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57" r:id="rId3"/>
    <p:sldId id="262" r:id="rId4"/>
    <p:sldId id="265" r:id="rId5"/>
    <p:sldId id="266" r:id="rId6"/>
    <p:sldId id="267" r:id="rId7"/>
    <p:sldId id="268" r:id="rId8"/>
    <p:sldId id="269" r:id="rId9"/>
    <p:sldId id="275" r:id="rId10"/>
    <p:sldId id="277" r:id="rId11"/>
    <p:sldId id="270" r:id="rId12"/>
    <p:sldId id="271" r:id="rId13"/>
    <p:sldId id="273" r:id="rId14"/>
    <p:sldId id="278"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87" d="100"/>
          <a:sy n="87" d="100"/>
        </p:scale>
        <p:origin x="298" y="67"/>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08647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October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October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October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October 2021</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October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October 2021</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October 2021</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October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October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October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802.11-21/1651r1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8 October 2021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2021-10-6</a:t>
            </a:r>
          </a:p>
        </p:txBody>
      </p:sp>
      <p:sp>
        <p:nvSpPr>
          <p:cNvPr id="6" name="Date Placeholder 3"/>
          <p:cNvSpPr>
            <a:spLocks noGrp="1"/>
          </p:cNvSpPr>
          <p:nvPr>
            <p:ph type="dt" idx="10"/>
          </p:nvPr>
        </p:nvSpPr>
        <p:spPr/>
        <p:txBody>
          <a:bodyPr/>
          <a:lstStyle/>
          <a:p>
            <a:r>
              <a:rPr lang="en-US"/>
              <a:t>October 2021</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spid="_x0000_s1030" name="Document" r:id="rId4" imgW="10440870" imgH="2539535" progId="Word.Document.8">
                  <p:embed/>
                </p:oleObj>
              </mc:Choice>
              <mc:Fallback>
                <p:oleObj name="Document" r:id="rId4" imgW="10440870" imgH="2539535" progId="Word.Document.8">
                  <p:embed/>
                  <p:pic>
                    <p:nvPicPr>
                      <p:cNvPr id="0" name="Picture 3"/>
                      <p:cNvPicPr>
                        <a:picLocks noChangeAspect="1" noChangeArrowheads="1"/>
                      </p:cNvPicPr>
                      <p:nvPr/>
                    </p:nvPicPr>
                    <p:blipFill>
                      <a:blip r:embed="rId5"/>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1019086026"/>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teleconference</a:t>
            </a:r>
          </a:p>
        </p:txBody>
      </p:sp>
      <p:sp>
        <p:nvSpPr>
          <p:cNvPr id="3" name="Content Placeholder 2"/>
          <p:cNvSpPr>
            <a:spLocks noGrp="1"/>
          </p:cNvSpPr>
          <p:nvPr>
            <p:ph idx="1"/>
          </p:nvPr>
        </p:nvSpPr>
        <p:spPr>
          <a:xfrm>
            <a:off x="914401" y="1267818"/>
            <a:ext cx="10361084" cy="4904381"/>
          </a:xfrm>
        </p:spPr>
        <p:txBody>
          <a:bodyPr numCol="2"/>
          <a:lstStyle/>
          <a:p>
            <a:pPr algn="just"/>
            <a:r>
              <a:rPr lang="en-GB" altLang="en-US" dirty="0"/>
              <a:t>Agenda Agreement </a:t>
            </a:r>
          </a:p>
          <a:p>
            <a:pPr algn="just"/>
            <a:r>
              <a:rPr lang="en-GB" altLang="en-US" dirty="0"/>
              <a:t>Submissions to be discussed</a:t>
            </a:r>
          </a:p>
          <a:p>
            <a:pPr marL="800100" lvl="1" indent="-342900" algn="just">
              <a:buFontTx/>
              <a:buChar char="-"/>
            </a:pPr>
            <a:r>
              <a:rPr lang="en-GB" altLang="en-US" dirty="0"/>
              <a:t>CID allocation for Draft 0.6</a:t>
            </a:r>
          </a:p>
          <a:p>
            <a:pPr marL="800100" lvl="1" indent="-342900" algn="just">
              <a:buFontTx/>
              <a:buChar char="-"/>
            </a:pPr>
            <a:r>
              <a:rPr lang="en-GB" altLang="en-US" dirty="0"/>
              <a:t>Doc. 11-21/1640r0</a:t>
            </a:r>
          </a:p>
          <a:p>
            <a:pPr marL="800100" lvl="1" indent="-342900" algn="just">
              <a:buFontTx/>
              <a:buChar char="-"/>
            </a:pPr>
            <a:endParaRPr lang="en-GB" altLang="en-US" dirty="0"/>
          </a:p>
          <a:p>
            <a:pPr marL="57150" indent="0" algn="just"/>
            <a:r>
              <a:rPr lang="en-GB" altLang="en-US" dirty="0"/>
              <a:t>AOB</a:t>
            </a:r>
          </a:p>
          <a:p>
            <a:pPr lvl="1"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36150428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teleconference on 8 October 2021.</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907118" y="800100"/>
            <a:ext cx="7772400"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US" altLang="en-US" kern="0" dirty="0">
                  <a:solidFill>
                    <a:srgbClr val="000000"/>
                  </a:solidFill>
                  <a:latin typeface="Times New Roman"/>
                </a:rPr>
                <a:t>IEEE Code of Ethics</a:t>
              </a:r>
            </a:p>
            <a:p>
              <a:pPr marL="1085850" lvl="2">
                <a:defRPr/>
              </a:pPr>
              <a:r>
                <a:rPr lang="en-US" altLang="en-US" sz="1800" kern="0" dirty="0">
                  <a:solidFill>
                    <a:srgbClr val="000000"/>
                  </a:solidFill>
                  <a:latin typeface="Times New Roman"/>
                  <a:hlinkClick r:id="rId3"/>
                </a:rPr>
                <a:t>http://www.ieee.org/about/corporate/governance/p7-8.html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IEEE Standards Association (IEEE-SA) Affiliation FAQ</a:t>
              </a:r>
            </a:p>
            <a:p>
              <a:pPr marL="1085850" lvl="2">
                <a:defRPr/>
              </a:pPr>
              <a:r>
                <a:rPr lang="en-US" altLang="en-US" sz="1800" kern="0" dirty="0">
                  <a:solidFill>
                    <a:srgbClr val="000000"/>
                  </a:solidFill>
                  <a:latin typeface="Times New Roman"/>
                  <a:hlinkClick r:id="rId4"/>
                </a:rPr>
                <a:t>http://standards.ieee.org/faqs/affiliation.html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Antitrust and Competition Policy</a:t>
              </a:r>
            </a:p>
            <a:p>
              <a:pPr marL="1085850" lvl="2">
                <a:defRPr/>
              </a:pPr>
              <a:r>
                <a:rPr lang="en-US" altLang="en-US" sz="1800" kern="0" dirty="0">
                  <a:solidFill>
                    <a:srgbClr val="000000"/>
                  </a:solidFill>
                  <a:latin typeface="Times New Roman"/>
                  <a:hlinkClick r:id="rId5"/>
                </a:rPr>
                <a:t>http://standards.ieee.org/resources/antitrust-guidelines.pdf</a:t>
              </a:r>
              <a:r>
                <a:rPr lang="en-US" altLang="en-US" sz="1800" kern="0" dirty="0">
                  <a:solidFill>
                    <a:srgbClr val="000000"/>
                  </a:solidFill>
                  <a:latin typeface="Times New Roman"/>
                </a:rPr>
                <a:t>  </a:t>
              </a:r>
              <a:endParaRPr lang="en-US" altLang="en-US" sz="1800" kern="0" dirty="0">
                <a:solidFill>
                  <a:srgbClr val="000000"/>
                </a:solidFill>
                <a:latin typeface="Times New Roman"/>
                <a:hlinkClick r:id="rId6"/>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be silent if inappropriate topics are discussed … do formally object.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US" altLang="en-US" sz="1400" dirty="0">
                <a:solidFill>
                  <a:schemeClr val="accent6">
                    <a:lumMod val="75000"/>
                  </a:schemeClr>
                </a:solidFill>
                <a:cs typeface="Arial" pitchFamily="34" charset="0"/>
              </a:rPr>
              <a:t>See </a:t>
            </a:r>
            <a:r>
              <a:rPr lang="en-US" altLang="en-US" sz="1400" i="1" dirty="0">
                <a:solidFill>
                  <a:schemeClr val="accent6">
                    <a:lumMod val="75000"/>
                  </a:schemeClr>
                </a:solidFill>
                <a:cs typeface="Arial" pitchFamily="34" charset="0"/>
              </a:rPr>
              <a:t>IEEE-SA Standards Board Operations Manual</a:t>
            </a:r>
            <a:r>
              <a:rPr lang="en-US" altLang="en-US" sz="1400" dirty="0">
                <a:solidFill>
                  <a:schemeClr val="accent6">
                    <a:lumMod val="75000"/>
                  </a:schemeClr>
                </a:solidFill>
                <a:cs typeface="Arial" pitchFamily="34" charset="0"/>
              </a:rPr>
              <a:t>, clause 5.3.10 and </a:t>
            </a:r>
            <a:r>
              <a:rPr lang="en-GB" altLang="en-US" sz="1400"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dirty="0">
                <a:solidFill>
                  <a:schemeClr val="accent6">
                    <a:lumMod val="75000"/>
                  </a:schemeClr>
                </a:solidFill>
                <a:cs typeface="Arial" pitchFamily="34" charset="0"/>
              </a:rPr>
              <a:t> for more details.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shall</a:t>
            </a:r>
            <a:r>
              <a:rPr lang="en-US" altLang="en-US"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should </a:t>
            </a:r>
            <a:r>
              <a:rPr lang="en-US" altLang="en-US" b="1" dirty="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US" altLang="en-US" sz="3200" b="1" dirty="0">
                <a:cs typeface="Calibri" panose="020F0502020204030204" pitchFamily="34" charset="0"/>
              </a:rPr>
              <a:t>Early identification of holders of potential Essential Patent Claims is encouraged</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1">
              <a:lnSpc>
                <a:spcPct val="90000"/>
              </a:lnSpc>
              <a:spcBef>
                <a:spcPct val="0"/>
              </a:spcBef>
            </a:pPr>
            <a:r>
              <a:rPr lang="en-US" altLang="en-US" b="1" dirty="0">
                <a:cs typeface="Calibri" panose="020F0502020204030204" pitchFamily="34" charset="0"/>
              </a:rPr>
              <a:t>	</a:t>
            </a:r>
            <a:r>
              <a:rPr lang="en-US" altLang="en-US" b="1" i="1" dirty="0">
                <a:cs typeface="Calibri" panose="020F0502020204030204" pitchFamily="34" charset="0"/>
                <a:hlinkClick r:id="rId3"/>
              </a:rPr>
              <a:t>http://standards.ieee.org/about/sasb/patcom/materials.html</a:t>
            </a:r>
            <a:endParaRPr lang="en-US" altLang="en-US" b="1" i="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1607</Words>
  <Application>Microsoft Office PowerPoint</Application>
  <PresentationFormat>Widescreen</PresentationFormat>
  <Paragraphs>192</Paragraphs>
  <Slides>14</Slides>
  <Notes>14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0" baseType="lpstr">
      <vt:lpstr>Arial</vt:lpstr>
      <vt:lpstr>Calibri</vt:lpstr>
      <vt:lpstr>Monotype Sorts</vt:lpstr>
      <vt:lpstr>Times New Roman</vt:lpstr>
      <vt:lpstr>Office Theme</vt:lpstr>
      <vt:lpstr>Document</vt:lpstr>
      <vt:lpstr>Light Communications Task Group (TGbb)  8 October 2021 Teleconference Agenda</vt:lpstr>
      <vt:lpstr>Abstract</vt:lpstr>
      <vt:lpstr>PowerPoint Presentation</vt:lpstr>
      <vt:lpstr>Other Guidelines for IEEE WG Meetings</vt:lpstr>
      <vt:lpstr>Participants have a duty to inform the IEEE</vt:lpstr>
      <vt:lpstr>Ways to inform IEEE</vt:lpstr>
      <vt:lpstr>Patent-related information</vt:lpstr>
      <vt:lpstr>Participation in IEEE 802 Meetings</vt:lpstr>
      <vt:lpstr>IEEE SA Copyright Policy</vt:lpstr>
      <vt:lpstr>IEEE SA Copyright Policy</vt:lpstr>
      <vt:lpstr>Logistics (1)</vt:lpstr>
      <vt:lpstr>Logistics (2)</vt:lpstr>
      <vt:lpstr>Agenda items for the teleconference</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52</cp:revision>
  <cp:lastPrinted>1601-01-01T00:00:00Z</cp:lastPrinted>
  <dcterms:created xsi:type="dcterms:W3CDTF">2019-08-08T09:50:31Z</dcterms:created>
  <dcterms:modified xsi:type="dcterms:W3CDTF">2021-10-08T15:47:39Z</dcterms:modified>
</cp:coreProperties>
</file>