
<file path=[Content_Types].xml><?xml version="1.0" encoding="utf-8"?>
<Types xmlns="http://schemas.openxmlformats.org/package/2006/content-types">
  <Default Extension="bin" ContentType="application/vnd.openxmlformats-officedocument.oleObject"/>
  <Default Extension="jpe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88" r:id="rId4"/>
    <p:sldId id="262" r:id="rId5"/>
    <p:sldId id="266" r:id="rId6"/>
    <p:sldId id="267" r:id="rId7"/>
    <p:sldId id="265" r:id="rId8"/>
    <p:sldId id="268" r:id="rId9"/>
    <p:sldId id="269" r:id="rId10"/>
    <p:sldId id="275" r:id="rId11"/>
    <p:sldId id="277" r:id="rId12"/>
    <p:sldId id="270" r:id="rId13"/>
    <p:sldId id="271" r:id="rId14"/>
    <p:sldId id="273" r:id="rId15"/>
    <p:sldId id="278" r:id="rId16"/>
    <p:sldId id="286" r:id="rId17"/>
    <p:sldId id="287" r:id="rId1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4" autoAdjust="0"/>
    <p:restoredTop sz="94660"/>
  </p:normalViewPr>
  <p:slideViewPr>
    <p:cSldViewPr>
      <p:cViewPr varScale="1">
        <p:scale>
          <a:sx n="67" d="100"/>
          <a:sy n="67" d="100"/>
        </p:scale>
        <p:origin x="452" y="4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802.11-19/1413r0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 2019</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Nikola Serafimovski, pureLiFi</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802.11-19/1413r0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 2019</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Nikola Serafimovski, pureLiFi</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11</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85848452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12</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6328449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13</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12216572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14</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771184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5</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85684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6</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7814596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7</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103372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8</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114574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9</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273207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802.11-19/1413r0</a:t>
            </a:r>
          </a:p>
        </p:txBody>
      </p:sp>
      <p:sp>
        <p:nvSpPr>
          <p:cNvPr id="5" name="Rectangle 3"/>
          <p:cNvSpPr>
            <a:spLocks noGrp="1" noChangeArrowheads="1"/>
          </p:cNvSpPr>
          <p:nvPr>
            <p:ph type="dt"/>
          </p:nvPr>
        </p:nvSpPr>
        <p:spPr>
          <a:ln/>
        </p:spPr>
        <p:txBody>
          <a:bodyPr/>
          <a:lstStyle/>
          <a:p>
            <a:r>
              <a:rPr lang="en-US"/>
              <a:t>Sept. 2019</a:t>
            </a:r>
          </a:p>
        </p:txBody>
      </p:sp>
      <p:sp>
        <p:nvSpPr>
          <p:cNvPr id="6" name="Rectangle 6"/>
          <p:cNvSpPr>
            <a:spLocks noGrp="1" noChangeArrowheads="1"/>
          </p:cNvSpPr>
          <p:nvPr>
            <p:ph type="ftr"/>
          </p:nvPr>
        </p:nvSpPr>
        <p:spPr>
          <a:ln/>
        </p:spPr>
        <p:txBody>
          <a:bodyPr/>
          <a:lstStyle/>
          <a:p>
            <a:r>
              <a:rPr lang="en-US"/>
              <a:t>Nikola Serafimovski, pureLiFi</a:t>
            </a:r>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10</a:t>
            </a:fld>
            <a:endParaRPr lang="en-US"/>
          </a:p>
        </p:txBody>
      </p:sp>
      <p:sp>
        <p:nvSpPr>
          <p:cNvPr id="1945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1885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tr-TR" dirty="0" err="1"/>
              <a:t>November</a:t>
            </a:r>
            <a:r>
              <a:rPr lang="en-US" dirty="0"/>
              <a:t>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November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November 2021</a:t>
            </a:r>
            <a:endParaRPr lang="en-GB" dirty="0"/>
          </a:p>
        </p:txBody>
      </p:sp>
      <p:sp>
        <p:nvSpPr>
          <p:cNvPr id="6" name="Footer Placeholder 5"/>
          <p:cNvSpPr>
            <a:spLocks noGrp="1"/>
          </p:cNvSpPr>
          <p:nvPr>
            <p:ph type="ftr" idx="11"/>
          </p:nvPr>
        </p:nvSpPr>
        <p:spPr/>
        <p:txBody>
          <a:bodyPr/>
          <a:lstStyle>
            <a:lvl1pPr>
              <a:defRPr/>
            </a:lvl1pPr>
          </a:lstStyle>
          <a:p>
            <a:r>
              <a:rPr lang="en-GB"/>
              <a:t>Nikola Serafimovski, pureLiFi</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November 2021</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Nikola Serafimovski, pureLiFi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November 2021</a:t>
            </a:r>
            <a:endParaRPr lang="en-GB" dirty="0"/>
          </a:p>
        </p:txBody>
      </p:sp>
      <p:sp>
        <p:nvSpPr>
          <p:cNvPr id="4" name="Footer Placeholder 3"/>
          <p:cNvSpPr>
            <a:spLocks noGrp="1"/>
          </p:cNvSpPr>
          <p:nvPr>
            <p:ph type="ftr" idx="11"/>
          </p:nvPr>
        </p:nvSpPr>
        <p:spPr/>
        <p:txBody>
          <a:bodyPr/>
          <a:lstStyle>
            <a:lvl1pPr>
              <a:defRPr/>
            </a:lvl1pPr>
          </a:lstStyle>
          <a:p>
            <a:r>
              <a:rPr lang="en-GB"/>
              <a:t>Nikola Serafimovski, pureLiFi</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November 2021</a:t>
            </a:r>
            <a:endParaRPr lang="en-GB" dirty="0"/>
          </a:p>
        </p:txBody>
      </p:sp>
      <p:sp>
        <p:nvSpPr>
          <p:cNvPr id="3" name="Footer Placeholder 2"/>
          <p:cNvSpPr>
            <a:spLocks noGrp="1"/>
          </p:cNvSpPr>
          <p:nvPr>
            <p:ph type="ftr" idx="11"/>
          </p:nvPr>
        </p:nvSpPr>
        <p:spPr/>
        <p:txBody>
          <a:bodyPr/>
          <a:lstStyle>
            <a:lvl1pPr>
              <a:defRPr/>
            </a:lvl1pPr>
          </a:lstStyle>
          <a:p>
            <a:r>
              <a:rPr lang="en-GB"/>
              <a:t>Nikola Serafimovski, pureLiFi</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November 2021</a:t>
            </a:r>
            <a:endParaRPr lang="en-GB" dirty="0"/>
          </a:p>
        </p:txBody>
      </p:sp>
      <p:sp>
        <p:nvSpPr>
          <p:cNvPr id="5" name="Footer Placeholder 4"/>
          <p:cNvSpPr>
            <a:spLocks noGrp="1"/>
          </p:cNvSpPr>
          <p:nvPr>
            <p:ph type="ftr" idx="11"/>
          </p:nvPr>
        </p:nvSpPr>
        <p:spPr/>
        <p:txBody>
          <a:bodyPr/>
          <a:lstStyle>
            <a:lvl1pPr>
              <a:defRPr/>
            </a:lvl1pPr>
          </a:lstStyle>
          <a:p>
            <a:r>
              <a:rPr lang="en-GB"/>
              <a:t>Nikola Serafimovski, pureLiFi</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tr-TR" dirty="0" err="1"/>
              <a:t>November</a:t>
            </a:r>
            <a:r>
              <a:rPr lang="en-US" dirty="0"/>
              <a:t> 2021</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Nikola Serafimovski, pureLiFi</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802.11-21/1650r</a:t>
            </a:r>
            <a:r>
              <a:rPr kumimoji="0" lang="tr-TR"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4</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w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mentor.ieee.org/"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D5LYLq"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tandards.ieee.org/about/sasb/patcom/materials.html"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www.ieee802.org/devdocs.shtml" TargetMode="External"/><Relationship Id="rId4" Type="http://schemas.openxmlformats.org/officeDocument/2006/relationships/hyperlink" Target="https://standards.ieee.org/develop/policies/bylaws/sb_bylaws.pdf%20section%205.2.1.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Light Communications Task Group (</a:t>
            </a:r>
            <a:r>
              <a:rPr lang="en-US" altLang="en-US" dirty="0" err="1"/>
              <a:t>TGbb</a:t>
            </a:r>
            <a:r>
              <a:rPr lang="en-US" altLang="en-US" dirty="0"/>
              <a:t>) </a:t>
            </a:r>
            <a:br>
              <a:rPr lang="en-US" altLang="en-US" dirty="0"/>
            </a:br>
            <a:r>
              <a:rPr lang="en-US" altLang="en-US" dirty="0"/>
              <a:t>November 2021 Teleconference Agenda</a:t>
            </a:r>
            <a:endParaRPr lang="en-GB" dirty="0"/>
          </a:p>
        </p:txBody>
      </p:sp>
      <p:sp>
        <p:nvSpPr>
          <p:cNvPr id="3074" name="Rectangle 2"/>
          <p:cNvSpPr>
            <a:spLocks noGrp="1" noChangeArrowheads="1"/>
          </p:cNvSpPr>
          <p:nvPr>
            <p:ph type="subTitle" idx="1"/>
          </p:nvPr>
        </p:nvSpPr>
        <p:spPr>
          <a:xfrm>
            <a:off x="1828800" y="2160662"/>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2021-1</a:t>
            </a:r>
            <a:r>
              <a:rPr lang="tr-TR" sz="2000" b="0" dirty="0"/>
              <a:t>1</a:t>
            </a:r>
            <a:r>
              <a:rPr lang="en-GB" sz="2000" b="0" dirty="0"/>
              <a:t>-</a:t>
            </a:r>
            <a:r>
              <a:rPr lang="tr-TR" sz="2000" b="0" dirty="0"/>
              <a:t>15</a:t>
            </a:r>
            <a:endParaRPr lang="en-GB" sz="2000" b="0" dirty="0"/>
          </a:p>
        </p:txBody>
      </p:sp>
      <p:sp>
        <p:nvSpPr>
          <p:cNvPr id="6" name="Date Placeholder 3"/>
          <p:cNvSpPr>
            <a:spLocks noGrp="1"/>
          </p:cNvSpPr>
          <p:nvPr>
            <p:ph type="dt" idx="10"/>
          </p:nvPr>
        </p:nvSpPr>
        <p:spPr/>
        <p:txBody>
          <a:bodyPr/>
          <a:lstStyle/>
          <a:p>
            <a:r>
              <a:rPr lang="tr-TR" dirty="0" err="1"/>
              <a:t>November</a:t>
            </a:r>
            <a:r>
              <a:rPr lang="en-US" dirty="0"/>
              <a:t> 2021</a:t>
            </a:r>
            <a:endParaRPr lang="en-GB" dirty="0"/>
          </a:p>
        </p:txBody>
      </p:sp>
      <p:sp>
        <p:nvSpPr>
          <p:cNvPr id="7" name="Footer Placeholder 4"/>
          <p:cNvSpPr>
            <a:spLocks noGrp="1"/>
          </p:cNvSpPr>
          <p:nvPr>
            <p:ph type="ftr" idx="11"/>
          </p:nvPr>
        </p:nvSpPr>
        <p:spPr/>
        <p:txBody>
          <a:bodyPr/>
          <a:lstStyle/>
          <a:p>
            <a:r>
              <a:rPr lang="en-GB"/>
              <a:t>Nikola Serafimovski, pureLiFi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9317653"/>
              </p:ext>
            </p:extLst>
          </p:nvPr>
        </p:nvGraphicFramePr>
        <p:xfrm>
          <a:off x="992188" y="3379788"/>
          <a:ext cx="10163175" cy="2673350"/>
        </p:xfrm>
        <a:graphic>
          <a:graphicData uri="http://schemas.openxmlformats.org/presentationml/2006/ole">
            <mc:AlternateContent xmlns:mc="http://schemas.openxmlformats.org/markup-compatibility/2006">
              <mc:Choice xmlns:v="urn:schemas-microsoft-com:vml" Requires="v">
                <p:oleObj spid="_x0000_s1033" name="Document" r:id="rId4" imgW="10444320" imgH="2751840" progId="Word.Document.8">
                  <p:embed/>
                </p:oleObj>
              </mc:Choice>
              <mc:Fallback>
                <p:oleObj name="Document" r:id="rId4" imgW="10444320" imgH="2751840" progId="Word.Document.8">
                  <p:embed/>
                  <p:pic>
                    <p:nvPicPr>
                      <p:cNvPr id="0" name="Picture 3"/>
                      <p:cNvPicPr>
                        <a:picLocks noChangeAspect="1" noChangeArrowheads="1"/>
                      </p:cNvPicPr>
                      <p:nvPr/>
                    </p:nvPicPr>
                    <p:blipFill>
                      <a:blip r:embed="rId5"/>
                      <a:srcRect/>
                      <a:stretch>
                        <a:fillRect/>
                      </a:stretch>
                    </p:blipFill>
                    <p:spPr bwMode="auto">
                      <a:xfrm>
                        <a:off x="992188" y="3379788"/>
                        <a:ext cx="10163175" cy="2673350"/>
                      </a:xfrm>
                      <a:prstGeom prst="rect">
                        <a:avLst/>
                      </a:prstGeom>
                      <a:noFill/>
                    </p:spPr>
                  </p:pic>
                </p:oleObj>
              </mc:Fallback>
            </mc:AlternateContent>
          </a:graphicData>
        </a:graphic>
      </p:graphicFrame>
      <p:sp>
        <p:nvSpPr>
          <p:cNvPr id="3076" name="Rectangle 4"/>
          <p:cNvSpPr>
            <a:spLocks noChangeArrowheads="1"/>
          </p:cNvSpPr>
          <p:nvPr/>
        </p:nvSpPr>
        <p:spPr bwMode="auto">
          <a:xfrm>
            <a:off x="993775" y="303912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000" dirty="0">
              <a:latin typeface="Calibri" pitchFamily="34" charset="0"/>
              <a:cs typeface="Calibri" pitchFamily="34" charset="0"/>
            </a:endParaRPr>
          </a:p>
          <a:p>
            <a:pPr marL="1257300" lvl="2" indent="-342900">
              <a:buSzPct val="150000"/>
              <a:buFont typeface="Arial" panose="020B0604020202020204" pitchFamily="34" charset="0"/>
              <a:buChar char="•"/>
            </a:pPr>
            <a:r>
              <a:rPr lang="en-US" altLang="en-US" sz="2000" dirty="0"/>
              <a:t>Previously Published material (copyright assertion indicated) shall not be presented/submitted to the Working Group nor incorporated into a Working Group draft unless permission is granted. </a:t>
            </a:r>
          </a:p>
          <a:p>
            <a:pPr marL="1257300" lvl="2" indent="-342900">
              <a:buSzPct val="150000"/>
              <a:buFont typeface="Arial" panose="020B0604020202020204" pitchFamily="34" charset="0"/>
              <a:buChar char="•"/>
            </a:pPr>
            <a:r>
              <a:rPr lang="en-US" altLang="en-US" sz="2000" dirty="0"/>
              <a:t>Prior to presentation or submission, you shall notify the Working Group Chair of previously Published material and should assist the Chair in obtaining copyright permission acceptable to IEEE SA.</a:t>
            </a:r>
          </a:p>
          <a:p>
            <a:pPr marL="1257300" lvl="2" indent="-342900">
              <a:buSzPct val="150000"/>
              <a:buFont typeface="Arial" panose="020B0604020202020204" pitchFamily="34" charset="0"/>
              <a:buChar char="•"/>
            </a:pPr>
            <a:r>
              <a:rPr lang="en-US" altLang="en-US" sz="2000" dirty="0"/>
              <a:t>For material that is not previously Published, IEEE is automatically granted a license to use any material that is presented or submitted.</a:t>
            </a:r>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10</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62751397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IEEE SA Copyright Policy</a:t>
            </a:r>
            <a:endParaRPr lang="en-US" altLang="en-US" dirty="0">
              <a:cs typeface="Calibri" panose="020F0502020204030204" pitchFamily="34" charset="0"/>
            </a:endParaRPr>
          </a:p>
        </p:txBody>
      </p:sp>
      <p:sp>
        <p:nvSpPr>
          <p:cNvPr id="3" name="Content Placeholder 2"/>
          <p:cNvSpPr>
            <a:spLocks noGrp="1"/>
          </p:cNvSpPr>
          <p:nvPr>
            <p:ph idx="1"/>
          </p:nvPr>
        </p:nvSpPr>
        <p:spPr>
          <a:xfrm>
            <a:off x="1" y="1556792"/>
            <a:ext cx="12072664" cy="4257229"/>
          </a:xfrm>
        </p:spPr>
        <p:txBody>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700" dirty="0"/>
              <a:t>IEEE SA Copyright Policy, see </a:t>
            </a:r>
            <a:br>
              <a:rPr lang="en-US" sz="1700" dirty="0"/>
            </a:br>
            <a:r>
              <a:rPr lang="en-US" sz="1700" dirty="0"/>
              <a:t>	Clause 7 of the IEEE SA Standards Board Bylaws</a:t>
            </a:r>
            <a:br>
              <a:rPr lang="en-US" sz="1700" dirty="0"/>
            </a:br>
            <a:r>
              <a:rPr lang="en-US" sz="1700" dirty="0"/>
              <a:t> 	</a:t>
            </a:r>
            <a:r>
              <a:rPr lang="en-US" sz="1400" dirty="0">
                <a:hlinkClick r:id="rId3"/>
              </a:rPr>
              <a:t>https://standards.ieee.org/about/policies/bylaws/sect6-7.html#7</a:t>
            </a:r>
            <a:br>
              <a:rPr lang="en-US" sz="1400" dirty="0"/>
            </a:br>
            <a:r>
              <a:rPr lang="en-US" sz="1700" dirty="0"/>
              <a:t>	Clause 6.1 of the IEEE SA Standards Board Operations Manual</a:t>
            </a:r>
            <a:br>
              <a:rPr lang="en-US" sz="1700" dirty="0"/>
            </a:br>
            <a:r>
              <a:rPr lang="en-US" sz="1700" dirty="0"/>
              <a:t>	</a:t>
            </a:r>
            <a:r>
              <a:rPr lang="en-US" sz="1400" dirty="0">
                <a:hlinkClick r:id="rId4"/>
              </a:rPr>
              <a:t>https://standards.ieee.org/about/policies/opman/sect6.html</a:t>
            </a:r>
            <a:endParaRPr lang="en-US" sz="1400" dirty="0"/>
          </a:p>
          <a:p>
            <a:pPr marL="1200150" lvl="2" indent="-285750">
              <a:buSzPct val="150000"/>
              <a:buFont typeface="Arial" panose="020B0604020202020204" pitchFamily="34" charset="0"/>
              <a:buChar char="•"/>
            </a:pPr>
            <a:r>
              <a:rPr lang="en-US" dirty="0"/>
              <a:t>IEEE SA Copyright Permission </a:t>
            </a:r>
            <a:br>
              <a:rPr lang="en-US" dirty="0"/>
            </a:br>
            <a:r>
              <a:rPr lang="en-US" dirty="0"/>
              <a:t>	</a:t>
            </a:r>
            <a:r>
              <a:rPr lang="en-US" sz="1400" dirty="0">
                <a:hlinkClick r:id="rId5"/>
              </a:rPr>
              <a:t>https://standards.ieee.org/content/dam/ieee-standards/standards/web/documents/other/permissionltrs.zip</a:t>
            </a:r>
            <a:br>
              <a:rPr lang="en-US" sz="1400" dirty="0"/>
            </a:br>
            <a:endParaRPr lang="en-US" sz="1400" dirty="0"/>
          </a:p>
          <a:p>
            <a:pPr marL="1200150" lvl="2" indent="-285750">
              <a:buSzPct val="150000"/>
              <a:buFont typeface="Arial" panose="020B0604020202020204" pitchFamily="34" charset="0"/>
              <a:buChar char="•"/>
            </a:pPr>
            <a:r>
              <a:rPr lang="en-US" dirty="0"/>
              <a:t>IEEE SA Copyright FAQs </a:t>
            </a:r>
            <a:br>
              <a:rPr lang="en-US" dirty="0"/>
            </a:br>
            <a:r>
              <a:rPr lang="en-US" dirty="0"/>
              <a:t>	</a:t>
            </a:r>
            <a:r>
              <a:rPr lang="en-US" sz="1400" dirty="0">
                <a:hlinkClick r:id="rId6"/>
              </a:rPr>
              <a:t>http://standards.ieee.org/faqs/copyrights.html/</a:t>
            </a:r>
            <a:endParaRPr lang="en-US" sz="1400" dirty="0"/>
          </a:p>
          <a:p>
            <a:pPr marL="1200150" lvl="2" indent="-285750">
              <a:buSzPct val="150000"/>
              <a:buFont typeface="Arial" panose="020B0604020202020204" pitchFamily="34" charset="0"/>
              <a:buChar char="•"/>
            </a:pPr>
            <a:r>
              <a:rPr lang="en-US" dirty="0"/>
              <a:t>IEEE SA Best Practices for IEEE Standards Development </a:t>
            </a:r>
          </a:p>
          <a:p>
            <a:pPr lvl="3">
              <a:buSzPct val="150000"/>
            </a:pPr>
            <a:r>
              <a:rPr lang="en-US" sz="1400" dirty="0">
                <a:hlinkClick r:id="rId7"/>
              </a:rPr>
              <a:t>http://standards.ieee.org/develop/policies/best_practices_for_ieee_standards_development_051215.pdf</a:t>
            </a:r>
            <a:br>
              <a:rPr lang="en-US" sz="1400" dirty="0"/>
            </a:br>
            <a:endParaRPr lang="en-US" sz="1400" dirty="0"/>
          </a:p>
          <a:p>
            <a:pPr marL="1200150" lvl="2" indent="-285750">
              <a:buSzPct val="150000"/>
              <a:buFont typeface="Arial" panose="020B0604020202020204" pitchFamily="34" charset="0"/>
              <a:buChar char="•"/>
            </a:pPr>
            <a:r>
              <a:rPr lang="en-US" dirty="0"/>
              <a:t>Distribution of Draft Standards (see 6.1.3 of the SASB Operations Manual)</a:t>
            </a:r>
          </a:p>
          <a:p>
            <a:pPr lvl="3">
              <a:buSzPct val="150000"/>
            </a:pPr>
            <a:r>
              <a:rPr lang="en-US" sz="1400" dirty="0">
                <a:hlinkClick r:id="rId4"/>
              </a:rPr>
              <a:t>https://standards.ieee.org/about/policies/opman/sect6.html</a:t>
            </a:r>
            <a:endParaRPr lang="en-US" sz="1400" dirty="0"/>
          </a:p>
          <a:p>
            <a:pPr>
              <a:defRPr/>
            </a:pPr>
            <a:endParaRPr lang="en-GB" altLang="en-US" sz="20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11</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2053942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(1)</a:t>
            </a:r>
          </a:p>
        </p:txBody>
      </p:sp>
      <p:sp>
        <p:nvSpPr>
          <p:cNvPr id="3" name="Content Placeholder 2"/>
          <p:cNvSpPr>
            <a:spLocks noGrp="1"/>
          </p:cNvSpPr>
          <p:nvPr>
            <p:ph idx="1"/>
          </p:nvPr>
        </p:nvSpPr>
        <p:spPr>
          <a:xfrm>
            <a:off x="914401" y="1700808"/>
            <a:ext cx="10361084" cy="4113213"/>
          </a:xfrm>
        </p:spPr>
        <p:txBody>
          <a:bodyPr/>
          <a:lstStyle/>
          <a:p>
            <a:pPr>
              <a:spcBef>
                <a:spcPts val="1800"/>
              </a:spcBef>
            </a:pPr>
            <a:r>
              <a:rPr lang="en-US" altLang="en-US" dirty="0"/>
              <a:t>Documentation</a:t>
            </a:r>
          </a:p>
          <a:p>
            <a:pPr lvl="1"/>
            <a:r>
              <a:rPr lang="en-US" altLang="en-US" dirty="0">
                <a:hlinkClick r:id="rId3"/>
              </a:rPr>
              <a:t>http://mentor.ieee.org</a:t>
            </a:r>
            <a:endParaRPr lang="en-US" altLang="en-US" dirty="0"/>
          </a:p>
          <a:p>
            <a:pPr lvl="1"/>
            <a:r>
              <a:rPr lang="en-US" altLang="en-US" dirty="0"/>
              <a:t>Use “</a:t>
            </a:r>
            <a:r>
              <a:rPr lang="en-US" altLang="en-US" dirty="0" err="1"/>
              <a:t>TGbb</a:t>
            </a:r>
            <a:r>
              <a:rPr lang="en-US" altLang="en-US" dirty="0"/>
              <a:t>”</a:t>
            </a:r>
            <a:r>
              <a:rPr lang="en-US" altLang="ja-JP" dirty="0"/>
              <a:t> for submission</a:t>
            </a:r>
          </a:p>
          <a:p>
            <a:pPr lvl="1"/>
            <a:r>
              <a:rPr lang="en-US" altLang="en-US" dirty="0"/>
              <a:t>If you plan to make a submission be sure it does not contain company logos or advertising</a:t>
            </a:r>
            <a:endParaRPr lang="tr-TR" altLang="en-US" dirty="0"/>
          </a:p>
          <a:p>
            <a:pPr lvl="1"/>
            <a:endParaRPr lang="tr-TR" altLang="en-US" dirty="0"/>
          </a:p>
          <a:p>
            <a:pPr lvl="1"/>
            <a:r>
              <a:rPr lang="fr-FR" altLang="en-US" b="1" dirty="0">
                <a:solidFill>
                  <a:schemeClr val="tx1"/>
                </a:solidFill>
              </a:rPr>
              <a:t>IMAT ATTENDANCE:    </a:t>
            </a:r>
            <a:endParaRPr lang="tr-TR" altLang="en-US" b="1" dirty="0">
              <a:solidFill>
                <a:schemeClr val="tx1"/>
              </a:solidFill>
            </a:endParaRPr>
          </a:p>
          <a:p>
            <a:pPr lvl="1"/>
            <a:r>
              <a:rPr lang="fr-FR" altLang="en-US" dirty="0"/>
              <a:t>https://imat.ieee.org/sp7200043/attendance-log?p=3667300005&amp;t=47200043</a:t>
            </a:r>
            <a:endParaRPr lang="en-US" altLang="en-US" dirty="0"/>
          </a:p>
          <a:p>
            <a:pPr lvl="1"/>
            <a:endParaRPr lang="en-US" altLang="en-US" dirty="0"/>
          </a:p>
          <a:p>
            <a:pPr lvl="1"/>
            <a:endParaRPr lang="en-US" altLang="en-US"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593116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Logistics (2)</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13</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graphicFrame>
        <p:nvGraphicFramePr>
          <p:cNvPr id="9" name="Table 8">
            <a:extLst>
              <a:ext uri="{FF2B5EF4-FFF2-40B4-BE49-F238E27FC236}">
                <a16:creationId xmlns:a16="http://schemas.microsoft.com/office/drawing/2014/main" id="{E9CEDF24-4D11-45CC-B04F-CA7D8A4DA60E}"/>
              </a:ext>
            </a:extLst>
          </p:cNvPr>
          <p:cNvGraphicFramePr>
            <a:graphicFrameLocks noGrp="1"/>
          </p:cNvGraphicFramePr>
          <p:nvPr>
            <p:extLst>
              <p:ext uri="{D42A27DB-BD31-4B8C-83A1-F6EECF244321}">
                <p14:modId xmlns:p14="http://schemas.microsoft.com/office/powerpoint/2010/main" val="878128407"/>
              </p:ext>
            </p:extLst>
          </p:nvPr>
        </p:nvGraphicFramePr>
        <p:xfrm>
          <a:off x="1945218" y="2204864"/>
          <a:ext cx="7696200" cy="1811337"/>
        </p:xfrm>
        <a:graphic>
          <a:graphicData uri="http://schemas.openxmlformats.org/drawingml/2006/table">
            <a:tbl>
              <a:tblPr firstRow="1" bandRow="1">
                <a:tableStyleId>{21E4AEA4-8DFA-4A89-87EB-49C32662AFE0}</a:tableStyleId>
              </a:tblPr>
              <a:tblGrid>
                <a:gridCol w="4267200">
                  <a:extLst>
                    <a:ext uri="{9D8B030D-6E8A-4147-A177-3AD203B41FA5}">
                      <a16:colId xmlns:a16="http://schemas.microsoft.com/office/drawing/2014/main" val="20000"/>
                    </a:ext>
                  </a:extLst>
                </a:gridCol>
                <a:gridCol w="3429000">
                  <a:extLst>
                    <a:ext uri="{9D8B030D-6E8A-4147-A177-3AD203B41FA5}">
                      <a16:colId xmlns:a16="http://schemas.microsoft.com/office/drawing/2014/main" val="20001"/>
                    </a:ext>
                  </a:extLst>
                </a:gridCol>
              </a:tblGrid>
              <a:tr h="370587">
                <a:tc>
                  <a:txBody>
                    <a:bodyPr/>
                    <a:lstStyle/>
                    <a:p>
                      <a:r>
                        <a:rPr lang="en-US" sz="1500" dirty="0"/>
                        <a:t>Position(s)</a:t>
                      </a:r>
                    </a:p>
                  </a:txBody>
                  <a:tcPr marT="45689" marB="45689"/>
                </a:tc>
                <a:tc>
                  <a:txBody>
                    <a:bodyPr/>
                    <a:lstStyle/>
                    <a:p>
                      <a:r>
                        <a:rPr lang="en-US" sz="1500" dirty="0"/>
                        <a:t>Officer(s)</a:t>
                      </a:r>
                    </a:p>
                  </a:txBody>
                  <a:tcPr marT="45689" marB="45689"/>
                </a:tc>
                <a:extLst>
                  <a:ext uri="{0D108BD9-81ED-4DB2-BD59-A6C34878D82A}">
                    <a16:rowId xmlns:a16="http://schemas.microsoft.com/office/drawing/2014/main" val="10000"/>
                  </a:ext>
                </a:extLst>
              </a:tr>
              <a:tr h="349788">
                <a:tc>
                  <a:txBody>
                    <a:bodyPr/>
                    <a:lstStyle/>
                    <a:p>
                      <a:r>
                        <a:rPr lang="en-US" sz="1500" dirty="0"/>
                        <a:t>Chair</a:t>
                      </a:r>
                    </a:p>
                  </a:txBody>
                  <a:tcPr marT="45689" marB="45689"/>
                </a:tc>
                <a:tc>
                  <a:txBody>
                    <a:bodyPr/>
                    <a:lstStyle/>
                    <a:p>
                      <a:r>
                        <a:rPr lang="en-US" sz="1500" b="0" dirty="0"/>
                        <a:t>Nikola Serafimovski</a:t>
                      </a:r>
                    </a:p>
                  </a:txBody>
                  <a:tcPr marT="45689" marB="45689"/>
                </a:tc>
                <a:extLst>
                  <a:ext uri="{0D108BD9-81ED-4DB2-BD59-A6C34878D82A}">
                    <a16:rowId xmlns:a16="http://schemas.microsoft.com/office/drawing/2014/main" val="10001"/>
                  </a:ext>
                </a:extLst>
              </a:tr>
              <a:tr h="349788">
                <a:tc>
                  <a:txBody>
                    <a:bodyPr/>
                    <a:lstStyle/>
                    <a:p>
                      <a:r>
                        <a:rPr lang="en-US" sz="1500" b="0" dirty="0"/>
                        <a:t>Vice Chair</a:t>
                      </a:r>
                    </a:p>
                  </a:txBody>
                  <a:tcPr marT="45689" marB="45689"/>
                </a:tc>
                <a:tc>
                  <a:txBody>
                    <a:bodyPr/>
                    <a:lstStyle/>
                    <a:p>
                      <a:r>
                        <a:rPr lang="en-US" sz="1500" dirty="0"/>
                        <a:t>Tuncer Baykas</a:t>
                      </a:r>
                    </a:p>
                  </a:txBody>
                  <a:tcPr marT="45689" marB="45689"/>
                </a:tc>
                <a:extLst>
                  <a:ext uri="{0D108BD9-81ED-4DB2-BD59-A6C34878D82A}">
                    <a16:rowId xmlns:a16="http://schemas.microsoft.com/office/drawing/2014/main" val="2365383430"/>
                  </a:ext>
                </a:extLst>
              </a:tr>
              <a:tr h="370587">
                <a:tc>
                  <a:txBody>
                    <a:bodyPr/>
                    <a:lstStyle/>
                    <a:p>
                      <a:r>
                        <a:rPr lang="en-US" sz="1500" dirty="0"/>
                        <a:t>Technical Editor</a:t>
                      </a:r>
                    </a:p>
                  </a:txBody>
                  <a:tcPr marT="45689" marB="45689"/>
                </a:tc>
                <a:tc>
                  <a:txBody>
                    <a:bodyPr/>
                    <a:lstStyle/>
                    <a:p>
                      <a:r>
                        <a:rPr lang="en-US" sz="1500" dirty="0"/>
                        <a:t>Volker Jungnickel, Harry Bims</a:t>
                      </a:r>
                    </a:p>
                  </a:txBody>
                  <a:tcPr marT="45689" marB="45689"/>
                </a:tc>
                <a:extLst>
                  <a:ext uri="{0D108BD9-81ED-4DB2-BD59-A6C34878D82A}">
                    <a16:rowId xmlns:a16="http://schemas.microsoft.com/office/drawing/2014/main" val="3104919123"/>
                  </a:ext>
                </a:extLst>
              </a:tr>
              <a:tr h="370587">
                <a:tc>
                  <a:txBody>
                    <a:bodyPr/>
                    <a:lstStyle/>
                    <a:p>
                      <a:r>
                        <a:rPr lang="en-US" sz="1500" dirty="0"/>
                        <a:t>Secretary</a:t>
                      </a:r>
                    </a:p>
                  </a:txBody>
                  <a:tcPr marT="45689" marB="45689"/>
                </a:tc>
                <a:tc>
                  <a:txBody>
                    <a:bodyPr/>
                    <a:lstStyle/>
                    <a:p>
                      <a:endParaRPr lang="en-US" sz="1500" dirty="0"/>
                    </a:p>
                  </a:txBody>
                  <a:tcPr marT="45689" marB="45689"/>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4494714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82017"/>
          </a:xfrm>
        </p:spPr>
        <p:txBody>
          <a:bodyPr/>
          <a:lstStyle/>
          <a:p>
            <a:r>
              <a:rPr lang="en-US" altLang="en-US" dirty="0">
                <a:solidFill>
                  <a:schemeClr val="tx2"/>
                </a:solidFill>
              </a:rPr>
              <a:t>Agenda items for the </a:t>
            </a:r>
            <a:r>
              <a:rPr lang="tr-TR" altLang="en-US" dirty="0" err="1">
                <a:solidFill>
                  <a:schemeClr val="tx2"/>
                </a:solidFill>
              </a:rPr>
              <a:t>meeting</a:t>
            </a:r>
            <a:endParaRPr lang="en-US" altLang="en-US" dirty="0">
              <a:solidFill>
                <a:schemeClr val="tx2"/>
              </a:solidFill>
            </a:endParaRPr>
          </a:p>
        </p:txBody>
      </p:sp>
      <p:sp>
        <p:nvSpPr>
          <p:cNvPr id="3" name="Content Placeholder 2"/>
          <p:cNvSpPr>
            <a:spLocks noGrp="1"/>
          </p:cNvSpPr>
          <p:nvPr>
            <p:ph idx="1"/>
          </p:nvPr>
        </p:nvSpPr>
        <p:spPr>
          <a:xfrm>
            <a:off x="914401" y="1267818"/>
            <a:ext cx="10361084" cy="5113510"/>
          </a:xfrm>
        </p:spPr>
        <p:txBody>
          <a:bodyPr numCol="2">
            <a:normAutofit/>
          </a:bodyPr>
          <a:lstStyle/>
          <a:p>
            <a:r>
              <a:rPr lang="en-GB" altLang="en-US" sz="1800" dirty="0"/>
              <a:t>Agenda Agreement </a:t>
            </a:r>
          </a:p>
          <a:p>
            <a:r>
              <a:rPr lang="en-GB" altLang="en-US" sz="1800" dirty="0"/>
              <a:t>Submissions to be discussed</a:t>
            </a:r>
          </a:p>
          <a:p>
            <a:pPr lvl="1"/>
            <a:r>
              <a:rPr lang="en-GB" altLang="en-US" sz="1800" u="sng" dirty="0"/>
              <a:t>General</a:t>
            </a:r>
            <a:r>
              <a:rPr lang="en-GB" altLang="en-US" sz="1800" dirty="0"/>
              <a:t> </a:t>
            </a:r>
          </a:p>
          <a:p>
            <a:pPr marL="800100" lvl="1" indent="-342900">
              <a:buFont typeface="Arial" panose="020B0604020202020204" pitchFamily="34" charset="0"/>
              <a:buChar char="•"/>
            </a:pPr>
            <a:r>
              <a:rPr lang="en-GB" altLang="en-US" sz="1800" dirty="0"/>
              <a:t>Comment resolution on Draft 0.7</a:t>
            </a:r>
            <a:endParaRPr lang="tr-TR" altLang="en-US" sz="1800" dirty="0"/>
          </a:p>
          <a:p>
            <a:pPr marL="1200150" lvl="2" indent="-342900">
              <a:buFont typeface="Arial" panose="020B0604020202020204" pitchFamily="34" charset="0"/>
              <a:buChar char="•"/>
            </a:pPr>
            <a:r>
              <a:rPr lang="tr-TR" altLang="en-US" sz="1600" dirty="0"/>
              <a:t>11-21/1783</a:t>
            </a:r>
          </a:p>
          <a:p>
            <a:pPr marL="1200150" lvl="2" indent="-342900">
              <a:buFont typeface="Arial" panose="020B0604020202020204" pitchFamily="34" charset="0"/>
              <a:buChar char="•"/>
            </a:pPr>
            <a:r>
              <a:rPr lang="tr-TR" altLang="en-US" sz="1600" dirty="0"/>
              <a:t>11-21/1813</a:t>
            </a:r>
            <a:endParaRPr lang="en-GB" altLang="en-US" sz="1600" dirty="0"/>
          </a:p>
          <a:p>
            <a:pPr marL="457200" lvl="1" indent="0"/>
            <a:endParaRPr lang="en-GB" altLang="en-US" sz="1800" u="sng" dirty="0"/>
          </a:p>
          <a:p>
            <a:pPr marL="457200" lvl="1" indent="0"/>
            <a:r>
              <a:rPr lang="en-GB" altLang="en-US" sz="1800" u="sng" dirty="0"/>
              <a:t>MOTIONS</a:t>
            </a:r>
          </a:p>
          <a:p>
            <a:pPr lvl="1">
              <a:buFont typeface="Arial" panose="020B0604020202020204" pitchFamily="34" charset="0"/>
              <a:buChar char="•"/>
            </a:pPr>
            <a:r>
              <a:rPr lang="en-GB" altLang="en-US" sz="1800" dirty="0"/>
              <a:t>Motions to include new text into Draft 1.0 from the week</a:t>
            </a:r>
            <a:endParaRPr lang="tr-TR" altLang="en-US" sz="1800" dirty="0"/>
          </a:p>
          <a:p>
            <a:pPr lvl="1">
              <a:buFont typeface="Arial" panose="020B0604020202020204" pitchFamily="34" charset="0"/>
              <a:buChar char="•"/>
            </a:pPr>
            <a:r>
              <a:rPr lang="en-GB" altLang="en-US" sz="1800" dirty="0"/>
              <a:t>Approval of meeting minutes </a:t>
            </a:r>
          </a:p>
          <a:p>
            <a:pPr lvl="1">
              <a:buFont typeface="Arial" panose="020B0604020202020204" pitchFamily="34" charset="0"/>
              <a:buChar char="•"/>
            </a:pPr>
            <a:endParaRPr lang="en-GB" altLang="en-US" sz="1800" dirty="0"/>
          </a:p>
          <a:p>
            <a:pPr marL="457200" lvl="1" indent="0"/>
            <a:endParaRPr lang="en-GB" altLang="en-US" sz="1800" dirty="0"/>
          </a:p>
          <a:p>
            <a:pPr marL="457200" lvl="1" indent="0"/>
            <a:r>
              <a:rPr lang="en-GB" altLang="en-US" sz="1800" dirty="0"/>
              <a:t>AOB</a:t>
            </a:r>
          </a:p>
          <a:p>
            <a:pPr lvl="1">
              <a:buFont typeface="Arial" panose="020B0604020202020204" pitchFamily="34" charset="0"/>
              <a:buChar char="•"/>
            </a:pPr>
            <a:r>
              <a:rPr lang="en-GB" altLang="en-US" sz="1800" dirty="0"/>
              <a:t>Telecon schedule </a:t>
            </a: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14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8110708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0" y="685801"/>
            <a:ext cx="10475383" cy="1065213"/>
          </a:xfrm>
        </p:spPr>
        <p:txBody>
          <a:bodyPr/>
          <a:lstStyle/>
          <a:p>
            <a:pPr algn="l">
              <a:buFontTx/>
              <a:buNone/>
            </a:pPr>
            <a:r>
              <a:rPr lang="en-GB" altLang="en-US" dirty="0"/>
              <a:t>Motion to approve the minutes from the Sept 2021 meeting</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from the Sept. 2021 plenary meeting, specifically: </a:t>
            </a:r>
          </a:p>
          <a:p>
            <a:r>
              <a:rPr lang="en-GB" altLang="en-US" dirty="0"/>
              <a:t>	doc. 11-21/1519r1</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endParaRPr lang="en-GB" altLang="en-US" dirty="0"/>
          </a:p>
        </p:txBody>
      </p:sp>
    </p:spTree>
    <p:extLst>
      <p:ext uri="{BB962C8B-B14F-4D97-AF65-F5344CB8AC3E}">
        <p14:creationId xmlns:p14="http://schemas.microsoft.com/office/powerpoint/2010/main" val="6983575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r>
              <a:rPr lang="tr-TR" altLang="en-US" dirty="0"/>
              <a:t>:</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r>
              <a:rPr lang="en-GB" altLang="en-US" dirty="0"/>
              <a:t>Approve the minutes between the September 2021 and November 2021 meeting, specifically: </a:t>
            </a:r>
          </a:p>
          <a:p>
            <a:pPr>
              <a:buFont typeface="Arial" panose="020B0604020202020204" pitchFamily="34" charset="0"/>
              <a:buChar char="•"/>
            </a:pPr>
            <a:r>
              <a:rPr lang="en-GB" altLang="en-US" dirty="0"/>
              <a:t>Doc.</a:t>
            </a:r>
            <a:r>
              <a:rPr lang="tr-TR" altLang="en-US" dirty="0"/>
              <a:t> </a:t>
            </a:r>
            <a:r>
              <a:rPr lang="en-GB" altLang="en-US" dirty="0"/>
              <a:t>11-21/1</a:t>
            </a:r>
            <a:r>
              <a:rPr lang="tr-TR" altLang="en-US" dirty="0"/>
              <a:t>814r0, </a:t>
            </a:r>
            <a:r>
              <a:rPr lang="en-GB" altLang="en-US" dirty="0"/>
              <a:t>11-21/1</a:t>
            </a:r>
            <a:r>
              <a:rPr lang="tr-TR" altLang="en-US" dirty="0"/>
              <a:t>815r1, 11-21/1816r1, 11-21/1817r1, ,</a:t>
            </a:r>
          </a:p>
          <a:p>
            <a:pPr marL="0" indent="0"/>
            <a:r>
              <a:rPr lang="tr-TR" altLang="en-US" dirty="0"/>
              <a:t>11-21/1818r1, 11-21/1819r1</a:t>
            </a:r>
            <a:endParaRPr lang="en-GB" altLang="en-US" dirty="0"/>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a:p>
            <a:r>
              <a:rPr lang="en-GB" altLang="en-US" sz="2000" dirty="0"/>
              <a:t>	</a:t>
            </a:r>
            <a:endParaRPr lang="en-GB" altLang="en-US" dirty="0"/>
          </a:p>
        </p:txBody>
      </p:sp>
    </p:spTree>
    <p:extLst>
      <p:ext uri="{BB962C8B-B14F-4D97-AF65-F5344CB8AC3E}">
        <p14:creationId xmlns:p14="http://schemas.microsoft.com/office/powerpoint/2010/main" val="38222406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681C5080-6252-47AE-9A82-20A4E873BEDD}"/>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257FE376-4E12-4535-825F-B0E7548B181B}"/>
              </a:ext>
            </a:extLst>
          </p:cNvPr>
          <p:cNvSpPr>
            <a:spLocks noGrp="1"/>
          </p:cNvSpPr>
          <p:nvPr>
            <p:ph type="ftr" idx="14"/>
          </p:nvPr>
        </p:nvSpPr>
        <p:spPr/>
        <p:txBody>
          <a:bodyPr/>
          <a:lstStyle/>
          <a:p>
            <a:r>
              <a:rPr lang="en-GB"/>
              <a:t>Nikola Serafimovski, pureLiFi</a:t>
            </a:r>
            <a:endParaRPr lang="en-GB" dirty="0"/>
          </a:p>
        </p:txBody>
      </p:sp>
      <p:sp>
        <p:nvSpPr>
          <p:cNvPr id="6" name="Date Placeholder 5">
            <a:extLst>
              <a:ext uri="{FF2B5EF4-FFF2-40B4-BE49-F238E27FC236}">
                <a16:creationId xmlns:a16="http://schemas.microsoft.com/office/drawing/2014/main" id="{7A1EE4A2-B7A2-4C89-9A27-9B3D1CB01123}"/>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EF89F126-09CC-4AC9-86E0-C90410694922}"/>
              </a:ext>
            </a:extLst>
          </p:cNvPr>
          <p:cNvSpPr>
            <a:spLocks noGrp="1"/>
          </p:cNvSpPr>
          <p:nvPr>
            <p:ph type="title"/>
          </p:nvPr>
        </p:nvSpPr>
        <p:spPr>
          <a:xfrm>
            <a:off x="914401" y="685801"/>
            <a:ext cx="10361084" cy="1065213"/>
          </a:xfrm>
        </p:spPr>
        <p:txBody>
          <a:bodyPr/>
          <a:lstStyle/>
          <a:p>
            <a:pPr algn="l">
              <a:buFontTx/>
              <a:buNone/>
            </a:pPr>
            <a:r>
              <a:rPr lang="en-GB" altLang="en-US" dirty="0"/>
              <a:t>Motion</a:t>
            </a:r>
            <a:endParaRPr lang="en-US" altLang="en-US" dirty="0"/>
          </a:p>
        </p:txBody>
      </p:sp>
      <p:sp>
        <p:nvSpPr>
          <p:cNvPr id="8" name="Content Placeholder 2">
            <a:extLst>
              <a:ext uri="{FF2B5EF4-FFF2-40B4-BE49-F238E27FC236}">
                <a16:creationId xmlns:a16="http://schemas.microsoft.com/office/drawing/2014/main" id="{8A10D6A6-0223-40CC-AA70-EECF4E46564F}"/>
              </a:ext>
            </a:extLst>
          </p:cNvPr>
          <p:cNvSpPr>
            <a:spLocks noGrp="1"/>
          </p:cNvSpPr>
          <p:nvPr>
            <p:ph idx="1"/>
          </p:nvPr>
        </p:nvSpPr>
        <p:spPr>
          <a:xfrm>
            <a:off x="914401" y="1700808"/>
            <a:ext cx="10361084" cy="4113213"/>
          </a:xfrm>
        </p:spPr>
        <p:txBody>
          <a:bodyPr/>
          <a:lstStyle/>
          <a:p>
            <a:pPr marL="0" lvl="0" indent="0">
              <a:tabLst>
                <a:tab pos="457200" algn="l"/>
              </a:tabLst>
            </a:pPr>
            <a:r>
              <a:rPr lang="en-US" sz="2400" b="1" dirty="0">
                <a:effectLst/>
                <a:latin typeface="Times New Roman" panose="02020603050405020304" pitchFamily="18" charset="0"/>
                <a:ea typeface="Times New Roman" panose="02020603050405020304" pitchFamily="18" charset="0"/>
              </a:rPr>
              <a:t>Having approved comment resolutions for all of the comments in doc. 11-21/</a:t>
            </a:r>
            <a:r>
              <a:rPr lang="en-US" sz="2400" b="1" dirty="0" err="1">
                <a:effectLst/>
                <a:latin typeface="Times New Roman" panose="02020603050405020304" pitchFamily="18" charset="0"/>
                <a:ea typeface="Times New Roman" panose="02020603050405020304" pitchFamily="18" charset="0"/>
              </a:rPr>
              <a:t>XXXXrX</a:t>
            </a:r>
            <a:r>
              <a:rPr lang="en-US" sz="2400" b="1" dirty="0">
                <a:effectLst/>
                <a:latin typeface="Times New Roman" panose="02020603050405020304" pitchFamily="18" charset="0"/>
                <a:ea typeface="Times New Roman" panose="02020603050405020304" pitchFamily="18" charset="0"/>
              </a:rPr>
              <a:t> for </a:t>
            </a:r>
            <a:r>
              <a:rPr lang="en-US" sz="2400" b="1" dirty="0" err="1">
                <a:effectLst/>
                <a:latin typeface="Times New Roman" panose="02020603050405020304" pitchFamily="18" charset="0"/>
                <a:ea typeface="Times New Roman" panose="02020603050405020304" pitchFamily="18" charset="0"/>
              </a:rPr>
              <a:t>TGbb</a:t>
            </a:r>
            <a:r>
              <a:rPr lang="en-US" sz="2400" b="1" dirty="0">
                <a:effectLst/>
                <a:latin typeface="Times New Roman" panose="02020603050405020304" pitchFamily="18" charset="0"/>
                <a:ea typeface="Times New Roman" panose="02020603050405020304" pitchFamily="18" charset="0"/>
              </a:rPr>
              <a:t> Draft 0.7</a:t>
            </a:r>
            <a:br>
              <a:rPr lang="en-US" sz="2400" b="1" dirty="0">
                <a:effectLst/>
                <a:latin typeface="Times New Roman" panose="02020603050405020304" pitchFamily="18" charset="0"/>
                <a:ea typeface="Times New Roman" panose="02020603050405020304" pitchFamily="18" charset="0"/>
              </a:rPr>
            </a:br>
            <a:r>
              <a:rPr lang="en-US" sz="2400" b="1" dirty="0">
                <a:effectLst/>
                <a:latin typeface="Times New Roman" panose="02020603050405020304" pitchFamily="18" charset="0"/>
                <a:ea typeface="Times New Roman" panose="02020603050405020304" pitchFamily="18" charset="0"/>
              </a:rPr>
              <a:t>Instruct the editor to prepare Draft 1.0 incorporating these resolutions.</a:t>
            </a:r>
          </a:p>
          <a:p>
            <a:endParaRPr lang="en-GB" altLang="en-US" sz="2000" dirty="0"/>
          </a:p>
          <a:p>
            <a:r>
              <a:rPr lang="en-GB" altLang="en-US" sz="2000" dirty="0"/>
              <a:t>Move: 		</a:t>
            </a:r>
          </a:p>
          <a:p>
            <a:r>
              <a:rPr lang="en-GB" altLang="en-US" sz="2000" dirty="0"/>
              <a:t>Second:		</a:t>
            </a:r>
          </a:p>
          <a:p>
            <a:endParaRPr lang="en-GB" altLang="en-US" sz="2000" dirty="0"/>
          </a:p>
          <a:p>
            <a:r>
              <a:rPr lang="en-GB" altLang="en-US" sz="2000" dirty="0"/>
              <a:t>Y / N / A	</a:t>
            </a:r>
          </a:p>
        </p:txBody>
      </p:sp>
    </p:spTree>
    <p:extLst>
      <p:ext uri="{BB962C8B-B14F-4D97-AF65-F5344CB8AC3E}">
        <p14:creationId xmlns:p14="http://schemas.microsoft.com/office/powerpoint/2010/main" val="28764648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This presentation contains the IEEE 802.11 </a:t>
            </a:r>
            <a:r>
              <a:rPr lang="en-GB" dirty="0" err="1"/>
              <a:t>TGbb</a:t>
            </a:r>
            <a:r>
              <a:rPr lang="en-GB" dirty="0"/>
              <a:t> agenda for the teleconferences at the November 2021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a:extLst>
              <a:ext uri="{FF2B5EF4-FFF2-40B4-BE49-F238E27FC236}">
                <a16:creationId xmlns:a16="http://schemas.microsoft.com/office/drawing/2014/main" id="{C039F21B-23E1-4285-B2EC-28D1B2482CF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Alt Bilgi Yer Tutucusu 4">
            <a:extLst>
              <a:ext uri="{FF2B5EF4-FFF2-40B4-BE49-F238E27FC236}">
                <a16:creationId xmlns:a16="http://schemas.microsoft.com/office/drawing/2014/main" id="{BC5DBB22-EA80-4451-81CA-60BA2E1234AB}"/>
              </a:ext>
            </a:extLst>
          </p:cNvPr>
          <p:cNvSpPr>
            <a:spLocks noGrp="1"/>
          </p:cNvSpPr>
          <p:nvPr>
            <p:ph type="ftr" idx="14"/>
          </p:nvPr>
        </p:nvSpPr>
        <p:spPr/>
        <p:txBody>
          <a:bodyPr/>
          <a:lstStyle/>
          <a:p>
            <a:r>
              <a:rPr lang="en-GB"/>
              <a:t>Nikola Serafimovski, pureLiFi</a:t>
            </a:r>
            <a:endParaRPr lang="en-GB" dirty="0"/>
          </a:p>
        </p:txBody>
      </p:sp>
      <p:sp>
        <p:nvSpPr>
          <p:cNvPr id="6" name="Veri Yer Tutucusu 5">
            <a:extLst>
              <a:ext uri="{FF2B5EF4-FFF2-40B4-BE49-F238E27FC236}">
                <a16:creationId xmlns:a16="http://schemas.microsoft.com/office/drawing/2014/main" id="{35748128-41E9-4820-AA44-C36612C0CAB9}"/>
              </a:ext>
            </a:extLst>
          </p:cNvPr>
          <p:cNvSpPr>
            <a:spLocks noGrp="1"/>
          </p:cNvSpPr>
          <p:nvPr>
            <p:ph type="dt" idx="15"/>
          </p:nvPr>
        </p:nvSpPr>
        <p:spPr/>
        <p:txBody>
          <a:bodyPr/>
          <a:lstStyle/>
          <a:p>
            <a:r>
              <a:rPr lang="en-US" dirty="0"/>
              <a:t>November 2021</a:t>
            </a:r>
            <a:endParaRPr lang="en-GB" dirty="0"/>
          </a:p>
        </p:txBody>
      </p:sp>
      <p:sp>
        <p:nvSpPr>
          <p:cNvPr id="7" name="Title 1">
            <a:extLst>
              <a:ext uri="{FF2B5EF4-FFF2-40B4-BE49-F238E27FC236}">
                <a16:creationId xmlns:a16="http://schemas.microsoft.com/office/drawing/2014/main" id="{85332BE9-7758-4B9B-ACFE-F774457AC4B5}"/>
              </a:ext>
            </a:extLst>
          </p:cNvPr>
          <p:cNvSpPr>
            <a:spLocks noGrp="1"/>
          </p:cNvSpPr>
          <p:nvPr>
            <p:ph type="title"/>
          </p:nvPr>
        </p:nvSpPr>
        <p:spPr>
          <a:xfrm>
            <a:off x="685800" y="685800"/>
            <a:ext cx="10954816" cy="1066800"/>
          </a:xfrm>
        </p:spPr>
        <p:txBody>
          <a:bodyPr/>
          <a:lstStyle/>
          <a:p>
            <a:r>
              <a:rPr lang="en-US" dirty="0"/>
              <a:t>Registration for the </a:t>
            </a:r>
            <a:r>
              <a:rPr lang="en-US" altLang="zh-CN" dirty="0">
                <a:solidFill>
                  <a:srgbClr val="0000FF"/>
                </a:solidFill>
              </a:rPr>
              <a:t>November</a:t>
            </a:r>
            <a:r>
              <a:rPr lang="en-US" altLang="zh-CN" dirty="0"/>
              <a:t> </a:t>
            </a:r>
            <a:r>
              <a:rPr lang="en-US" dirty="0"/>
              <a:t>802 electronic </a:t>
            </a:r>
            <a:r>
              <a:rPr lang="en-US" altLang="zh-CN" dirty="0">
                <a:solidFill>
                  <a:srgbClr val="0000FF"/>
                </a:solidFill>
              </a:rPr>
              <a:t>Plenary</a:t>
            </a:r>
            <a:r>
              <a:rPr lang="en-US" altLang="zh-CN" dirty="0"/>
              <a:t> </a:t>
            </a:r>
            <a:r>
              <a:rPr lang="en-US" dirty="0"/>
              <a:t>session</a:t>
            </a:r>
          </a:p>
        </p:txBody>
      </p:sp>
      <p:sp>
        <p:nvSpPr>
          <p:cNvPr id="8" name="Content Placeholder 2">
            <a:extLst>
              <a:ext uri="{FF2B5EF4-FFF2-40B4-BE49-F238E27FC236}">
                <a16:creationId xmlns:a16="http://schemas.microsoft.com/office/drawing/2014/main" id="{E30FC5EF-EB3A-4B46-B0D2-A5773FA2635B}"/>
              </a:ext>
            </a:extLst>
          </p:cNvPr>
          <p:cNvSpPr>
            <a:spLocks noGrp="1"/>
          </p:cNvSpPr>
          <p:nvPr>
            <p:ph idx="1"/>
          </p:nvPr>
        </p:nvSpPr>
        <p:spPr>
          <a:xfrm>
            <a:off x="685801" y="2343151"/>
            <a:ext cx="10952579" cy="3370660"/>
          </a:xfrm>
        </p:spPr>
        <p:txBody>
          <a:bodyPr/>
          <a:lstStyle/>
          <a:p>
            <a:pPr>
              <a:buFont typeface="Arial" panose="020B0604020202020204" pitchFamily="34" charset="0"/>
              <a:buChar char="•"/>
            </a:pPr>
            <a:r>
              <a:rPr lang="en-US" sz="2000" dirty="0"/>
              <a:t>This meeting is part of the </a:t>
            </a:r>
            <a:r>
              <a:rPr lang="en-US" sz="2000" dirty="0">
                <a:solidFill>
                  <a:srgbClr val="0000FF"/>
                </a:solidFill>
              </a:rPr>
              <a:t>November</a:t>
            </a:r>
            <a:r>
              <a:rPr lang="en-US" sz="2000" dirty="0"/>
              <a:t> 802 plenary session</a:t>
            </a:r>
          </a:p>
          <a:p>
            <a:pPr>
              <a:buFont typeface="Arial" panose="020B0604020202020204" pitchFamily="34" charset="0"/>
              <a:buChar char="•"/>
            </a:pPr>
            <a:endParaRPr lang="en-US" sz="2000" dirty="0"/>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endParaRPr lang="en-US" sz="2000" dirty="0"/>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for this session here http://802world.org/plenary/</a:t>
            </a:r>
          </a:p>
          <a:p>
            <a:pPr>
              <a:buFont typeface="Arial" panose="020B0604020202020204" pitchFamily="34" charset="0"/>
              <a:buChar char="•"/>
            </a:pPr>
            <a:r>
              <a:rPr lang="en-US" sz="2000" dirty="0">
                <a:hlinkClick r:id="rId3"/>
              </a:rPr>
              <a:t>http://802world.org/plenary/</a:t>
            </a:r>
            <a:endParaRPr lang="en-US" sz="2000" dirty="0"/>
          </a:p>
          <a:p>
            <a:pPr>
              <a:buFont typeface="Arial" panose="020B0604020202020204" pitchFamily="34" charset="0"/>
              <a:buChar char="•"/>
            </a:pP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802.11 chair or vice chairs to have your attendance cancelled</a:t>
            </a:r>
          </a:p>
          <a:p>
            <a:endParaRPr lang="en-US" sz="2000" dirty="0"/>
          </a:p>
        </p:txBody>
      </p:sp>
    </p:spTree>
    <p:extLst>
      <p:ext uri="{BB962C8B-B14F-4D97-AF65-F5344CB8AC3E}">
        <p14:creationId xmlns:p14="http://schemas.microsoft.com/office/powerpoint/2010/main" val="3555342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idx="12"/>
          </p:nvPr>
        </p:nvSpPr>
        <p:spPr/>
        <p:txBody>
          <a:bodyPr/>
          <a:lstStyle/>
          <a:p>
            <a:r>
              <a:rPr lang="en-GB"/>
              <a:t>Slide </a:t>
            </a:r>
            <a:fld id="{8DC72EFA-1DF8-481C-8B66-C8A1D5DAFDEA}" type="slidenum">
              <a:rPr lang="en-GB"/>
              <a:pPr/>
              <a:t>4</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grpSp>
        <p:nvGrpSpPr>
          <p:cNvPr id="8" name="Group 7">
            <a:extLst>
              <a:ext uri="{FF2B5EF4-FFF2-40B4-BE49-F238E27FC236}">
                <a16:creationId xmlns:a16="http://schemas.microsoft.com/office/drawing/2014/main" id="{AE72C9CC-890D-478C-A22E-52C0CE01346F}"/>
              </a:ext>
            </a:extLst>
          </p:cNvPr>
          <p:cNvGrpSpPr/>
          <p:nvPr/>
        </p:nvGrpSpPr>
        <p:grpSpPr>
          <a:xfrm>
            <a:off x="1907118" y="800100"/>
            <a:ext cx="7772400" cy="5257800"/>
            <a:chOff x="1847528" y="606425"/>
            <a:chExt cx="7772400" cy="5257800"/>
          </a:xfrm>
        </p:grpSpPr>
        <p:sp>
          <p:nvSpPr>
            <p:cNvPr id="9" name="Rectangle 3">
              <a:extLst>
                <a:ext uri="{FF2B5EF4-FFF2-40B4-BE49-F238E27FC236}">
                  <a16:creationId xmlns:a16="http://schemas.microsoft.com/office/drawing/2014/main" id="{12283804-473C-402C-BC0E-CFD360F3D386}"/>
                </a:ext>
              </a:extLst>
            </p:cNvPr>
            <p:cNvSpPr txBox="1">
              <a:spLocks noChangeArrowheads="1"/>
            </p:cNvSpPr>
            <p:nvPr/>
          </p:nvSpPr>
          <p:spPr bwMode="auto">
            <a:xfrm>
              <a:off x="1847528" y="1749425"/>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342900" indent="-342900" eaLnBrk="1" hangingPunct="1">
                <a:defRPr/>
              </a:pPr>
              <a:r>
                <a:rPr lang="en-US" altLang="en-US" kern="0" dirty="0">
                  <a:solidFill>
                    <a:srgbClr val="000000"/>
                  </a:solidFill>
                  <a:latin typeface="Times New Roman"/>
                </a:rPr>
                <a:t>Required notices</a:t>
              </a:r>
            </a:p>
            <a:p>
              <a:pPr lvl="1">
                <a:defRPr/>
              </a:pPr>
              <a:r>
                <a:rPr lang="en-US" altLang="en-US" kern="0" dirty="0">
                  <a:solidFill>
                    <a:srgbClr val="000000"/>
                  </a:solidFill>
                  <a:latin typeface="Times New Roman"/>
                </a:rPr>
                <a:t>IEEE Code of Ethics</a:t>
              </a:r>
            </a:p>
            <a:p>
              <a:pPr marL="1085850" lvl="2">
                <a:defRPr/>
              </a:pPr>
              <a:r>
                <a:rPr lang="en-US" altLang="en-US" sz="1800" kern="0" dirty="0">
                  <a:solidFill>
                    <a:srgbClr val="000000"/>
                  </a:solidFill>
                  <a:latin typeface="Times New Roman"/>
                  <a:hlinkClick r:id="rId3"/>
                </a:rPr>
                <a:t>http://www.ieee.org/about/corporate/governance/p7-8.html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IEEE Standards Association (IEEE-SA) Affiliation FAQ</a:t>
              </a:r>
            </a:p>
            <a:p>
              <a:pPr marL="1085850" lvl="2">
                <a:defRPr/>
              </a:pPr>
              <a:r>
                <a:rPr lang="en-US" altLang="en-US" sz="1800" kern="0" dirty="0">
                  <a:solidFill>
                    <a:srgbClr val="000000"/>
                  </a:solidFill>
                  <a:latin typeface="Times New Roman"/>
                  <a:hlinkClick r:id="rId4"/>
                </a:rPr>
                <a:t>http://standards.ieee.org/faqs/affiliation.html</a:t>
              </a:r>
              <a:r>
                <a:rPr lang="en-US" altLang="en-US" sz="1800" kern="0" dirty="0">
                  <a:solidFill>
                    <a:srgbClr val="000000"/>
                  </a:solidFill>
                  <a:latin typeface="Times New Roman"/>
                </a:rPr>
                <a:t> </a:t>
              </a:r>
            </a:p>
            <a:p>
              <a:pPr lvl="1">
                <a:defRPr/>
              </a:pPr>
              <a:r>
                <a:rPr lang="en-US" altLang="en-US" kern="0" dirty="0">
                  <a:solidFill>
                    <a:srgbClr val="000000"/>
                  </a:solidFill>
                  <a:latin typeface="Times New Roman"/>
                </a:rPr>
                <a:t>Antitrust and Competition Policy</a:t>
              </a:r>
            </a:p>
            <a:p>
              <a:pPr marL="1085850" lvl="2">
                <a:defRPr/>
              </a:pPr>
              <a:r>
                <a:rPr lang="en-US" altLang="en-US" sz="1800" kern="0" dirty="0">
                  <a:solidFill>
                    <a:srgbClr val="000000"/>
                  </a:solidFill>
                  <a:latin typeface="Times New Roman"/>
                  <a:hlinkClick r:id="rId5"/>
                </a:rPr>
                <a:t>http://standards.ieee.org/resources/antitrust-guidelines.pdf</a:t>
              </a:r>
              <a:r>
                <a:rPr lang="en-US" altLang="en-US" sz="1800" kern="0" dirty="0">
                  <a:solidFill>
                    <a:srgbClr val="000000"/>
                  </a:solidFill>
                  <a:latin typeface="Times New Roman"/>
                </a:rPr>
                <a:t>  </a:t>
              </a:r>
              <a:endParaRPr lang="en-US" altLang="en-US" sz="1800" kern="0" dirty="0">
                <a:solidFill>
                  <a:srgbClr val="000000"/>
                </a:solidFill>
                <a:latin typeface="Times New Roman"/>
                <a:hlinkClick r:id="rId6"/>
              </a:endParaRPr>
            </a:p>
          </p:txBody>
        </p:sp>
        <p:sp>
          <p:nvSpPr>
            <p:cNvPr id="10" name="Rectangle 2">
              <a:extLst>
                <a:ext uri="{FF2B5EF4-FFF2-40B4-BE49-F238E27FC236}">
                  <a16:creationId xmlns:a16="http://schemas.microsoft.com/office/drawing/2014/main" id="{7043904A-0677-4DA1-B258-E646B5624F71}"/>
                </a:ext>
              </a:extLst>
            </p:cNvPr>
            <p:cNvSpPr txBox="1">
              <a:spLocks noChangeArrowheads="1"/>
            </p:cNvSpPr>
            <p:nvPr/>
          </p:nvSpPr>
          <p:spPr bwMode="auto">
            <a:xfrm>
              <a:off x="1847528" y="606425"/>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Administrative Items</a:t>
              </a:r>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Participants have a duty to inform the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buSzPct val="150000"/>
              <a:buFont typeface="Arial" panose="020B0604020202020204" pitchFamily="34" charset="0"/>
              <a:buChar char="•"/>
            </a:pPr>
            <a:r>
              <a:rPr lang="en-GB" altLang="en-US" b="1" dirty="0">
                <a:cs typeface="Calibri" panose="020F0502020204030204" pitchFamily="34" charset="0"/>
              </a:rPr>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 </a:t>
            </a:r>
          </a:p>
          <a:p>
            <a:pPr lvl="1">
              <a:buSzPct val="150000"/>
              <a:buFont typeface="Arial" panose="020B0604020202020204" pitchFamily="34" charset="0"/>
              <a:buChar char="•"/>
            </a:pPr>
            <a:endParaRPr lang="en-US" altLang="en-US" b="1" dirty="0">
              <a:cs typeface="Calibri" panose="020F0502020204030204" pitchFamily="34" charset="0"/>
            </a:endParaRPr>
          </a:p>
          <a:p>
            <a:pPr lvl="1">
              <a:buSzPct val="150000"/>
              <a:buFont typeface="Arial" panose="020B0604020202020204" pitchFamily="34" charset="0"/>
              <a:buChar char="•"/>
            </a:pPr>
            <a:r>
              <a:rPr lang="en-GB" altLang="en-US" b="1" dirty="0">
                <a:cs typeface="Calibri" panose="020F0502020204030204" pitchFamily="34" charset="0"/>
              </a:rPr>
              <a:t>Participants should inform the IEEE (or cause the IEEE to be informed) of the identity of any other holders of potential Essential Patent Claims</a:t>
            </a:r>
          </a:p>
          <a:p>
            <a:pPr lvl="1">
              <a:buSzPct val="150000"/>
              <a:buFont typeface="Arial" panose="020B0604020202020204" pitchFamily="34" charset="0"/>
              <a:buChar char="•"/>
            </a:pPr>
            <a:endParaRPr lang="en-US" altLang="en-US" b="1" dirty="0">
              <a:cs typeface="Calibri" panose="020F0502020204030204" pitchFamily="34" charset="0"/>
            </a:endParaRPr>
          </a:p>
          <a:p>
            <a:pPr lvl="1" algn="ctr"/>
            <a:r>
              <a:rPr lang="en-GB" altLang="en-US" sz="3200" b="1" dirty="0">
                <a:cs typeface="Calibri" panose="020F0502020204030204" pitchFamily="34" charset="0"/>
              </a:rPr>
              <a:t>Early identification of holders of potential </a:t>
            </a:r>
          </a:p>
          <a:p>
            <a:pPr lvl="1" algn="ctr"/>
            <a:r>
              <a:rPr lang="en-GB" altLang="en-US" sz="3200" b="1" dirty="0">
                <a:cs typeface="Calibri" panose="020F0502020204030204" pitchFamily="34" charset="0"/>
              </a:rPr>
              <a:t>Essential Patent Claims is encouraged</a:t>
            </a:r>
            <a:endParaRPr lang="en-US" altLang="en-US" sz="3200" b="1"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5</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497201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cs typeface="Calibri" panose="020F0502020204030204" pitchFamily="34" charset="0"/>
              </a:rPr>
              <a:t>Ways to inform IEEE</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buSzPct val="150000"/>
            </a:pPr>
            <a:r>
              <a:rPr lang="en-US" altLang="en-US" sz="2000" dirty="0">
                <a:cs typeface="Calibri" panose="020F0502020204030204" pitchFamily="34" charset="0"/>
              </a:rPr>
              <a:t>Cause an LOA to be submitted to the IEEE-SA (patcom@ieee.org);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Provide the chair of this group with the identity of the holder(s) of any and all such claims as soon as possible; or</a:t>
            </a:r>
          </a:p>
          <a:p>
            <a:pPr>
              <a:buSzPct val="150000"/>
            </a:pPr>
            <a:endParaRPr lang="en-US" altLang="en-US" sz="2000" dirty="0">
              <a:cs typeface="Calibri" panose="020F0502020204030204" pitchFamily="34" charset="0"/>
            </a:endParaRPr>
          </a:p>
          <a:p>
            <a:pPr>
              <a:buSzPct val="150000"/>
            </a:pPr>
            <a:r>
              <a:rPr lang="en-US" altLang="en-US" sz="2000" dirty="0">
                <a:cs typeface="Calibri" panose="020F0502020204030204" pitchFamily="34" charset="0"/>
              </a:rPr>
              <a:t>Speak up now and respond to this Call for Potentially Essential Patents</a:t>
            </a:r>
          </a:p>
          <a:p>
            <a:r>
              <a:rPr lang="en-US" altLang="en-US" sz="2000" dirty="0">
                <a:cs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cs typeface="Calibri" panose="020F0502020204030204" pitchFamily="34" charset="0"/>
              </a:rPr>
            </a:br>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6</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13708905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t>Other Guidelines for IEEE WG Meetings</a:t>
            </a:r>
            <a:endParaRPr lang="en-GB" dirty="0"/>
          </a:p>
        </p:txBody>
      </p:sp>
      <p:sp>
        <p:nvSpPr>
          <p:cNvPr id="3" name="Content Placeholder 2"/>
          <p:cNvSpPr>
            <a:spLocks noGrp="1"/>
          </p:cNvSpPr>
          <p:nvPr>
            <p:ph idx="1"/>
          </p:nvPr>
        </p:nvSpPr>
        <p:spPr>
          <a:xfrm>
            <a:off x="914401" y="1700808"/>
            <a:ext cx="10361084" cy="4113213"/>
          </a:xfrm>
        </p:spPr>
        <p:txBody>
          <a:bodyPr/>
          <a:lstStyle/>
          <a:p>
            <a:pPr marL="230188" indent="-230188">
              <a:lnSpc>
                <a:spcPct val="80000"/>
              </a:lnSpc>
              <a:spcBef>
                <a:spcPct val="20000"/>
              </a:spcBef>
              <a:buClr>
                <a:srgbClr val="CC3300"/>
              </a:buClr>
              <a:buSzPct val="50000"/>
              <a:buFont typeface="Monotype Sorts" pitchFamily="2" charset="2"/>
              <a:buChar char="l"/>
              <a:defRPr/>
            </a:pPr>
            <a:endParaRPr lang="en-US" sz="800" u="sng" dirty="0">
              <a:solidFill>
                <a:srgbClr val="FF0000"/>
              </a:solidFill>
              <a:latin typeface="Arial" charset="0"/>
            </a:endParaRPr>
          </a:p>
          <a:p>
            <a:pPr>
              <a:lnSpc>
                <a:spcPct val="80000"/>
              </a:lnSpc>
              <a:spcAft>
                <a:spcPct val="40000"/>
              </a:spcAft>
              <a:buFont typeface="Arial" pitchFamily="34" charset="0"/>
              <a:buChar char="•"/>
              <a:defRPr/>
            </a:pPr>
            <a:r>
              <a:rPr lang="en-US" altLang="en-US" sz="2000" dirty="0">
                <a:solidFill>
                  <a:schemeClr val="accent6">
                    <a:lumMod val="75000"/>
                  </a:schemeClr>
                </a:solidFill>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interpretation, validity, or essentiality of patents/patent claims. </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specific license rates, terms, or conditions.</a:t>
            </a:r>
          </a:p>
          <a:p>
            <a:pPr lvl="2">
              <a:lnSpc>
                <a:spcPct val="80000"/>
              </a:lnSpc>
              <a:spcAft>
                <a:spcPct val="40000"/>
              </a:spcAft>
              <a:buFont typeface="Arial" pitchFamily="34" charset="0"/>
              <a:buChar char="•"/>
              <a:defRP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defRPr/>
            </a:pPr>
            <a:r>
              <a:rPr lang="en-GB" altLang="en-US" dirty="0">
                <a:solidFill>
                  <a:schemeClr val="accent6">
                    <a:lumMod val="75000"/>
                  </a:schemeClr>
                </a:solidFill>
                <a:cs typeface="Arial" pitchFamily="34" charset="0"/>
              </a:rPr>
              <a:t>Technical considerations remain primary focus</a:t>
            </a:r>
            <a:endParaRPr lang="en-US" altLang="en-US" dirty="0">
              <a:solidFill>
                <a:schemeClr val="accent6">
                  <a:lumMod val="75000"/>
                </a:schemeClr>
              </a:solidFill>
              <a:cs typeface="Arial" pitchFamily="34" charset="0"/>
            </a:endParaRP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defRPr/>
            </a:pPr>
            <a:r>
              <a:rPr lang="en-US" altLang="en-US" sz="1800" b="1" dirty="0">
                <a:solidFill>
                  <a:schemeClr val="accent6">
                    <a:lumMod val="75000"/>
                  </a:schemeClr>
                </a:solidFill>
                <a:cs typeface="Arial" pitchFamily="34" charset="0"/>
              </a:rPr>
              <a:t>Don’t discuss the status or substance of ongoing or threatened litigation.</a:t>
            </a:r>
          </a:p>
          <a:p>
            <a:pPr lvl="1">
              <a:lnSpc>
                <a:spcPct val="80000"/>
              </a:lnSpc>
              <a:spcAft>
                <a:spcPct val="40000"/>
              </a:spcAft>
              <a:buFont typeface="Arial" pitchFamily="34" charset="0"/>
              <a:buChar char="•"/>
              <a:defRPr/>
            </a:pPr>
            <a:r>
              <a:rPr lang="en-GB" altLang="en-US" sz="1800" b="1" dirty="0">
                <a:solidFill>
                  <a:schemeClr val="accent6">
                    <a:lumMod val="75000"/>
                  </a:schemeClr>
                </a:solidFill>
                <a:cs typeface="Arial" pitchFamily="34" charset="0"/>
              </a:rPr>
              <a:t>Don’t be silent if inappropriate topics are discussed. Formally object to the discussion immediately</a:t>
            </a:r>
            <a:r>
              <a:rPr lang="en-US" altLang="en-US" sz="1800" b="1" dirty="0">
                <a:solidFill>
                  <a:schemeClr val="accent6">
                    <a:lumMod val="75000"/>
                  </a:schemeClr>
                </a:solidFill>
                <a:cs typeface="Arial" pitchFamily="34" charset="0"/>
              </a:rPr>
              <a:t>.</a:t>
            </a:r>
          </a:p>
          <a:p>
            <a:pPr algn="ctr">
              <a:lnSpc>
                <a:spcPct val="80000"/>
              </a:lnSpc>
              <a:defRPr/>
            </a:pPr>
            <a:r>
              <a:rPr lang="en-US" altLang="en-US" sz="1050" dirty="0">
                <a:solidFill>
                  <a:schemeClr val="accent6">
                    <a:lumMod val="75000"/>
                  </a:schemeClr>
                </a:solidFill>
                <a:cs typeface="Arial" pitchFamily="34" charset="0"/>
              </a:rPr>
              <a:t>---------------------------------------------------------------   </a:t>
            </a:r>
            <a:endParaRPr lang="en-US" altLang="en-US" sz="1400" dirty="0">
              <a:solidFill>
                <a:schemeClr val="accent6">
                  <a:lumMod val="75000"/>
                </a:schemeClr>
              </a:solidFill>
              <a:cs typeface="Arial" pitchFamily="34" charset="0"/>
            </a:endParaRPr>
          </a:p>
          <a:p>
            <a:pPr algn="ctr">
              <a:lnSpc>
                <a:spcPct val="80000"/>
              </a:lnSpc>
              <a:defRPr/>
            </a:pPr>
            <a:r>
              <a:rPr lang="en-GB" altLang="en-US" sz="1400" dirty="0">
                <a:solidFill>
                  <a:schemeClr val="accent6">
                    <a:lumMod val="75000"/>
                  </a:schemeClr>
                </a:solidFill>
                <a:cs typeface="Arial" pitchFamily="34" charset="0"/>
              </a:rPr>
              <a:t>For more details, see IEEE SA Standards Board Operations Manual, clause 5.3.10 and Antitrust and Competition Policy: What You Need to Know at http://standards.ieee.org/develop/policies/antitrust.pdf</a:t>
            </a:r>
            <a:endParaRPr lang="en-US" altLang="en-US" sz="1400" dirty="0">
              <a:solidFill>
                <a:schemeClr val="accent6">
                  <a:lumMod val="75000"/>
                </a:schemeClr>
              </a:solidFill>
              <a:cs typeface="Arial"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7</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200278821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cs typeface="Calibri" panose="020F0502020204030204" pitchFamily="34" charset="0"/>
              </a:rPr>
              <a:t>Patent-related information</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lvl="1">
              <a:lnSpc>
                <a:spcPct val="90000"/>
              </a:lnSpc>
              <a:spcBef>
                <a:spcPct val="0"/>
              </a:spcBef>
            </a:pPr>
            <a:r>
              <a:rPr lang="en-US" altLang="en-US" b="1" dirty="0">
                <a:cs typeface="Calibri" panose="020F0502020204030204" pitchFamily="34" charset="0"/>
              </a:rPr>
              <a:t>The patent policy and the procedures used to execute that policy are documented in the:</a:t>
            </a:r>
          </a:p>
          <a:p>
            <a:pPr lvl="2">
              <a:lnSpc>
                <a:spcPct val="90000"/>
              </a:lnSpc>
              <a:buSzPct val="150000"/>
            </a:pPr>
            <a:r>
              <a:rPr lang="en-US" altLang="en-US" sz="2000" b="1" i="1" dirty="0">
                <a:cs typeface="Calibri" panose="020F0502020204030204" pitchFamily="34" charset="0"/>
              </a:rPr>
              <a:t>IEEE-SA Standards Board Bylaws</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(http://standards.ieee.org/develop/policies/bylaws/sect6-7.html#6) </a:t>
            </a:r>
          </a:p>
          <a:p>
            <a:pPr lvl="2">
              <a:lnSpc>
                <a:spcPct val="90000"/>
              </a:lnSpc>
              <a:buSzPct val="150000"/>
            </a:pPr>
            <a:r>
              <a:rPr lang="en-US" altLang="en-US" sz="2000" b="1" i="1" dirty="0">
                <a:cs typeface="Calibri" panose="020F0502020204030204" pitchFamily="34" charset="0"/>
              </a:rPr>
              <a:t>IEEE-SA Standards Board Operations Manual</a:t>
            </a:r>
            <a:r>
              <a:rPr lang="en-US" altLang="en-US" sz="2000" b="1" dirty="0">
                <a:cs typeface="Calibri" panose="020F0502020204030204" pitchFamily="34" charset="0"/>
              </a:rPr>
              <a:t> </a:t>
            </a:r>
            <a:r>
              <a:rPr lang="en-US" altLang="en-US" sz="1600" b="1" dirty="0">
                <a:cs typeface="Calibri" panose="020F0502020204030204" pitchFamily="34" charset="0"/>
              </a:rPr>
              <a:t>(http://standards.ieee.org/develop/policies/opman/sect6.html#6.3)</a:t>
            </a:r>
          </a:p>
          <a:p>
            <a:pPr lvl="1">
              <a:lnSpc>
                <a:spcPct val="90000"/>
              </a:lnSpc>
            </a:pPr>
            <a:endParaRPr lang="en-US" altLang="en-US" dirty="0">
              <a:cs typeface="Calibri" panose="020F0502020204030204" pitchFamily="34" charset="0"/>
            </a:endParaRPr>
          </a:p>
          <a:p>
            <a:pPr lvl="1">
              <a:lnSpc>
                <a:spcPct val="90000"/>
              </a:lnSpc>
              <a:spcBef>
                <a:spcPct val="0"/>
              </a:spcBef>
            </a:pPr>
            <a:r>
              <a:rPr lang="en-US" altLang="en-US" b="1" dirty="0">
                <a:cs typeface="Calibri" panose="020F0502020204030204" pitchFamily="34" charset="0"/>
              </a:rPr>
              <a:t>	Material about the patent policy is available at </a:t>
            </a:r>
          </a:p>
          <a:p>
            <a:pPr lvl="2">
              <a:lnSpc>
                <a:spcPct val="90000"/>
              </a:lnSpc>
              <a:spcBef>
                <a:spcPct val="0"/>
              </a:spcBef>
            </a:pPr>
            <a:r>
              <a:rPr lang="en-US" altLang="en-US" b="1" dirty="0">
                <a:cs typeface="Calibri" panose="020F0502020204030204" pitchFamily="34" charset="0"/>
                <a:hlinkClick r:id="rId3"/>
              </a:rPr>
              <a:t>http://standards.ieee.org/about/sasb/patcom/materials.html</a:t>
            </a:r>
            <a:endParaRPr lang="en-US" altLang="en-US" b="1" dirty="0">
              <a:cs typeface="Calibri" panose="020F0502020204030204" pitchFamily="34" charset="0"/>
            </a:endParaRPr>
          </a:p>
          <a:p>
            <a:pPr lvl="1">
              <a:lnSpc>
                <a:spcPct val="90000"/>
              </a:lnSpc>
              <a:spcBef>
                <a:spcPct val="0"/>
              </a:spcBef>
            </a:pPr>
            <a:endParaRPr lang="en-US" altLang="en-US" sz="3200" b="1" dirty="0">
              <a:cs typeface="Calibri" panose="020F0502020204030204" pitchFamily="34" charset="0"/>
            </a:endParaRPr>
          </a:p>
          <a:p>
            <a:pPr lvl="1" algn="ctr">
              <a:lnSpc>
                <a:spcPct val="90000"/>
              </a:lnSpc>
              <a:spcBef>
                <a:spcPct val="0"/>
              </a:spcBef>
            </a:pPr>
            <a:r>
              <a:rPr lang="en-US" altLang="en-US" sz="3200" b="1" dirty="0">
                <a:cs typeface="Calibri" panose="020F0502020204030204" pitchFamily="34" charset="0"/>
              </a:rPr>
              <a:t>	</a:t>
            </a:r>
            <a:r>
              <a:rPr lang="en-US" altLang="en-US" sz="2800" b="1" dirty="0">
                <a:cs typeface="Calibri" panose="020F0502020204030204" pitchFamily="34" charset="0"/>
              </a:rPr>
              <a:t>If you have questions, contact the IEEE-SA Standards Board Patent Committee Administrator at patcom@ieee.org</a:t>
            </a:r>
          </a:p>
          <a:p>
            <a:endParaRPr lang="en-US" altLang="en-US" dirty="0">
              <a:cs typeface="Calibri" panose="020F0502020204030204" pitchFamily="34" charset="0"/>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8</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370997503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dirty="0"/>
              <a:t>Participation in IEEE 802 Meetings</a:t>
            </a:r>
            <a:endParaRPr lang="en-US" altLang="en-US" dirty="0">
              <a:cs typeface="Calibri" panose="020F0502020204030204" pitchFamily="34" charset="0"/>
            </a:endParaRPr>
          </a:p>
        </p:txBody>
      </p:sp>
      <p:sp>
        <p:nvSpPr>
          <p:cNvPr id="3" name="Content Placeholder 2"/>
          <p:cNvSpPr>
            <a:spLocks noGrp="1"/>
          </p:cNvSpPr>
          <p:nvPr>
            <p:ph idx="1"/>
          </p:nvPr>
        </p:nvSpPr>
        <p:spPr>
          <a:xfrm>
            <a:off x="914401" y="1700808"/>
            <a:ext cx="10361084" cy="4113213"/>
          </a:xfrm>
        </p:spPr>
        <p:txBody>
          <a:bodyPr/>
          <a:lstStyle/>
          <a:p>
            <a:pPr>
              <a:defRPr/>
            </a:pPr>
            <a:r>
              <a:rPr lang="en-GB" altLang="en-US" sz="1600" dirty="0">
                <a:ea typeface="MS Gothic" panose="020B0609070205080204" pitchFamily="49" charset="-128"/>
              </a:rPr>
              <a:t>All participation in IEEE 802 Working Group meetings is on an individual basis</a:t>
            </a:r>
          </a:p>
          <a:p>
            <a:pPr>
              <a:defRPr/>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3"/>
              </a:rPr>
              <a:t>https://standards.ieee.org/develop/policies/bylaws/sb_bylaws.pdf</a:t>
            </a:r>
            <a:r>
              <a:rPr lang="en-GB" altLang="en-US" sz="1400" dirty="0">
                <a:ea typeface="MS Gothic" panose="020B0609070205080204" pitchFamily="49" charset="-128"/>
              </a:rPr>
              <a:t>section 5.2.1)</a:t>
            </a:r>
          </a:p>
          <a:p>
            <a:pPr>
              <a:defRPr/>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a:buFont typeface="Arial" panose="020B0604020202020204" pitchFamily="34" charset="0"/>
              <a:buChar char="•"/>
              <a:defRP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defRP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4"/>
              </a:rPr>
              <a:t>https://standards.ieee.org/develop/policies/bylaws/sb_bylaws.pdf </a:t>
            </a:r>
            <a:r>
              <a:rPr lang="en-GB" altLang="en-US" sz="1400" dirty="0">
                <a:ea typeface="MS Gothic" panose="020B0609070205080204" pitchFamily="49" charset="-128"/>
              </a:rPr>
              <a:t> section 5.2.1.3 and the IEEE 802 LMSC Working Group Policies and Procedures, subclause 3.4.1 “Chair”, list item x.</a:t>
            </a:r>
          </a:p>
          <a:p>
            <a:pPr>
              <a:defRPr/>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defRPr/>
            </a:pPr>
            <a:r>
              <a:rPr lang="en-GB" altLang="en-US" dirty="0">
                <a:ea typeface="MS Gothic" panose="020B0609070205080204" pitchFamily="49" charset="-128"/>
              </a:rPr>
              <a:t>(Latest revision of IEEE 802 LMSC Working Group Policies and Procedures: </a:t>
            </a:r>
            <a:r>
              <a:rPr lang="en-GB" altLang="en-US" dirty="0">
                <a:ea typeface="MS Gothic" panose="020B0609070205080204" pitchFamily="49" charset="-128"/>
                <a:hlinkClick r:id="rId5"/>
              </a:rPr>
              <a:t>http://www.ieee802.org/devdocs.shtml</a:t>
            </a:r>
            <a:r>
              <a:rPr lang="en-GB" altLang="en-US" dirty="0">
                <a:ea typeface="MS Gothic" panose="020B0609070205080204" pitchFamily="49" charset="-128"/>
              </a:rPr>
              <a:t>)</a:t>
            </a:r>
          </a:p>
          <a:p>
            <a:pPr>
              <a:defRPr/>
            </a:pPr>
            <a:endParaRPr lang="en-GB" altLang="en-US" sz="1600" dirty="0">
              <a:ea typeface="MS Gothic" panose="020B0609070205080204" pitchFamily="49" charset="-128"/>
            </a:endParaRPr>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9</a:t>
            </a:fld>
            <a:endParaRPr lang="en-GB"/>
          </a:p>
        </p:txBody>
      </p:sp>
      <p:sp>
        <p:nvSpPr>
          <p:cNvPr id="5" name="Footer Placeholder 4"/>
          <p:cNvSpPr>
            <a:spLocks noGrp="1"/>
          </p:cNvSpPr>
          <p:nvPr>
            <p:ph type="ftr" idx="14"/>
          </p:nvPr>
        </p:nvSpPr>
        <p:spPr/>
        <p:txBody>
          <a:bodyPr/>
          <a:lstStyle/>
          <a:p>
            <a:r>
              <a:rPr lang="en-GB"/>
              <a:t>Nikola Serafimovski, pureLiFi</a:t>
            </a:r>
            <a:endParaRPr lang="en-GB" dirty="0"/>
          </a:p>
        </p:txBody>
      </p:sp>
      <p:sp>
        <p:nvSpPr>
          <p:cNvPr id="4" name="Date Placeholder 3"/>
          <p:cNvSpPr>
            <a:spLocks noGrp="1"/>
          </p:cNvSpPr>
          <p:nvPr>
            <p:ph type="dt" idx="15"/>
          </p:nvPr>
        </p:nvSpPr>
        <p:spPr/>
        <p:txBody>
          <a:bodyPr/>
          <a:lstStyle/>
          <a:p>
            <a:r>
              <a:rPr lang="en-US" dirty="0"/>
              <a:t>November 2021</a:t>
            </a:r>
            <a:endParaRPr lang="en-GB" dirty="0"/>
          </a:p>
        </p:txBody>
      </p:sp>
    </p:spTree>
    <p:extLst>
      <p:ext uri="{BB962C8B-B14F-4D97-AF65-F5344CB8AC3E}">
        <p14:creationId xmlns:p14="http://schemas.microsoft.com/office/powerpoint/2010/main" val="511345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167</TotalTime>
  <Words>1907</Words>
  <Application>Microsoft Office PowerPoint</Application>
  <PresentationFormat>Geniş ekran</PresentationFormat>
  <Paragraphs>241</Paragraphs>
  <Slides>17</Slides>
  <Notes>13</Notes>
  <HiddenSlides>0</HiddenSlides>
  <MMClips>0</MMClips>
  <ScaleCrop>false</ScaleCrop>
  <HeadingPairs>
    <vt:vector size="8" baseType="variant">
      <vt:variant>
        <vt:lpstr>Kullanılan Yazı Tipleri</vt:lpstr>
      </vt:variant>
      <vt:variant>
        <vt:i4>4</vt:i4>
      </vt:variant>
      <vt:variant>
        <vt:lpstr>Tema</vt:lpstr>
      </vt:variant>
      <vt:variant>
        <vt:i4>1</vt:i4>
      </vt:variant>
      <vt:variant>
        <vt:lpstr>Eklenmiş OLE Hizmet Programları</vt:lpstr>
      </vt:variant>
      <vt:variant>
        <vt:i4>1</vt:i4>
      </vt:variant>
      <vt:variant>
        <vt:lpstr>Slayt Başlıkları</vt:lpstr>
      </vt:variant>
      <vt:variant>
        <vt:i4>17</vt:i4>
      </vt:variant>
    </vt:vector>
  </HeadingPairs>
  <TitlesOfParts>
    <vt:vector size="23" baseType="lpstr">
      <vt:lpstr>Arial</vt:lpstr>
      <vt:lpstr>Calibri</vt:lpstr>
      <vt:lpstr>Monotype Sorts</vt:lpstr>
      <vt:lpstr>Times New Roman</vt:lpstr>
      <vt:lpstr>Office Theme</vt:lpstr>
      <vt:lpstr>Document</vt:lpstr>
      <vt:lpstr>Light Communications Task Group (TGbb)  November 2021 Teleconference Agenda</vt:lpstr>
      <vt:lpstr>Abstract</vt:lpstr>
      <vt:lpstr>Registration for the November 802 electronic Plenary session</vt:lpstr>
      <vt:lpstr>PowerPoint Sunusu</vt:lpstr>
      <vt:lpstr>Participants have a duty to inform the IEEE</vt:lpstr>
      <vt:lpstr>Ways to inform IEEE</vt:lpstr>
      <vt:lpstr>Other Guidelines for IEEE WG Meetings</vt:lpstr>
      <vt:lpstr>Patent-related information</vt:lpstr>
      <vt:lpstr>Participation in IEEE 802 Meetings</vt:lpstr>
      <vt:lpstr>IEEE SA Copyright Policy</vt:lpstr>
      <vt:lpstr>IEEE SA Copyright Policy</vt:lpstr>
      <vt:lpstr>Logistics (1)</vt:lpstr>
      <vt:lpstr>Logistics (2)</vt:lpstr>
      <vt:lpstr>Agenda items for the meeting</vt:lpstr>
      <vt:lpstr>Motion to approve the minutes from the Sept 2021 meeting</vt:lpstr>
      <vt:lpstr>Motion:</vt:lpstr>
      <vt:lpstr>Motion</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11-19-1413-00-00bb-september-2019-meeting-agenda</dc:title>
  <dc:creator>Serafimovski, Nikola</dc:creator>
  <cp:lastModifiedBy>Tunçer Baykaş</cp:lastModifiedBy>
  <cp:revision>120</cp:revision>
  <cp:lastPrinted>1601-01-01T00:00:00Z</cp:lastPrinted>
  <dcterms:created xsi:type="dcterms:W3CDTF">2019-08-08T09:50:31Z</dcterms:created>
  <dcterms:modified xsi:type="dcterms:W3CDTF">2021-11-15T13:39:34Z</dcterms:modified>
</cp:coreProperties>
</file>