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82"/>
  </p:notesMasterIdLst>
  <p:handoutMasterIdLst>
    <p:handoutMasterId r:id="rId83"/>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1561" r:id="rId21"/>
    <p:sldId id="1896" r:id="rId22"/>
    <p:sldId id="1562" r:id="rId23"/>
    <p:sldId id="2044" r:id="rId24"/>
    <p:sldId id="1596" r:id="rId25"/>
    <p:sldId id="2088" r:id="rId26"/>
    <p:sldId id="2543" r:id="rId27"/>
    <p:sldId id="2041" r:id="rId28"/>
    <p:sldId id="2042" r:id="rId29"/>
    <p:sldId id="2049" r:id="rId30"/>
    <p:sldId id="2051" r:id="rId31"/>
    <p:sldId id="2492" r:id="rId32"/>
    <p:sldId id="2089" r:id="rId33"/>
    <p:sldId id="2053" r:id="rId34"/>
    <p:sldId id="2045" r:id="rId35"/>
    <p:sldId id="1936" r:id="rId36"/>
    <p:sldId id="2032" r:id="rId37"/>
    <p:sldId id="2093" r:id="rId38"/>
    <p:sldId id="2094" r:id="rId39"/>
    <p:sldId id="2078" r:id="rId40"/>
    <p:sldId id="2379" r:id="rId41"/>
    <p:sldId id="2493" r:id="rId42"/>
    <p:sldId id="2494" r:id="rId43"/>
    <p:sldId id="2374" r:id="rId44"/>
    <p:sldId id="1964" r:id="rId45"/>
    <p:sldId id="1965" r:id="rId46"/>
    <p:sldId id="2066" r:id="rId47"/>
    <p:sldId id="1999" r:id="rId48"/>
    <p:sldId id="2079" r:id="rId49"/>
    <p:sldId id="2031" r:id="rId50"/>
    <p:sldId id="2383" r:id="rId51"/>
    <p:sldId id="2495" r:id="rId52"/>
    <p:sldId id="2498" r:id="rId53"/>
    <p:sldId id="2499" r:id="rId54"/>
    <p:sldId id="2500" r:id="rId55"/>
    <p:sldId id="2503" r:id="rId56"/>
    <p:sldId id="2542" r:id="rId57"/>
    <p:sldId id="2544" r:id="rId58"/>
    <p:sldId id="2545" r:id="rId59"/>
    <p:sldId id="2546" r:id="rId60"/>
    <p:sldId id="2547" r:id="rId61"/>
    <p:sldId id="2549" r:id="rId62"/>
    <p:sldId id="2550" r:id="rId63"/>
    <p:sldId id="2551" r:id="rId64"/>
    <p:sldId id="2508" r:id="rId65"/>
    <p:sldId id="2509" r:id="rId66"/>
    <p:sldId id="2552" r:id="rId67"/>
    <p:sldId id="2064" r:id="rId68"/>
    <p:sldId id="1541" r:id="rId69"/>
    <p:sldId id="2075" r:id="rId70"/>
    <p:sldId id="1946" r:id="rId71"/>
    <p:sldId id="2378" r:id="rId72"/>
    <p:sldId id="2095" r:id="rId73"/>
    <p:sldId id="2502" r:id="rId74"/>
    <p:sldId id="2548" r:id="rId75"/>
    <p:sldId id="2076" r:id="rId76"/>
    <p:sldId id="2072" r:id="rId77"/>
    <p:sldId id="2504" r:id="rId78"/>
    <p:sldId id="2070" r:id="rId79"/>
    <p:sldId id="874" r:id="rId80"/>
    <p:sldId id="305" r:id="rId8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00"/>
    <a:srgbClr val="FF9900"/>
    <a:srgbClr val="FF00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161" d="100"/>
          <a:sy n="161" d="100"/>
        </p:scale>
        <p:origin x="2188"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Sheet1!$A$2:$A$14</c:f>
              <c:numCache>
                <c:formatCode>mmm\-yy</c:formatCode>
                <c:ptCount val="13"/>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numCache>
            </c:numRef>
          </c:cat>
          <c:val>
            <c:numRef>
              <c:f>Sheet1!$B$2:$B$14</c:f>
              <c:numCache>
                <c:formatCode>General</c:formatCode>
                <c:ptCount val="13"/>
                <c:pt idx="0">
                  <c:v>4</c:v>
                </c:pt>
                <c:pt idx="1">
                  <c:v>6</c:v>
                </c:pt>
                <c:pt idx="2">
                  <c:v>6</c:v>
                </c:pt>
                <c:pt idx="3">
                  <c:v>8</c:v>
                </c:pt>
                <c:pt idx="4">
                  <c:v>8</c:v>
                </c:pt>
                <c:pt idx="5">
                  <c:v>8</c:v>
                </c:pt>
                <c:pt idx="6">
                  <c:v>9</c:v>
                </c:pt>
                <c:pt idx="7">
                  <c:v>9</c:v>
                </c:pt>
                <c:pt idx="8">
                  <c:v>9</c:v>
                </c:pt>
                <c:pt idx="9">
                  <c:v>9</c:v>
                </c:pt>
                <c:pt idx="10">
                  <c:v>9</c:v>
                </c:pt>
                <c:pt idx="11">
                  <c:v>9</c:v>
                </c:pt>
                <c:pt idx="12">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Sheet1!$A$2:$A$14</c:f>
              <c:numCache>
                <c:formatCode>mmm\-yy</c:formatCode>
                <c:ptCount val="13"/>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numCache>
            </c:numRef>
          </c:cat>
          <c:val>
            <c:numRef>
              <c:f>Sheet1!$C$2:$C$14</c:f>
              <c:numCache>
                <c:formatCode>General</c:formatCode>
                <c:ptCount val="13"/>
                <c:pt idx="0">
                  <c:v>23</c:v>
                </c:pt>
                <c:pt idx="1">
                  <c:v>22</c:v>
                </c:pt>
                <c:pt idx="2">
                  <c:v>26</c:v>
                </c:pt>
                <c:pt idx="3">
                  <c:v>29</c:v>
                </c:pt>
                <c:pt idx="4">
                  <c:v>30</c:v>
                </c:pt>
                <c:pt idx="5">
                  <c:v>29</c:v>
                </c:pt>
                <c:pt idx="6">
                  <c:v>29</c:v>
                </c:pt>
                <c:pt idx="7">
                  <c:v>28</c:v>
                </c:pt>
                <c:pt idx="8">
                  <c:v>27</c:v>
                </c:pt>
                <c:pt idx="9">
                  <c:v>27</c:v>
                </c:pt>
                <c:pt idx="10">
                  <c:v>27</c:v>
                </c:pt>
                <c:pt idx="11">
                  <c:v>27</c:v>
                </c:pt>
                <c:pt idx="12">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440"/>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5G</a:t>
            </a:r>
            <a:r>
              <a:rPr lang="en-AU" baseline="0" dirty="0"/>
              <a:t> devices supporting unlicenced bands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LTE-U</c:v>
                </c:pt>
              </c:strCache>
            </c:strRef>
          </c:tx>
          <c:spPr>
            <a:solidFill>
              <a:schemeClr val="accent1"/>
            </a:solidFill>
            <a:ln>
              <a:noFill/>
            </a:ln>
            <a:effectLst/>
          </c:spPr>
          <c:invertIfNegative val="0"/>
          <c:cat>
            <c:numRef>
              <c:f>Sheet1!$A$2:$A$3</c:f>
              <c:numCache>
                <c:formatCode>mmm\-yy</c:formatCode>
                <c:ptCount val="2"/>
                <c:pt idx="0">
                  <c:v>44256</c:v>
                </c:pt>
                <c:pt idx="1">
                  <c:v>44348</c:v>
                </c:pt>
              </c:numCache>
            </c:numRef>
          </c:cat>
          <c:val>
            <c:numRef>
              <c:f>Sheet1!$B$2:$B$3</c:f>
              <c:numCache>
                <c:formatCode>General</c:formatCode>
                <c:ptCount val="2"/>
                <c:pt idx="0">
                  <c:v>46</c:v>
                </c:pt>
                <c:pt idx="1">
                  <c:v>46</c:v>
                </c:pt>
              </c:numCache>
            </c:numRef>
          </c:val>
          <c:extLst>
            <c:ext xmlns:c16="http://schemas.microsoft.com/office/drawing/2014/chart" uri="{C3380CC4-5D6E-409C-BE32-E72D297353CC}">
              <c16:uniqueId val="{00000000-0FF1-4B29-883A-2A785965FAA4}"/>
            </c:ext>
          </c:extLst>
        </c:ser>
        <c:ser>
          <c:idx val="1"/>
          <c:order val="1"/>
          <c:tx>
            <c:strRef>
              <c:f>Sheet1!$C$1</c:f>
              <c:strCache>
                <c:ptCount val="1"/>
                <c:pt idx="0">
                  <c:v>LWA</c:v>
                </c:pt>
              </c:strCache>
            </c:strRef>
          </c:tx>
          <c:spPr>
            <a:solidFill>
              <a:schemeClr val="accent2"/>
            </a:solidFill>
            <a:ln>
              <a:noFill/>
            </a:ln>
            <a:effectLst/>
          </c:spPr>
          <c:invertIfNegative val="0"/>
          <c:cat>
            <c:numRef>
              <c:f>Sheet1!$A$2:$A$3</c:f>
              <c:numCache>
                <c:formatCode>mmm\-yy</c:formatCode>
                <c:ptCount val="2"/>
                <c:pt idx="0">
                  <c:v>44256</c:v>
                </c:pt>
                <c:pt idx="1">
                  <c:v>44348</c:v>
                </c:pt>
              </c:numCache>
            </c:numRef>
          </c:cat>
          <c:val>
            <c:numRef>
              <c:f>Sheet1!$C$2:$C$3</c:f>
              <c:numCache>
                <c:formatCode>General</c:formatCode>
                <c:ptCount val="2"/>
                <c:pt idx="0">
                  <c:v>16</c:v>
                </c:pt>
                <c:pt idx="1">
                  <c:v>16</c:v>
                </c:pt>
              </c:numCache>
            </c:numRef>
          </c:val>
          <c:extLst>
            <c:ext xmlns:c16="http://schemas.microsoft.com/office/drawing/2014/chart" uri="{C3380CC4-5D6E-409C-BE32-E72D297353CC}">
              <c16:uniqueId val="{00000001-0FF1-4B29-883A-2A785965FAA4}"/>
            </c:ext>
          </c:extLst>
        </c:ser>
        <c:ser>
          <c:idx val="2"/>
          <c:order val="2"/>
          <c:tx>
            <c:strRef>
              <c:f>Sheet1!$D$1</c:f>
              <c:strCache>
                <c:ptCount val="1"/>
                <c:pt idx="0">
                  <c:v>LAA</c:v>
                </c:pt>
              </c:strCache>
            </c:strRef>
          </c:tx>
          <c:spPr>
            <a:solidFill>
              <a:srgbClr val="FFC000"/>
            </a:solidFill>
            <a:ln>
              <a:noFill/>
            </a:ln>
            <a:effectLst/>
          </c:spPr>
          <c:invertIfNegative val="0"/>
          <c:cat>
            <c:numRef>
              <c:f>Sheet1!$A$2:$A$3</c:f>
              <c:numCache>
                <c:formatCode>mmm\-yy</c:formatCode>
                <c:ptCount val="2"/>
                <c:pt idx="0">
                  <c:v>44256</c:v>
                </c:pt>
                <c:pt idx="1">
                  <c:v>44348</c:v>
                </c:pt>
              </c:numCache>
            </c:numRef>
          </c:cat>
          <c:val>
            <c:numRef>
              <c:f>Sheet1!$D$2:$D$3</c:f>
              <c:numCache>
                <c:formatCode>General</c:formatCode>
                <c:ptCount val="2"/>
                <c:pt idx="0">
                  <c:v>247</c:v>
                </c:pt>
                <c:pt idx="1">
                  <c:v>329</c:v>
                </c:pt>
              </c:numCache>
            </c:numRef>
          </c:val>
          <c:extLst>
            <c:ext xmlns:c16="http://schemas.microsoft.com/office/drawing/2014/chart" uri="{C3380CC4-5D6E-409C-BE32-E72D297353CC}">
              <c16:uniqueId val="{00000002-0FF1-4B29-883A-2A785965FAA4}"/>
            </c:ext>
          </c:extLst>
        </c:ser>
        <c:dLbls>
          <c:showLegendKey val="0"/>
          <c:showVal val="0"/>
          <c:showCatName val="0"/>
          <c:showSerName val="0"/>
          <c:showPercent val="0"/>
          <c:showBubbleSize val="0"/>
        </c:dLbls>
        <c:gapWidth val="150"/>
        <c:overlap val="100"/>
        <c:axId val="2022479375"/>
        <c:axId val="2022490191"/>
      </c:barChart>
      <c:dateAx>
        <c:axId val="2022479375"/>
        <c:scaling>
          <c:orientation val="minMax"/>
          <c:max val="44409"/>
          <c:min val="43282"/>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2490191"/>
        <c:crosses val="autoZero"/>
        <c:auto val="1"/>
        <c:lblOffset val="100"/>
        <c:baseTimeUnit val="months"/>
        <c:majorUnit val="4"/>
        <c:majorTimeUnit val="months"/>
      </c:dateAx>
      <c:valAx>
        <c:axId val="2022490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2479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802.11-21/1649r1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cd68e17de7dcc1bb63675f8b92bfa4b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1/11-21-1639-00-coex-september-2021-meeting-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eee802.org/11/Meetings/Meeting_Plan.html" TargetMode="External"/><Relationship Id="rId2" Type="http://schemas.openxmlformats.org/officeDocument/2006/relationships/hyperlink" Target="https://cvent.me/NxZeZ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1/11-21-1858-00-coex-laa-wi-fi-coexistence-experiments-preliminary-results.ppt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1/11-21-0705-00-coex-simulation-and-evaluation-of-the-impact-of-varying-ed-thresholds.pptx" TargetMode="External"/><Relationship Id="rId2" Type="http://schemas.openxmlformats.org/officeDocument/2006/relationships/hyperlink" Target="https://mentor.ieee.org/802.11/dcn/21/11-21-1179-00-coex-next-steps-in-the-evaluation-of-the-impact-of-varying-ed-thresholds.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mentor.ieee.org/802.11/dcn/21/11-21-0832-00-coex-narrowband-coexistence-with-wi-fi-in-6-ghz.pptx" TargetMode="External"/><Relationship Id="rId2" Type="http://schemas.openxmlformats.org/officeDocument/2006/relationships/hyperlink" Target="https://mentor.ieee.org/802.11/dcn/21/11-21-0814-00-coex-etsi-6ghz-narrow-band-status.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1/11-21-1191-00-coex-nb-coexistence-in-6-ghz-edaa.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21/11-21-1552-00-coex-etsi-6ghz-narrow-band-status.pptx" TargetMode="External"/><Relationship Id="rId2" Type="http://schemas.openxmlformats.org/officeDocument/2006/relationships/hyperlink" Target="https://mentor.ieee.org/802.11/dcn/21/11-21-1550-00-coex-narrowband-coexistence-issues-with-enhanced-daa-in-6-ghz.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s://www.gsma.com/newsroom/press-release/gsma-calls-on-governments-to-license-6-ghz-to-power-5g/" TargetMode="External"/><Relationship Id="rId2" Type="http://schemas.openxmlformats.org/officeDocument/2006/relationships/hyperlink" Target="https://eur-lex.europa.eu/legal-content/EN/TXT/PDF/?uri=OJ:L:2021:232:FULL&amp;from=EN" TargetMode="External"/><Relationship Id="rId1" Type="http://schemas.openxmlformats.org/officeDocument/2006/relationships/slideLayout" Target="../slideLayouts/slideLayout4.xml"/><Relationship Id="rId5" Type="http://schemas.openxmlformats.org/officeDocument/2006/relationships/hyperlink" Target="https://www.gsma.com/spectrum/resources/5g-mid-band-spectrum-needs-vision-2030/" TargetMode="External"/><Relationship Id="rId4" Type="http://schemas.openxmlformats.org/officeDocument/2006/relationships/hyperlink" Target="https://www.gsma.com/spectrum/wp-content/uploads/2021/05/6-GHz-Capacity-to-Power-Innovation.pdf"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sma.com/spectrum/wp-content/uploads/2021/05/6-GHz-Capacity-to-Power-Innovation.pdf"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cept.org/Documents/ecc/67297/ecc-21-080-annex-22_new-work-item-on-was_rlan-in-6425-7125-mhz"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Nov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11 November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only meet once during the virtual IEEE 802 plenary meeting in November 2021</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Schedule</a:t>
            </a:r>
          </a:p>
          <a:p>
            <a:pPr lvl="1"/>
            <a:r>
              <a:rPr lang="en-AU" dirty="0"/>
              <a:t>Monday, 15 November 2021 @ 4-6 pm ET</a:t>
            </a:r>
          </a:p>
          <a:p>
            <a:r>
              <a:rPr lang="en-AU" dirty="0" err="1"/>
              <a:t>Webex</a:t>
            </a:r>
            <a:r>
              <a:rPr lang="en-AU" dirty="0"/>
              <a:t> details</a:t>
            </a:r>
          </a:p>
          <a:p>
            <a:pPr lvl="1"/>
            <a:r>
              <a:rPr lang="en-AU" dirty="0">
                <a:hlinkClick r:id="rId2"/>
              </a:rPr>
              <a:t>https://ieeesa.webex.com/ieeesa/j.php?MTID=mcd68e17de7dcc1bb63675f8b92bfa4bf</a:t>
            </a:r>
            <a:endParaRPr lang="en-AU" dirty="0"/>
          </a:p>
          <a:p>
            <a:pPr lvl="2"/>
            <a:r>
              <a:rPr lang="en-AU" b="0" i="0" dirty="0">
                <a:solidFill>
                  <a:srgbClr val="000000"/>
                </a:solidFill>
                <a:effectLst/>
                <a:latin typeface="Arial" panose="020B0604020202020204" pitchFamily="34" charset="0"/>
              </a:rPr>
              <a:t>Meeting number: 233 850 61204</a:t>
            </a:r>
          </a:p>
          <a:p>
            <a:pPr lvl="2"/>
            <a:r>
              <a:rPr lang="en-AU" b="0" i="0" dirty="0">
                <a:solidFill>
                  <a:srgbClr val="000000"/>
                </a:solidFill>
                <a:effectLst/>
                <a:latin typeface="Arial" panose="020B0604020202020204" pitchFamily="34" charset="0"/>
              </a:rPr>
              <a:t>Meeting password: wireless</a:t>
            </a:r>
            <a:endParaRPr lang="en-AU" dirty="0"/>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r>
              <a:rPr lang="en-US" dirty="0"/>
              <a:t>Slide </a:t>
            </a:r>
            <a:fld id="{EF4002E7-DB4D-4CC3-8382-1939D19420D8}" type="slidenum">
              <a:rPr lang="en-US" smtClean="0"/>
              <a:pPr/>
              <a:t>11</a:t>
            </a:fld>
            <a:endParaRPr lang="en-US"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4294967295"/>
          </p:nvPr>
        </p:nvSpPr>
        <p:spPr>
          <a:xfrm>
            <a:off x="5334000" y="1981200"/>
            <a:ext cx="3810000" cy="4114800"/>
          </a:xfrm>
        </p:spPr>
        <p:txBody>
          <a:bodyPr/>
          <a:lstStyle/>
          <a:p>
            <a:pPr lvl="1"/>
            <a:endParaRPr lang="en-AU" dirty="0"/>
          </a:p>
          <a:p>
            <a:endParaRPr lang="en-AU"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agenda for its virtual meeting in Nov 2021</a:t>
            </a:r>
          </a:p>
        </p:txBody>
      </p:sp>
      <p:sp>
        <p:nvSpPr>
          <p:cNvPr id="3" name="Content Placeholder 2"/>
          <p:cNvSpPr>
            <a:spLocks noGrp="1"/>
          </p:cNvSpPr>
          <p:nvPr>
            <p:ph sz="half" idx="1"/>
          </p:nvPr>
        </p:nvSpPr>
        <p:spPr>
          <a:xfrm>
            <a:off x="685800" y="1981200"/>
            <a:ext cx="3810000" cy="4114800"/>
          </a:xfrm>
        </p:spPr>
        <p:txBody>
          <a:bodyPr/>
          <a:lstStyle/>
          <a:p>
            <a:r>
              <a:rPr lang="en-AU" dirty="0"/>
              <a:t>Proposed agenda is light </a:t>
            </a:r>
            <a:r>
              <a:rPr lang="en-AU" dirty="0">
                <a:sym typeface="Wingdings" panose="05000000000000000000" pitchFamily="2" charset="2"/>
              </a:rPr>
              <a:t></a:t>
            </a:r>
            <a:endParaRPr lang="en-AU" dirty="0"/>
          </a:p>
          <a:p>
            <a:pPr lvl="1"/>
            <a:r>
              <a:rPr lang="en-AU" dirty="0"/>
              <a:t>Bureaucratic stuff</a:t>
            </a:r>
          </a:p>
          <a:p>
            <a:pPr lvl="2"/>
            <a:r>
              <a:rPr lang="en-AU" dirty="0"/>
              <a:t>Scope of IEEE 802.11 Coexistence Standing Committee (a reminder)</a:t>
            </a:r>
          </a:p>
          <a:p>
            <a:pPr lvl="2"/>
            <a:r>
              <a:rPr lang="en-AU" dirty="0"/>
              <a:t>Approve minutes from Sept 2021</a:t>
            </a:r>
          </a:p>
          <a:p>
            <a:pPr lvl="1"/>
            <a:r>
              <a:rPr lang="en-AU" dirty="0"/>
              <a:t>What is happening this week? (in no particular order)</a:t>
            </a:r>
          </a:p>
          <a:p>
            <a:pPr lvl="2"/>
            <a:r>
              <a:rPr lang="en-AU" dirty="0"/>
              <a:t>Drivers of Coex SC work</a:t>
            </a:r>
          </a:p>
          <a:p>
            <a:pPr lvl="2"/>
            <a:r>
              <a:rPr lang="en-AU" dirty="0"/>
              <a:t>Coex measurement efforts</a:t>
            </a:r>
          </a:p>
          <a:p>
            <a:pPr lvl="3"/>
            <a:r>
              <a:rPr lang="en-AU" dirty="0"/>
              <a:t>Uni of Chicago</a:t>
            </a:r>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endParaRPr lang="en-AU" dirty="0"/>
          </a:p>
          <a:p>
            <a:pPr lvl="2"/>
            <a:r>
              <a:rPr lang="en-AU" dirty="0"/>
              <a:t>ETSI BRAN activities</a:t>
            </a:r>
          </a:p>
          <a:p>
            <a:pPr lvl="3"/>
            <a:r>
              <a:rPr lang="en-AU" dirty="0"/>
              <a:t>EN 301 893 issues (5 GHz), incl.</a:t>
            </a:r>
          </a:p>
          <a:p>
            <a:pPr lvl="4"/>
            <a:r>
              <a:rPr lang="en-AU" dirty="0"/>
              <a:t>Coexistence challenges for 802.11be</a:t>
            </a:r>
          </a:p>
          <a:p>
            <a:pPr lvl="3"/>
            <a:r>
              <a:rPr lang="en-AU" dirty="0"/>
              <a:t>EN 303 687 issues (6 GHz), incl.</a:t>
            </a:r>
          </a:p>
          <a:p>
            <a:pPr lvl="4"/>
            <a:r>
              <a:rPr lang="en-AU" dirty="0"/>
              <a:t>NB FH in 6 GHz</a:t>
            </a:r>
          </a:p>
          <a:p>
            <a:pPr lvl="4"/>
            <a:r>
              <a:rPr lang="en-AU" dirty="0"/>
              <a:t>Specification challenges for 802.11ax/be</a:t>
            </a:r>
          </a:p>
          <a:p>
            <a:pPr lvl="3"/>
            <a:r>
              <a:rPr lang="en-AU" dirty="0"/>
              <a:t>Future BRAN meetings</a:t>
            </a:r>
          </a:p>
          <a:p>
            <a:pPr lvl="2"/>
            <a:r>
              <a:rPr lang="en-AU" dirty="0"/>
              <a:t>6 GHz spectrum availability</a:t>
            </a:r>
          </a:p>
          <a:p>
            <a:pPr lvl="2"/>
            <a:r>
              <a:rPr lang="en-AU" dirty="0"/>
              <a:t>60 GHz update</a:t>
            </a:r>
          </a:p>
          <a:p>
            <a:pPr lvl="2"/>
            <a:r>
              <a:rPr lang="en-AU" dirty="0"/>
              <a:t>Plans for next meeting</a:t>
            </a:r>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12</a:t>
            </a:fld>
            <a:endParaRPr lang="en-US" dirty="0"/>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September 2021</a:t>
            </a:r>
          </a:p>
        </p:txBody>
      </p:sp>
      <p:sp>
        <p:nvSpPr>
          <p:cNvPr id="3" name="Content Placeholder 2"/>
          <p:cNvSpPr>
            <a:spLocks noGrp="1"/>
          </p:cNvSpPr>
          <p:nvPr>
            <p:ph idx="1"/>
          </p:nvPr>
        </p:nvSpPr>
        <p:spPr/>
        <p:txBody>
          <a:bodyPr/>
          <a:lstStyle/>
          <a:p>
            <a:pPr lvl="1"/>
            <a:r>
              <a:rPr lang="en-AU" dirty="0"/>
              <a:t>The draft minutes for the Coex SC at the virtual meeting in Sept 2021 are available on Mentor:</a:t>
            </a:r>
          </a:p>
          <a:p>
            <a:pPr lvl="2"/>
            <a:r>
              <a:rPr lang="en-AU" dirty="0"/>
              <a:t>See </a:t>
            </a:r>
            <a:r>
              <a:rPr lang="en-AU" dirty="0">
                <a:solidFill>
                  <a:srgbClr val="FF0000"/>
                </a:solidFill>
                <a:hlinkClick r:id="rId2"/>
              </a:rPr>
              <a:t>11-21-1639-00</a:t>
            </a:r>
            <a:endParaRPr lang="en-AU" dirty="0">
              <a:solidFill>
                <a:srgbClr val="FF0000"/>
              </a:solidFill>
            </a:endParaRPr>
          </a:p>
          <a:p>
            <a:pPr lvl="1"/>
            <a:r>
              <a:rPr lang="en-AU" dirty="0"/>
              <a:t>Proposed motion:</a:t>
            </a:r>
          </a:p>
          <a:p>
            <a:pPr lvl="2"/>
            <a:r>
              <a:rPr lang="en-AU" i="1" dirty="0"/>
              <a:t>The IEEE 802 Coex SC approves </a:t>
            </a:r>
            <a:r>
              <a:rPr lang="en-AU" i="1" dirty="0">
                <a:solidFill>
                  <a:srgbClr val="FF0000"/>
                </a:solidFill>
                <a:hlinkClick r:id="rId2"/>
              </a:rPr>
              <a:t>11-21-1639-00</a:t>
            </a:r>
            <a:r>
              <a:rPr lang="en-AU" i="1" dirty="0">
                <a:solidFill>
                  <a:srgbClr val="FF0000"/>
                </a:solidFill>
              </a:rPr>
              <a:t> </a:t>
            </a:r>
            <a:r>
              <a:rPr lang="en-AU" i="1" dirty="0"/>
              <a:t>as the minutes of its virtual meeting in September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Nov 2021</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981200"/>
            <a:ext cx="7772400" cy="4114800"/>
          </a:xfrm>
        </p:spPr>
        <p:txBody>
          <a:bodyPr/>
          <a:lstStyle/>
          <a:p>
            <a:r>
              <a:rPr lang="en-AU" dirty="0"/>
              <a:t>Key messages from today’s session …</a:t>
            </a:r>
          </a:p>
          <a:p>
            <a:pPr lvl="1"/>
            <a:r>
              <a:rPr lang="en-AU" dirty="0"/>
              <a:t>There is still work to be done to understand Wi-Fi coexistence with LAA/NR-U in real environments</a:t>
            </a:r>
          </a:p>
          <a:p>
            <a:pPr lvl="1"/>
            <a:r>
              <a:rPr lang="en-AU" dirty="0"/>
              <a:t>EN 301 893 (5 GHz) is progressing well …</a:t>
            </a:r>
          </a:p>
          <a:p>
            <a:pPr lvl="2"/>
            <a:r>
              <a:rPr lang="en-AU" dirty="0"/>
              <a:t>… but work is required to understand 802.11ax/be </a:t>
            </a:r>
            <a:r>
              <a:rPr lang="en-AU" dirty="0" err="1"/>
              <a:t>coex</a:t>
            </a:r>
            <a:r>
              <a:rPr lang="en-AU" dirty="0"/>
              <a:t> in Europe</a:t>
            </a:r>
          </a:p>
          <a:p>
            <a:pPr lvl="1"/>
            <a:r>
              <a:rPr lang="en-AU" dirty="0"/>
              <a:t>EN 303 687 (6 GHz) is progressing well …</a:t>
            </a:r>
          </a:p>
          <a:p>
            <a:pPr lvl="2"/>
            <a:r>
              <a:rPr lang="en-AU" dirty="0"/>
              <a:t>… but ongoing work is required  to ensure good coexistence between Wi-Fi &amp; NB FH systems</a:t>
            </a:r>
          </a:p>
          <a:p>
            <a:pPr lvl="2"/>
            <a:r>
              <a:rPr lang="en-AU" dirty="0"/>
              <a:t>… and to understand &amp; enable operation of new 802.11be features in 5/6 GHz in Europe</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9</a:t>
            </a:r>
            <a:r>
              <a:rPr lang="en-AU" baseline="30000" dirty="0"/>
              <a:t>th</a:t>
            </a:r>
            <a:r>
              <a:rPr lang="en-AU" dirty="0"/>
              <a:t> virtual meeting of the </a:t>
            </a:r>
            <a:r>
              <a:rPr lang="en-AU" i="1" dirty="0"/>
              <a:t>Coex SC </a:t>
            </a:r>
            <a:r>
              <a:rPr lang="en-AU" dirty="0"/>
              <a:t>in November 2021</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4012526059"/>
              </p:ext>
            </p:extLst>
          </p:nvPr>
        </p:nvGraphicFramePr>
        <p:xfrm>
          <a:off x="6172200" y="1600200"/>
          <a:ext cx="2667000" cy="1219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Drivers of coexistence</a:t>
            </a:r>
          </a:p>
          <a:p>
            <a:pPr marL="342900" lvl="1" indent="-342900" algn="ctr">
              <a:buNone/>
            </a:pPr>
            <a:r>
              <a:rPr lang="en-AU" sz="2400" b="1" dirty="0">
                <a:solidFill>
                  <a:srgbClr val="FF0000"/>
                </a:solidFill>
              </a:rPr>
              <a:t>Unlicensed LAA/NR-U deployment</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125529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significant LAA deployment in</a:t>
            </a:r>
            <a:br>
              <a:rPr lang="en-AU" dirty="0"/>
            </a:br>
            <a:r>
              <a:rPr lang="en-AU" dirty="0"/>
              <a:t>Chicago as early as Jan 2020</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21</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0197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eLAA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are now also tracking 5G clients in unlicensed bands to highlight the importance of coex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9726761"/>
              </p:ext>
            </p:extLst>
          </p:nvPr>
        </p:nvGraphicFramePr>
        <p:xfrm>
          <a:off x="457201" y="1981200"/>
          <a:ext cx="6934199" cy="2938473"/>
        </p:xfrm>
        <a:graphic>
          <a:graphicData uri="http://schemas.openxmlformats.org/drawingml/2006/table">
            <a:tbl>
              <a:tblPr firstRow="1" bandRow="1">
                <a:tableStyleId>{21E4AEA4-8DFA-4A89-87EB-49C32662AFE0}</a:tableStyleId>
              </a:tblPr>
              <a:tblGrid>
                <a:gridCol w="646171">
                  <a:extLst>
                    <a:ext uri="{9D8B030D-6E8A-4147-A177-3AD203B41FA5}">
                      <a16:colId xmlns:a16="http://schemas.microsoft.com/office/drawing/2014/main" val="3409454223"/>
                    </a:ext>
                  </a:extLst>
                </a:gridCol>
                <a:gridCol w="979624">
                  <a:extLst>
                    <a:ext uri="{9D8B030D-6E8A-4147-A177-3AD203B41FA5}">
                      <a16:colId xmlns:a16="http://schemas.microsoft.com/office/drawing/2014/main" val="1001302695"/>
                    </a:ext>
                  </a:extLst>
                </a:gridCol>
                <a:gridCol w="884734">
                  <a:extLst>
                    <a:ext uri="{9D8B030D-6E8A-4147-A177-3AD203B41FA5}">
                      <a16:colId xmlns:a16="http://schemas.microsoft.com/office/drawing/2014/main" val="175375953"/>
                    </a:ext>
                  </a:extLst>
                </a:gridCol>
                <a:gridCol w="884734">
                  <a:extLst>
                    <a:ext uri="{9D8B030D-6E8A-4147-A177-3AD203B41FA5}">
                      <a16:colId xmlns:a16="http://schemas.microsoft.com/office/drawing/2014/main" val="3937962473"/>
                    </a:ext>
                  </a:extLst>
                </a:gridCol>
                <a:gridCol w="884734">
                  <a:extLst>
                    <a:ext uri="{9D8B030D-6E8A-4147-A177-3AD203B41FA5}">
                      <a16:colId xmlns:a16="http://schemas.microsoft.com/office/drawing/2014/main" val="4245245893"/>
                    </a:ext>
                  </a:extLst>
                </a:gridCol>
                <a:gridCol w="884734">
                  <a:extLst>
                    <a:ext uri="{9D8B030D-6E8A-4147-A177-3AD203B41FA5}">
                      <a16:colId xmlns:a16="http://schemas.microsoft.com/office/drawing/2014/main" val="1539556242"/>
                    </a:ext>
                  </a:extLst>
                </a:gridCol>
                <a:gridCol w="884734">
                  <a:extLst>
                    <a:ext uri="{9D8B030D-6E8A-4147-A177-3AD203B41FA5}">
                      <a16:colId xmlns:a16="http://schemas.microsoft.com/office/drawing/2014/main" val="3409390921"/>
                    </a:ext>
                  </a:extLst>
                </a:gridCol>
                <a:gridCol w="884734">
                  <a:extLst>
                    <a:ext uri="{9D8B030D-6E8A-4147-A177-3AD203B41FA5}">
                      <a16:colId xmlns:a16="http://schemas.microsoft.com/office/drawing/2014/main" val="134763259"/>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14</a:t>
                      </a:r>
                      <a:br>
                        <a:rPr lang="en-AU" sz="1200" dirty="0"/>
                      </a:br>
                      <a:r>
                        <a:rPr lang="en-AU" sz="1200" dirty="0"/>
                        <a:t> (Jun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15</a:t>
                      </a:r>
                      <a:br>
                        <a:rPr lang="en-AU" sz="1200" dirty="0"/>
                      </a:br>
                      <a:r>
                        <a:rPr lang="en-AU" sz="1200" dirty="0"/>
                        <a:t> (Aug ’21)</a:t>
                      </a:r>
                    </a:p>
                  </a:txBody>
                  <a:tcPr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a:t>
                      </a:r>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23</a:t>
            </a:fld>
            <a:endParaRPr lang="en-US" dirty="0"/>
          </a:p>
        </p:txBody>
      </p:sp>
      <p:sp>
        <p:nvSpPr>
          <p:cNvPr id="8" name="Rectangle 7"/>
          <p:cNvSpPr/>
          <p:nvPr/>
        </p:nvSpPr>
        <p:spPr bwMode="auto">
          <a:xfrm>
            <a:off x="76200" y="5216211"/>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2578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2"/>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12"/>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startAt="12"/>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startAt="12"/>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2"/>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cxnSp>
        <p:nvCxnSpPr>
          <p:cNvPr id="10" name="Straight Arrow Connector 9">
            <a:extLst>
              <a:ext uri="{FF2B5EF4-FFF2-40B4-BE49-F238E27FC236}">
                <a16:creationId xmlns:a16="http://schemas.microsoft.com/office/drawing/2014/main" id="{09893B0B-8366-49CE-9E75-318172A2E102}"/>
              </a:ext>
            </a:extLst>
          </p:cNvPr>
          <p:cNvCxnSpPr>
            <a:cxnSpLocks/>
          </p:cNvCxnSpPr>
          <p:nvPr/>
        </p:nvCxnSpPr>
        <p:spPr bwMode="auto">
          <a:xfrm flipH="1">
            <a:off x="7391400" y="3150456"/>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DEDEBD08-3AC8-40DE-9641-8E89FB65D8D7}"/>
              </a:ext>
            </a:extLst>
          </p:cNvPr>
          <p:cNvCxnSpPr>
            <a:cxnSpLocks/>
          </p:cNvCxnSpPr>
          <p:nvPr/>
        </p:nvCxnSpPr>
        <p:spPr bwMode="auto">
          <a:xfrm flipH="1">
            <a:off x="7391400" y="3988656"/>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a:extLst>
              <a:ext uri="{FF2B5EF4-FFF2-40B4-BE49-F238E27FC236}">
                <a16:creationId xmlns:a16="http://schemas.microsoft.com/office/drawing/2014/main" id="{9CF249E0-3624-4227-86A9-0B53E3E5B3A6}"/>
              </a:ext>
            </a:extLst>
          </p:cNvPr>
          <p:cNvCxnSpPr>
            <a:cxnSpLocks/>
          </p:cNvCxnSpPr>
          <p:nvPr/>
        </p:nvCxnSpPr>
        <p:spPr bwMode="auto">
          <a:xfrm flipH="1">
            <a:off x="7391400" y="4826856"/>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F812E755-1A4B-47DC-ACFE-56A3A23943F1}"/>
              </a:ext>
            </a:extLst>
          </p:cNvPr>
          <p:cNvSpPr/>
          <p:nvPr/>
        </p:nvSpPr>
        <p:spPr bwMode="auto">
          <a:xfrm>
            <a:off x="7696200" y="3048000"/>
            <a:ext cx="1371600" cy="1904999"/>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j-lt"/>
              </a:rPr>
              <a:t>A new data series, focused on client devices rather than operators</a:t>
            </a:r>
            <a:endParaRPr kumimoji="0" lang="en-AU" sz="1400" b="0" i="0" u="none" strike="noStrike" cap="none" normalizeH="0" baseline="0" dirty="0">
              <a:ln>
                <a:noFill/>
              </a:ln>
              <a:solidFill>
                <a:srgbClr val="FF0000"/>
              </a:solidFill>
              <a:effectLst/>
              <a:latin typeface="+mj-lt"/>
            </a:endParaRPr>
          </a:p>
        </p:txBody>
      </p:sp>
      <p:sp>
        <p:nvSpPr>
          <p:cNvPr id="15" name="Rectangle 14">
            <a:extLst>
              <a:ext uri="{FF2B5EF4-FFF2-40B4-BE49-F238E27FC236}">
                <a16:creationId xmlns:a16="http://schemas.microsoft.com/office/drawing/2014/main" id="{EB7AA307-5A08-4F34-97A4-BE5DBE2E21F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SP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79238013"/>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
        <p:nvSpPr>
          <p:cNvPr id="9" name="Rectangle 8">
            <a:extLst>
              <a:ext uri="{FF2B5EF4-FFF2-40B4-BE49-F238E27FC236}">
                <a16:creationId xmlns:a16="http://schemas.microsoft.com/office/drawing/2014/main" id="{F63DC3B7-6F7A-4084-8982-6777D83FAB1C}"/>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7757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of devices supporting LAA globally was up by almost 200 between March &amp; June 2021</a:t>
            </a:r>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25</a:t>
            </a:fld>
            <a:endParaRPr lang="en-US" dirty="0"/>
          </a:p>
        </p:txBody>
      </p:sp>
      <p:graphicFrame>
        <p:nvGraphicFramePr>
          <p:cNvPr id="10" name="Content Placeholder 9">
            <a:extLst>
              <a:ext uri="{FF2B5EF4-FFF2-40B4-BE49-F238E27FC236}">
                <a16:creationId xmlns:a16="http://schemas.microsoft.com/office/drawing/2014/main" id="{9AEC75D2-3A6E-4FFD-931E-0194C8D47DD6}"/>
              </a:ext>
            </a:extLst>
          </p:cNvPr>
          <p:cNvGraphicFramePr>
            <a:graphicFrameLocks noGrp="1"/>
          </p:cNvGraphicFramePr>
          <p:nvPr>
            <p:ph idx="1"/>
            <p:extLst>
              <p:ext uri="{D42A27DB-BD31-4B8C-83A1-F6EECF244321}">
                <p14:modId xmlns:p14="http://schemas.microsoft.com/office/powerpoint/2010/main" val="292645907"/>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1CFB945C-177A-4CBF-9E02-AE1D55E33444}"/>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249869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DFC2-5FA8-423B-B432-2B567D719435}"/>
              </a:ext>
            </a:extLst>
          </p:cNvPr>
          <p:cNvSpPr>
            <a:spLocks noGrp="1"/>
          </p:cNvSpPr>
          <p:nvPr>
            <p:ph type="title"/>
          </p:nvPr>
        </p:nvSpPr>
        <p:spPr/>
        <p:txBody>
          <a:bodyPr/>
          <a:lstStyle/>
          <a:p>
            <a:r>
              <a:rPr lang="en-AU" dirty="0"/>
              <a:t>Does anyone have any insight on the use of NR-U in 5 GHz or 6 GHz?</a:t>
            </a:r>
          </a:p>
        </p:txBody>
      </p:sp>
      <p:sp>
        <p:nvSpPr>
          <p:cNvPr id="3" name="Content Placeholder 2">
            <a:extLst>
              <a:ext uri="{FF2B5EF4-FFF2-40B4-BE49-F238E27FC236}">
                <a16:creationId xmlns:a16="http://schemas.microsoft.com/office/drawing/2014/main" id="{26CFF2FD-798C-4A82-8F73-F4769D5366BD}"/>
              </a:ext>
            </a:extLst>
          </p:cNvPr>
          <p:cNvSpPr>
            <a:spLocks noGrp="1"/>
          </p:cNvSpPr>
          <p:nvPr>
            <p:ph idx="1"/>
          </p:nvPr>
        </p:nvSpPr>
        <p:spPr/>
        <p:txBody>
          <a:bodyPr/>
          <a:lstStyle/>
          <a:p>
            <a:pPr lvl="1"/>
            <a:r>
              <a:rPr lang="en-AU" dirty="0"/>
              <a:t>LAA is starting to appear in the same channels as Wi-Fi …</a:t>
            </a:r>
          </a:p>
          <a:p>
            <a:pPr lvl="2"/>
            <a:r>
              <a:rPr lang="en-AU" dirty="0"/>
              <a:t>At least in the 5 GHz band</a:t>
            </a:r>
          </a:p>
          <a:p>
            <a:pPr lvl="1"/>
            <a:r>
              <a:rPr lang="en-AU" dirty="0"/>
              <a:t>… but what about NR-U?</a:t>
            </a:r>
          </a:p>
          <a:p>
            <a:pPr lvl="2"/>
            <a:r>
              <a:rPr lang="en-AU" dirty="0"/>
              <a:t>LAA operates in conjunction with cellular systems</a:t>
            </a:r>
          </a:p>
          <a:p>
            <a:pPr lvl="2"/>
            <a:r>
              <a:rPr lang="en-AU" dirty="0"/>
              <a:t>… which will often/mostly be outdoors </a:t>
            </a:r>
          </a:p>
          <a:p>
            <a:pPr lvl="2"/>
            <a:r>
              <a:rPr lang="en-AU" dirty="0"/>
              <a:t>… whereas Wi-Fi often/mostly operates indoors </a:t>
            </a:r>
          </a:p>
          <a:p>
            <a:pPr lvl="2"/>
            <a:r>
              <a:rPr lang="en-AU" dirty="0"/>
              <a:t>In contrast, NR-U (and MulteFire) operates independently of cellular</a:t>
            </a:r>
          </a:p>
          <a:p>
            <a:pPr lvl="2"/>
            <a:r>
              <a:rPr lang="en-AU" dirty="0"/>
              <a:t>… and so will often/mostly be indoors </a:t>
            </a:r>
          </a:p>
          <a:p>
            <a:pPr lvl="2"/>
            <a:r>
              <a:rPr lang="en-AU" dirty="0"/>
              <a:t>… just like Wi-Fi</a:t>
            </a:r>
          </a:p>
          <a:p>
            <a:pPr lvl="2"/>
            <a:r>
              <a:rPr lang="en-AU" dirty="0"/>
              <a:t>This means there is a greater potential for coexistence issues as NR-U use expands</a:t>
            </a:r>
          </a:p>
          <a:p>
            <a:pPr lvl="1"/>
            <a:r>
              <a:rPr lang="en-AU" dirty="0"/>
              <a:t>Does anyone have any insight on the current or future use of NR-U in 5 GHz or 6 GHz?</a:t>
            </a:r>
          </a:p>
          <a:p>
            <a:pPr lvl="2"/>
            <a:r>
              <a:rPr lang="en-AU" dirty="0"/>
              <a:t>Do we actually have a coexistence problem?</a:t>
            </a:r>
          </a:p>
          <a:p>
            <a:pPr lvl="1"/>
            <a:endParaRPr lang="en-AU" dirty="0"/>
          </a:p>
        </p:txBody>
      </p:sp>
      <p:sp>
        <p:nvSpPr>
          <p:cNvPr id="4" name="Footer Placeholder 3">
            <a:extLst>
              <a:ext uri="{FF2B5EF4-FFF2-40B4-BE49-F238E27FC236}">
                <a16:creationId xmlns:a16="http://schemas.microsoft.com/office/drawing/2014/main" id="{A0F1CB70-07C6-42FE-B15F-0DCE845EE18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B8F925-FFE8-4034-8BE9-E21F00F5D30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dirty="0"/>
          </a:p>
        </p:txBody>
      </p:sp>
    </p:spTree>
    <p:extLst>
      <p:ext uri="{BB962C8B-B14F-4D97-AF65-F5344CB8AC3E}">
        <p14:creationId xmlns:p14="http://schemas.microsoft.com/office/powerpoint/2010/main" val="2226225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Coex measurements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27</a:t>
            </a:fld>
            <a:endParaRPr lang="en-US" dirty="0"/>
          </a:p>
        </p:txBody>
      </p:sp>
    </p:spTree>
    <p:extLst>
      <p:ext uri="{BB962C8B-B14F-4D97-AF65-F5344CB8AC3E}">
        <p14:creationId xmlns:p14="http://schemas.microsoft.com/office/powerpoint/2010/main" val="383158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study in Chicago in Jan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In early 2021, the Coex SC heard from one of the authors of the Chicago Wi-Fi deployment study noted in previous meetings</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28</a:t>
            </a:fld>
            <a:endParaRPr lang="en-US" dirty="0"/>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7213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adverse impact on Wi-Fi Beacons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TxOPs (~8 ms)</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29</a:t>
            </a:fld>
            <a:endParaRPr lang="en-US" dirty="0"/>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interim session in Nov 2021</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AU" dirty="0"/>
              <a:t>This IEEE 802.11 Coex SC meeting is part of the IEEE 802.11 WG plenary session in Nov 2021</a:t>
            </a:r>
          </a:p>
          <a:p>
            <a:pPr lvl="1"/>
            <a:r>
              <a:rPr lang="en-AU" dirty="0"/>
              <a:t>You must pay the registration fee in order to attend!</a:t>
            </a:r>
          </a:p>
          <a:p>
            <a:pPr lvl="1"/>
            <a:r>
              <a:rPr lang="en-US" dirty="0"/>
              <a:t>If you have not already done so, you can register </a:t>
            </a:r>
            <a:r>
              <a:rPr lang="en-US" dirty="0">
                <a:hlinkClick r:id="rId2"/>
              </a:rPr>
              <a:t>here</a:t>
            </a:r>
            <a:r>
              <a:rPr lang="en-US" dirty="0"/>
              <a:t> or follow the registration link for this session </a:t>
            </a:r>
            <a:r>
              <a:rPr lang="en-US" dirty="0">
                <a:hlinkClick r:id="rId3"/>
              </a:rPr>
              <a:t>here</a:t>
            </a:r>
            <a:endParaRPr lang="en-AU" dirty="0"/>
          </a:p>
          <a:p>
            <a:pPr lvl="1"/>
            <a:r>
              <a:rPr lang="en-AU" dirty="0"/>
              <a:t>If you do not intend to register for this session you must leave this meeting …</a:t>
            </a:r>
          </a:p>
          <a:p>
            <a:pPr lvl="1"/>
            <a:r>
              <a:rPr lang="en-AU" dirty="0"/>
              <a:t>… and, if you have logged attendance on IMAT, email the IEEE 802.11 WG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also has a significant adverse impact on Wi-Fi data</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30</a:t>
            </a:fld>
            <a:endParaRPr lang="en-US" dirty="0"/>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uses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C1B6-F512-4B80-BA9E-AED20F988D82}"/>
              </a:ext>
            </a:extLst>
          </p:cNvPr>
          <p:cNvSpPr>
            <a:spLocks noGrp="1"/>
          </p:cNvSpPr>
          <p:nvPr>
            <p:ph type="title"/>
          </p:nvPr>
        </p:nvSpPr>
        <p:spPr/>
        <p:txBody>
          <a:bodyPr/>
          <a:lstStyle/>
          <a:p>
            <a:r>
              <a:rPr lang="en-AU" dirty="0"/>
              <a:t>There seems to be a growing understanding that LAA/NR-U will not share well with Wi-Fi </a:t>
            </a:r>
            <a:r>
              <a:rPr lang="en-AU" dirty="0">
                <a:sym typeface="Wingdings" panose="05000000000000000000" pitchFamily="2" charset="2"/>
              </a:rPr>
              <a:t></a:t>
            </a:r>
            <a:r>
              <a:rPr lang="en-AU" dirty="0"/>
              <a:t> </a:t>
            </a:r>
          </a:p>
        </p:txBody>
      </p:sp>
      <p:sp>
        <p:nvSpPr>
          <p:cNvPr id="3" name="Content Placeholder 2">
            <a:extLst>
              <a:ext uri="{FF2B5EF4-FFF2-40B4-BE49-F238E27FC236}">
                <a16:creationId xmlns:a16="http://schemas.microsoft.com/office/drawing/2014/main" id="{38924702-C070-4BF3-9CE8-007C4AEDF896}"/>
              </a:ext>
            </a:extLst>
          </p:cNvPr>
          <p:cNvSpPr>
            <a:spLocks noGrp="1"/>
          </p:cNvSpPr>
          <p:nvPr>
            <p:ph idx="1"/>
          </p:nvPr>
        </p:nvSpPr>
        <p:spPr/>
        <p:txBody>
          <a:bodyPr/>
          <a:lstStyle/>
          <a:p>
            <a:pPr lvl="1"/>
            <a:r>
              <a:rPr lang="en-AU" dirty="0"/>
              <a:t>During the recent BRAN discussions related to wideband/NB FH coexistence, the following argument was put forward</a:t>
            </a:r>
          </a:p>
          <a:p>
            <a:pPr lvl="2"/>
            <a:r>
              <a:rPr lang="en-AU" dirty="0"/>
              <a:t>Wi-Fi &amp; LAA/NR-U do not coexist very well in some scenarios .. particularly pointing out </a:t>
            </a:r>
            <a:r>
              <a:rPr lang="en-AU" i="1" dirty="0"/>
              <a:t>hidden station scenarios</a:t>
            </a:r>
          </a:p>
          <a:p>
            <a:pPr lvl="2"/>
            <a:r>
              <a:rPr lang="en-AU" dirty="0"/>
              <a:t>If it is acceptable for LAA/NR-U to reduce Wi-Fi performance in these scenarios then it is also acceptable for NB FH to reduce Wi-Fi performance too</a:t>
            </a:r>
          </a:p>
          <a:p>
            <a:pPr lvl="1"/>
            <a:r>
              <a:rPr lang="en-AU" dirty="0"/>
              <a:t>The scary point here is an apparent understanding (&amp; acceptance!) that LAA/NR-U do not share well with Wi-Fi</a:t>
            </a:r>
          </a:p>
          <a:p>
            <a:pPr lvl="2"/>
            <a:r>
              <a:rPr lang="en-AU" dirty="0"/>
              <a:t>This is caused by the use of </a:t>
            </a:r>
            <a:r>
              <a:rPr lang="en-AU" i="1" dirty="0"/>
              <a:t>ED</a:t>
            </a:r>
            <a:r>
              <a:rPr lang="en-AU" dirty="0"/>
              <a:t> as the only inter-technology coexistence mechanism …</a:t>
            </a:r>
          </a:p>
          <a:p>
            <a:pPr lvl="2"/>
            <a:r>
              <a:rPr lang="en-AU" dirty="0"/>
              <a:t>… without the benefit of the Preamble detection, MAC-level NAV protection &amp; hidden station coexistence mitigation mechanisms like RTS/CTS</a:t>
            </a:r>
          </a:p>
        </p:txBody>
      </p:sp>
      <p:sp>
        <p:nvSpPr>
          <p:cNvPr id="4" name="Footer Placeholder 3">
            <a:extLst>
              <a:ext uri="{FF2B5EF4-FFF2-40B4-BE49-F238E27FC236}">
                <a16:creationId xmlns:a16="http://schemas.microsoft.com/office/drawing/2014/main" id="{EA32C0C5-E66D-479E-8166-903451780FF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D8C4524-1F7A-41B4-9FC8-20AFAFE8A28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dirty="0"/>
          </a:p>
        </p:txBody>
      </p:sp>
    </p:spTree>
    <p:extLst>
      <p:ext uri="{BB962C8B-B14F-4D97-AF65-F5344CB8AC3E}">
        <p14:creationId xmlns:p14="http://schemas.microsoft.com/office/powerpoint/2010/main" val="248678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E880-0F02-4085-91EF-4234B1378747}"/>
              </a:ext>
            </a:extLst>
          </p:cNvPr>
          <p:cNvSpPr>
            <a:spLocks noGrp="1"/>
          </p:cNvSpPr>
          <p:nvPr>
            <p:ph type="title"/>
          </p:nvPr>
        </p:nvSpPr>
        <p:spPr>
          <a:xfrm>
            <a:off x="685800" y="685800"/>
            <a:ext cx="7772400" cy="1066800"/>
          </a:xfrm>
        </p:spPr>
        <p:txBody>
          <a:bodyPr/>
          <a:lstStyle/>
          <a:p>
            <a:r>
              <a:rPr lang="en-AU" dirty="0"/>
              <a:t>The SC may hear a brief outline on ongoing</a:t>
            </a:r>
            <a:br>
              <a:rPr lang="en-AU" dirty="0"/>
            </a:br>
            <a:r>
              <a:rPr lang="en-AU" dirty="0"/>
              <a:t>LAA/Wi-Fi coexistence measurements (&amp; sims)</a:t>
            </a:r>
          </a:p>
        </p:txBody>
      </p:sp>
      <p:sp>
        <p:nvSpPr>
          <p:cNvPr id="3" name="Content Placeholder 2">
            <a:extLst>
              <a:ext uri="{FF2B5EF4-FFF2-40B4-BE49-F238E27FC236}">
                <a16:creationId xmlns:a16="http://schemas.microsoft.com/office/drawing/2014/main" id="{CE5D7EB5-2E87-458A-9A26-6DD435E6D3FD}"/>
              </a:ext>
            </a:extLst>
          </p:cNvPr>
          <p:cNvSpPr>
            <a:spLocks noGrp="1"/>
          </p:cNvSpPr>
          <p:nvPr>
            <p:ph idx="1"/>
          </p:nvPr>
        </p:nvSpPr>
        <p:spPr>
          <a:xfrm>
            <a:off x="685800" y="1981200"/>
            <a:ext cx="7772400" cy="4114800"/>
          </a:xfrm>
        </p:spPr>
        <p:txBody>
          <a:bodyPr/>
          <a:lstStyle/>
          <a:p>
            <a:pPr lvl="1"/>
            <a:r>
              <a:rPr lang="en-AU" dirty="0"/>
              <a:t>Monisha Ghosh (University of Chicago) has notified the Chair that her group at the University is continuing their Wi-Fi/LAA coexistence work</a:t>
            </a:r>
          </a:p>
          <a:p>
            <a:pPr lvl="1"/>
            <a:r>
              <a:rPr lang="en-AU" dirty="0"/>
              <a:t>She has volunteered to present a report on </a:t>
            </a:r>
            <a:r>
              <a:rPr lang="en-AU" i="1" dirty="0"/>
              <a:t>LAA/Wi-Fi Coexistence Experiments: preliminary results </a:t>
            </a:r>
            <a:r>
              <a:rPr lang="en-AU" dirty="0"/>
              <a:t>to the Coex SC today</a:t>
            </a:r>
          </a:p>
          <a:p>
            <a:pPr lvl="2"/>
            <a:r>
              <a:rPr lang="en-AU" i="1" dirty="0"/>
              <a:t>In our past work on studying LAA/Wi-Fi coexistence using deployed LAA base-stations, we deployed Wi-Fi APs that could be controlled to operate on the same channel as LAA and we demonstrated significant degradations on throughput when LAA was operating. In this work we present preliminary results on experiments where we studied the effect on ambient Wi-Fi usage when LAA operates in the vicinity.</a:t>
            </a:r>
          </a:p>
          <a:p>
            <a:pPr lvl="2"/>
            <a:r>
              <a:rPr lang="en-AU" dirty="0"/>
              <a:t>See </a:t>
            </a:r>
            <a:r>
              <a:rPr lang="en-AU" dirty="0">
                <a:solidFill>
                  <a:srgbClr val="FF0000"/>
                </a:solidFill>
                <a:hlinkClick r:id="rId2"/>
              </a:rPr>
              <a:t>11-21-1858-00</a:t>
            </a:r>
            <a:endParaRPr lang="en-AU" dirty="0">
              <a:solidFill>
                <a:srgbClr val="FF0000"/>
              </a:solidFill>
            </a:endParaRPr>
          </a:p>
        </p:txBody>
      </p:sp>
      <p:sp>
        <p:nvSpPr>
          <p:cNvPr id="4" name="Footer Placeholder 3">
            <a:extLst>
              <a:ext uri="{FF2B5EF4-FFF2-40B4-BE49-F238E27FC236}">
                <a16:creationId xmlns:a16="http://schemas.microsoft.com/office/drawing/2014/main" id="{40657DD9-3FA4-4075-81FC-982837A021F9}"/>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DFF8626D-393F-491E-8977-42A776EED38C}"/>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32</a:t>
            </a:fld>
            <a:endParaRPr lang="en-US" dirty="0"/>
          </a:p>
        </p:txBody>
      </p:sp>
    </p:spTree>
    <p:extLst>
      <p:ext uri="{BB962C8B-B14F-4D97-AF65-F5344CB8AC3E}">
        <p14:creationId xmlns:p14="http://schemas.microsoft.com/office/powerpoint/2010/main" val="3154480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33</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34</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35</a:t>
            </a:fld>
            <a:endParaRPr lang="en-US" dirty="0"/>
          </a:p>
        </p:txBody>
      </p:sp>
    </p:spTree>
    <p:extLst>
      <p:ext uri="{BB962C8B-B14F-4D97-AF65-F5344CB8AC3E}">
        <p14:creationId xmlns:p14="http://schemas.microsoft.com/office/powerpoint/2010/main" val="1583085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includes the adaptivity compromise &amp; associated testing</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905000"/>
            <a:ext cx="7772400" cy="4114800"/>
          </a:xfrm>
        </p:spPr>
        <p:txBody>
          <a:bodyPr/>
          <a:lstStyle/>
          <a:p>
            <a:r>
              <a:rPr lang="en-AU" dirty="0"/>
              <a:t>Document status after BRAN#111 (Sept/Oct 2021)</a:t>
            </a:r>
          </a:p>
          <a:p>
            <a:pPr lvl="1"/>
            <a:r>
              <a:rPr lang="en-US" dirty="0"/>
              <a:t>Draft EN 301 893 </a:t>
            </a:r>
            <a:r>
              <a:rPr lang="en-AU" dirty="0"/>
              <a:t>v.2.1.45 (stable draft) – as 9 Nov 2021</a:t>
            </a:r>
            <a:endParaRPr lang="en-GB" dirty="0"/>
          </a:p>
          <a:p>
            <a:r>
              <a:rPr lang="en-GB" dirty="0"/>
              <a:t>Discussion before </a:t>
            </a:r>
            <a:r>
              <a:rPr lang="en-AU" dirty="0"/>
              <a:t>BRAN#111</a:t>
            </a:r>
          </a:p>
          <a:p>
            <a:pPr lvl="1"/>
            <a:r>
              <a:rPr lang="en-AU" dirty="0">
                <a:solidFill>
                  <a:srgbClr val="00B050"/>
                </a:solidFill>
              </a:rPr>
              <a:t>EN 301 893 v2.1.45 was published after BRAN#111, including</a:t>
            </a:r>
          </a:p>
          <a:p>
            <a:pPr lvl="2"/>
            <a:r>
              <a:rPr lang="en-AU" dirty="0">
                <a:solidFill>
                  <a:srgbClr val="00B050"/>
                </a:solidFill>
              </a:rPr>
              <a:t>Variety of editorial issues &amp; other issues with less relevance to coexistence</a:t>
            </a:r>
          </a:p>
          <a:p>
            <a:pPr lvl="2"/>
            <a:r>
              <a:rPr lang="en-AU" dirty="0">
                <a:solidFill>
                  <a:srgbClr val="00B050"/>
                </a:solidFill>
              </a:rPr>
              <a:t>Compromise for adaptivity (and associated testing) remains, as originally agreed back in BRAN#109</a:t>
            </a:r>
          </a:p>
          <a:p>
            <a:pPr lvl="3"/>
            <a:r>
              <a:rPr lang="en-AU" dirty="0">
                <a:solidFill>
                  <a:srgbClr val="00B050"/>
                </a:solidFill>
              </a:rPr>
              <a:t>The adaptivity requirements most relevant to Wi-Fi equipment are the requirements in clause 4.2.7.3.2 (</a:t>
            </a:r>
            <a:r>
              <a:rPr lang="en-AU" i="1" dirty="0">
                <a:solidFill>
                  <a:srgbClr val="00B050"/>
                </a:solidFill>
              </a:rPr>
              <a:t>Load Based Equipment (LBE)</a:t>
            </a:r>
            <a:r>
              <a:rPr lang="en-AU" dirty="0">
                <a:solidFill>
                  <a:srgbClr val="00B050"/>
                </a:solidFill>
              </a:rPr>
              <a:t>)</a:t>
            </a:r>
          </a:p>
          <a:p>
            <a:pPr lvl="4"/>
            <a:r>
              <a:rPr lang="en-AU" dirty="0">
                <a:solidFill>
                  <a:srgbClr val="00B050"/>
                </a:solidFill>
              </a:rPr>
              <a:t>… </a:t>
            </a:r>
            <a:r>
              <a:rPr lang="en-AU" sz="1400" dirty="0">
                <a:solidFill>
                  <a:srgbClr val="00B050"/>
                </a:solidFill>
              </a:rPr>
              <a:t>and sub-clauses</a:t>
            </a:r>
          </a:p>
          <a:p>
            <a:pPr lvl="4"/>
            <a:r>
              <a:rPr lang="en-AU" sz="1400" dirty="0">
                <a:solidFill>
                  <a:srgbClr val="00B050"/>
                </a:solidFill>
              </a:rPr>
              <a:t>… particularly 4.2.7.3.2.5 (</a:t>
            </a:r>
            <a:r>
              <a:rPr lang="en-AU" sz="1400" i="1" dirty="0">
                <a:solidFill>
                  <a:srgbClr val="00B050"/>
                </a:solidFill>
              </a:rPr>
              <a:t>Energy Detection Threshold (EDT) level</a:t>
            </a:r>
            <a:r>
              <a:rPr lang="en-AU" sz="1400" dirty="0">
                <a:solidFill>
                  <a:srgbClr val="00B050"/>
                </a:solidFill>
              </a:rPr>
              <a:t>)</a:t>
            </a:r>
          </a:p>
          <a:p>
            <a:pPr lvl="3"/>
            <a:r>
              <a:rPr lang="en-AU" dirty="0">
                <a:solidFill>
                  <a:srgbClr val="00B050"/>
                </a:solidFill>
              </a:rPr>
              <a:t>The associated testing procedures most relevant to Wi-Fi equipment are the procedures in clause 5.4.9.3.2 (</a:t>
            </a:r>
            <a:r>
              <a:rPr lang="en-AU" i="1" dirty="0">
                <a:solidFill>
                  <a:srgbClr val="00B050"/>
                </a:solidFill>
              </a:rPr>
              <a:t>Conducted measurements</a:t>
            </a:r>
            <a:r>
              <a:rPr lang="en-AU" dirty="0">
                <a:solidFill>
                  <a:srgbClr val="00B050"/>
                </a:solidFill>
              </a:rPr>
              <a:t>)</a:t>
            </a:r>
          </a:p>
          <a:p>
            <a:pPr lvl="4"/>
            <a:r>
              <a:rPr lang="en-AU" sz="1400" dirty="0">
                <a:solidFill>
                  <a:srgbClr val="00B050"/>
                </a:solidFill>
              </a:rPr>
              <a:t>… and sub-clauses</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36</a:t>
            </a:fld>
            <a:endParaRPr lang="en-US" dirty="0"/>
          </a:p>
        </p:txBody>
      </p:sp>
    </p:spTree>
    <p:extLst>
      <p:ext uri="{BB962C8B-B14F-4D97-AF65-F5344CB8AC3E}">
        <p14:creationId xmlns:p14="http://schemas.microsoft.com/office/powerpoint/2010/main" val="3556949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2895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053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209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1782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8458200" cy="1066800"/>
          </a:xfrm>
        </p:spPr>
        <p:txBody>
          <a:bodyPr/>
          <a:lstStyle/>
          <a:p>
            <a:r>
              <a:rPr lang="en-AU" dirty="0"/>
              <a:t>The EN 301 893 journey has been long &amp; interesting, achieving good sharing but with future risks for 802.11be</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37</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167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2819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105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V2.1.45</a:t>
            </a:r>
          </a:p>
          <a:p>
            <a:pPr algn="ctr">
              <a:spcBef>
                <a:spcPts val="400"/>
              </a:spcBef>
            </a:pPr>
            <a:r>
              <a:rPr lang="en-AU" sz="1400" dirty="0">
                <a:latin typeface="+mj-lt"/>
              </a:rPr>
              <a:t>Stable draft</a:t>
            </a:r>
          </a:p>
          <a:p>
            <a:pPr algn="ctr">
              <a:spcBef>
                <a:spcPts val="400"/>
              </a:spcBef>
            </a:pPr>
            <a:r>
              <a:rPr lang="en-AU" sz="1400" dirty="0">
                <a:latin typeface="+mj-lt"/>
              </a:rPr>
              <a:t>Oct 2021</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3962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1676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access mechanisms in 802.11 standard</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2819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3962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105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802.11a/n/ac/ax conformant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590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3733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4876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1676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solidFill>
                  <a:srgbClr val="00B050"/>
                </a:solidFill>
                <a:latin typeface="+mj-lt"/>
              </a:rPr>
              <a:t>Very 802.11 focused …</a:t>
            </a:r>
          </a:p>
          <a:p>
            <a:pPr marL="180975" indent="-180975">
              <a:buFont typeface="Arial" panose="020B0604020202020204" pitchFamily="34" charset="0"/>
              <a:buChar char="•"/>
            </a:pPr>
            <a:r>
              <a:rPr lang="en-AU" sz="1400" dirty="0">
                <a:solidFill>
                  <a:srgbClr val="00B050"/>
                </a:solidFill>
                <a:latin typeface="+mj-lt"/>
              </a:rPr>
              <a:t>… as </a:t>
            </a:r>
            <a:r>
              <a:rPr lang="en-AU" sz="1400" i="1" dirty="0">
                <a:solidFill>
                  <a:srgbClr val="00B050"/>
                </a:solidFill>
                <a:latin typeface="+mj-lt"/>
              </a:rPr>
              <a:t>only game in town</a:t>
            </a:r>
          </a:p>
          <a:p>
            <a:pPr marL="180975" indent="-180975">
              <a:buFont typeface="Arial" panose="020B0604020202020204" pitchFamily="34" charset="0"/>
              <a:buChar char="•"/>
            </a:pPr>
            <a:r>
              <a:rPr lang="en-AU" sz="1400" dirty="0">
                <a:solidFill>
                  <a:srgbClr val="FF9900"/>
                </a:solidFill>
                <a:latin typeface="+mj-lt"/>
              </a:rPr>
              <a:t>… but not clear there is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2819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good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FF9900"/>
                </a:solidFill>
                <a:effectLst/>
                <a:latin typeface="+mj-lt"/>
              </a:rPr>
              <a:t>… but a compromis</a:t>
            </a:r>
            <a:r>
              <a:rPr lang="en-AU" sz="1400" dirty="0">
                <a:solidFill>
                  <a:srgbClr val="FF9900"/>
                </a:solidFill>
                <a:latin typeface="+mj-lt"/>
              </a:rPr>
              <a:t>e, with different thresholds for Wi-Fi &amp; LAA/NR-U</a:t>
            </a:r>
            <a:endParaRPr kumimoji="0" lang="en-AU" sz="1400" b="0" i="0" u="none" strike="noStrike" cap="none" normalizeH="0" baseline="0" dirty="0">
              <a:ln>
                <a:noFill/>
              </a:ln>
              <a:solidFill>
                <a:srgbClr val="FF9900"/>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3962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any technology to use either of the two options</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Assisted placement of 802.11ax on market today</a:t>
            </a:r>
            <a:endParaRPr kumimoji="0" lang="en-AU" sz="1400" b="0" i="0" u="none" strike="noStrike" cap="none" normalizeH="0" baseline="0" dirty="0">
              <a:ln>
                <a:noFill/>
              </a:ln>
              <a:solidFill>
                <a:srgbClr val="00B050"/>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105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Required compromise to make progress</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9900"/>
                </a:solidFill>
                <a:latin typeface="+mj-lt"/>
              </a:rPr>
              <a:t>… but forces 802.11be to use </a:t>
            </a:r>
            <a:r>
              <a:rPr lang="en-AU" sz="1400" i="1" dirty="0">
                <a:solidFill>
                  <a:srgbClr val="FF9900"/>
                </a:solidFill>
                <a:latin typeface="+mj-lt"/>
              </a:rPr>
              <a:t>ED-only</a:t>
            </a:r>
            <a:br>
              <a:rPr lang="en-AU" sz="1400" i="1" dirty="0">
                <a:solidFill>
                  <a:srgbClr val="FF9900"/>
                </a:solidFill>
                <a:latin typeface="+mj-lt"/>
              </a:rPr>
            </a:br>
            <a:r>
              <a:rPr lang="en-AU" sz="1400" dirty="0">
                <a:solidFill>
                  <a:srgbClr val="FF9900"/>
                </a:solidFill>
                <a:latin typeface="+mj-lt"/>
              </a:rPr>
              <a:t>@ -72 dBm, with potential </a:t>
            </a:r>
            <a:r>
              <a:rPr lang="en-AU" sz="1400" dirty="0" err="1">
                <a:solidFill>
                  <a:srgbClr val="FF9900"/>
                </a:solidFill>
                <a:latin typeface="+mj-lt"/>
              </a:rPr>
              <a:t>coex</a:t>
            </a:r>
            <a:r>
              <a:rPr lang="en-AU" sz="1400" dirty="0">
                <a:solidFill>
                  <a:srgbClr val="FF9900"/>
                </a:solidFill>
                <a:latin typeface="+mj-lt"/>
              </a:rPr>
              <a:t> issues</a:t>
            </a:r>
            <a:endParaRPr kumimoji="0" lang="en-AU" sz="1400" b="0" i="0" u="none" strike="noStrike" cap="none" normalizeH="0" baseline="0" dirty="0">
              <a:ln>
                <a:noFill/>
              </a:ln>
              <a:solidFill>
                <a:srgbClr val="FF9900"/>
              </a:solidFill>
              <a:effectLst/>
              <a:latin typeface="+mj-lt"/>
            </a:endParaRPr>
          </a:p>
        </p:txBody>
      </p:sp>
      <p:sp>
        <p:nvSpPr>
          <p:cNvPr id="24" name="Rectangle 23">
            <a:extLst>
              <a:ext uri="{FF2B5EF4-FFF2-40B4-BE49-F238E27FC236}">
                <a16:creationId xmlns:a16="http://schemas.microsoft.com/office/drawing/2014/main" id="{63F4599A-6D0B-44AE-A1E8-0B9B93CED842}"/>
              </a:ext>
            </a:extLst>
          </p:cNvPr>
          <p:cNvSpPr/>
          <p:nvPr/>
        </p:nvSpPr>
        <p:spPr bwMode="auto">
          <a:xfrm rot="1433100">
            <a:off x="8073803" y="20072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
        <p:nvSpPr>
          <p:cNvPr id="25" name="Rectangle: Rounded Corners 24">
            <a:extLst>
              <a:ext uri="{FF2B5EF4-FFF2-40B4-BE49-F238E27FC236}">
                <a16:creationId xmlns:a16="http://schemas.microsoft.com/office/drawing/2014/main" id="{59478466-B2E8-4270-A89D-1BC7AD842696}"/>
              </a:ext>
            </a:extLst>
          </p:cNvPr>
          <p:cNvSpPr/>
          <p:nvPr/>
        </p:nvSpPr>
        <p:spPr bwMode="auto">
          <a:xfrm>
            <a:off x="168937" y="5105400"/>
            <a:ext cx="8827493" cy="9144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Rectangle 1">
            <a:extLst>
              <a:ext uri="{FF2B5EF4-FFF2-40B4-BE49-F238E27FC236}">
                <a16:creationId xmlns:a16="http://schemas.microsoft.com/office/drawing/2014/main" id="{6FC6EBBC-90DA-464A-B0BD-781CC066B6A4}"/>
              </a:ext>
            </a:extLst>
          </p:cNvPr>
          <p:cNvSpPr/>
          <p:nvPr/>
        </p:nvSpPr>
        <p:spPr bwMode="auto">
          <a:xfrm>
            <a:off x="990601" y="6138070"/>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Close to l</a:t>
            </a:r>
            <a:r>
              <a:rPr kumimoji="0" lang="en-AU" sz="1600" b="1" i="0" u="none" strike="noStrike" cap="none" normalizeH="0" baseline="0" dirty="0">
                <a:ln>
                  <a:noFill/>
                </a:ln>
                <a:solidFill>
                  <a:srgbClr val="FF0000"/>
                </a:solidFill>
                <a:effectLst/>
                <a:latin typeface="+mj-lt"/>
              </a:rPr>
              <a:t>ikely end point, wrt </a:t>
            </a:r>
            <a:r>
              <a:rPr kumimoji="0" lang="en-AU" sz="1600" b="1" i="0" u="none" strike="noStrike" cap="none" normalizeH="0" baseline="0" dirty="0" err="1">
                <a:ln>
                  <a:noFill/>
                </a:ln>
                <a:solidFill>
                  <a:srgbClr val="FF0000"/>
                </a:solidFill>
                <a:effectLst/>
                <a:latin typeface="+mj-lt"/>
              </a:rPr>
              <a:t>coex</a:t>
            </a:r>
            <a:endParaRPr kumimoji="0" lang="en-AU" sz="1600" b="1" i="0" u="none" strike="noStrike" cap="none" normalizeH="0" baseline="0" dirty="0">
              <a:ln>
                <a:noFill/>
              </a:ln>
              <a:solidFill>
                <a:srgbClr val="FF0000"/>
              </a:solidFill>
              <a:effectLst/>
              <a:latin typeface="+mj-lt"/>
            </a:endParaRPr>
          </a:p>
        </p:txBody>
      </p:sp>
      <p:cxnSp>
        <p:nvCxnSpPr>
          <p:cNvPr id="13" name="Connector: Curved 12">
            <a:extLst>
              <a:ext uri="{FF2B5EF4-FFF2-40B4-BE49-F238E27FC236}">
                <a16:creationId xmlns:a16="http://schemas.microsoft.com/office/drawing/2014/main" id="{1F0B1861-8950-4406-AB2A-89AE6D4A8C6E}"/>
              </a:ext>
            </a:extLst>
          </p:cNvPr>
          <p:cNvCxnSpPr>
            <a:cxnSpLocks/>
            <a:stCxn id="2" idx="1"/>
            <a:endCxn id="9" idx="2"/>
          </p:cNvCxnSpPr>
          <p:nvPr/>
        </p:nvCxnSpPr>
        <p:spPr bwMode="auto">
          <a:xfrm rot="10800000">
            <a:off x="728463" y="6019800"/>
            <a:ext cx="262139" cy="286942"/>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3" name="Rectangle 32">
            <a:extLst>
              <a:ext uri="{FF2B5EF4-FFF2-40B4-BE49-F238E27FC236}">
                <a16:creationId xmlns:a16="http://schemas.microsoft.com/office/drawing/2014/main" id="{2A255BED-FD66-42B6-84DE-2247B7BB12AE}"/>
              </a:ext>
            </a:extLst>
          </p:cNvPr>
          <p:cNvSpPr/>
          <p:nvPr/>
        </p:nvSpPr>
        <p:spPr bwMode="auto">
          <a:xfrm>
            <a:off x="4191000" y="6139656"/>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Potential </a:t>
            </a:r>
            <a:r>
              <a:rPr kumimoji="0" lang="en-AU" sz="1600" b="1" i="0" u="none" strike="noStrike" cap="none" normalizeH="0" baseline="0" dirty="0" err="1">
                <a:ln>
                  <a:noFill/>
                </a:ln>
                <a:solidFill>
                  <a:srgbClr val="FF0000"/>
                </a:solidFill>
                <a:effectLst/>
                <a:latin typeface="+mj-lt"/>
              </a:rPr>
              <a:t>coex</a:t>
            </a:r>
            <a:r>
              <a:rPr kumimoji="0" lang="en-AU" sz="1600" b="1" i="0" u="none" strike="noStrike" cap="none" normalizeH="0" baseline="0" dirty="0">
                <a:ln>
                  <a:noFill/>
                </a:ln>
                <a:solidFill>
                  <a:srgbClr val="FF0000"/>
                </a:solidFill>
                <a:effectLst/>
                <a:latin typeface="+mj-lt"/>
              </a:rPr>
              <a:t> issues</a:t>
            </a:r>
          </a:p>
        </p:txBody>
      </p:sp>
      <p:cxnSp>
        <p:nvCxnSpPr>
          <p:cNvPr id="34" name="Connector: Curved 33">
            <a:extLst>
              <a:ext uri="{FF2B5EF4-FFF2-40B4-BE49-F238E27FC236}">
                <a16:creationId xmlns:a16="http://schemas.microsoft.com/office/drawing/2014/main" id="{88128592-92C7-42D3-A03D-BA2D7F55FAF7}"/>
              </a:ext>
            </a:extLst>
          </p:cNvPr>
          <p:cNvCxnSpPr>
            <a:cxnSpLocks/>
            <a:stCxn id="33" idx="3"/>
          </p:cNvCxnSpPr>
          <p:nvPr/>
        </p:nvCxnSpPr>
        <p:spPr bwMode="auto">
          <a:xfrm flipV="1">
            <a:off x="7772400" y="6019800"/>
            <a:ext cx="248286" cy="288528"/>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485839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4AAA-1EBF-40BC-8E01-8FCCAA1085DB}"/>
              </a:ext>
            </a:extLst>
          </p:cNvPr>
          <p:cNvSpPr>
            <a:spLocks noGrp="1"/>
          </p:cNvSpPr>
          <p:nvPr>
            <p:ph type="title"/>
          </p:nvPr>
        </p:nvSpPr>
        <p:spPr/>
        <p:txBody>
          <a:bodyPr/>
          <a:lstStyle/>
          <a:p>
            <a:r>
              <a:rPr lang="en-AU" dirty="0"/>
              <a:t>The EN 301 893 journey will continue, with multiple options for consideration by the Coex SC</a:t>
            </a:r>
          </a:p>
        </p:txBody>
      </p:sp>
      <p:sp>
        <p:nvSpPr>
          <p:cNvPr id="4" name="Footer Placeholder 3">
            <a:extLst>
              <a:ext uri="{FF2B5EF4-FFF2-40B4-BE49-F238E27FC236}">
                <a16:creationId xmlns:a16="http://schemas.microsoft.com/office/drawing/2014/main" id="{C9406D5A-0426-4E64-B93C-F6CBA70331FA}"/>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FFD4D663-8E7C-44A1-AFDC-9BA11B6DBC93}"/>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38</a:t>
            </a:fld>
            <a:endParaRPr lang="en-US" dirty="0"/>
          </a:p>
        </p:txBody>
      </p:sp>
      <p:sp>
        <p:nvSpPr>
          <p:cNvPr id="6" name="Rectangle 5">
            <a:extLst>
              <a:ext uri="{FF2B5EF4-FFF2-40B4-BE49-F238E27FC236}">
                <a16:creationId xmlns:a16="http://schemas.microsoft.com/office/drawing/2014/main" id="{DBED9377-5F13-4807-A6F5-E4C44B8A829A}"/>
              </a:ext>
            </a:extLst>
          </p:cNvPr>
          <p:cNvSpPr/>
          <p:nvPr/>
        </p:nvSpPr>
        <p:spPr bwMode="auto">
          <a:xfrm>
            <a:off x="381000" y="2577304"/>
            <a:ext cx="1905000" cy="541867"/>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1: </a:t>
            </a:r>
            <a:r>
              <a:rPr kumimoji="0" lang="en-AU" sz="1400" b="1" i="1" u="none" strike="noStrike" cap="none" normalizeH="0" baseline="0" dirty="0">
                <a:ln>
                  <a:noFill/>
                </a:ln>
                <a:solidFill>
                  <a:schemeClr val="tx1"/>
                </a:solidFill>
                <a:effectLst/>
                <a:latin typeface="+mj-lt"/>
              </a:rPr>
              <a:t>status quo </a:t>
            </a:r>
            <a:r>
              <a:rPr kumimoji="0" lang="en-AU" sz="1400" b="1" i="0" u="none" strike="noStrike" cap="none" normalizeH="0" baseline="0" dirty="0">
                <a:ln>
                  <a:noFill/>
                </a:ln>
                <a:solidFill>
                  <a:schemeClr val="tx1"/>
                </a:solidFill>
                <a:effectLst/>
                <a:latin typeface="+mj-lt"/>
              </a:rPr>
              <a:t>based on </a:t>
            </a:r>
            <a:r>
              <a:rPr lang="en-AU" sz="1400" b="1" dirty="0">
                <a:latin typeface="+mj-lt"/>
              </a:rPr>
              <a:t>v.2.1.45</a:t>
            </a:r>
            <a:endParaRPr kumimoji="0" lang="en-AU" sz="1400" b="1" i="0" u="none" strike="noStrike" cap="none" normalizeH="0" baseline="0" dirty="0">
              <a:ln>
                <a:noFill/>
              </a:ln>
              <a:solidFill>
                <a:schemeClr val="tx1"/>
              </a:solidFill>
              <a:effectLst/>
              <a:latin typeface="+mj-lt"/>
            </a:endParaRPr>
          </a:p>
        </p:txBody>
      </p:sp>
      <p:sp>
        <p:nvSpPr>
          <p:cNvPr id="7" name="Rectangle 6">
            <a:extLst>
              <a:ext uri="{FF2B5EF4-FFF2-40B4-BE49-F238E27FC236}">
                <a16:creationId xmlns:a16="http://schemas.microsoft.com/office/drawing/2014/main" id="{C5C833E5-1A6E-4145-8AB6-82D9D0CE4B69}"/>
              </a:ext>
            </a:extLst>
          </p:cNvPr>
          <p:cNvSpPr/>
          <p:nvPr/>
        </p:nvSpPr>
        <p:spPr bwMode="auto">
          <a:xfrm>
            <a:off x="4724402" y="2573069"/>
            <a:ext cx="1905000" cy="541867"/>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3: </a:t>
            </a:r>
            <a:r>
              <a:rPr kumimoji="0" lang="en-AU" sz="1400" b="1" i="1" u="none" strike="noStrike" cap="none" normalizeH="0" baseline="0" dirty="0">
                <a:ln>
                  <a:noFill/>
                </a:ln>
                <a:solidFill>
                  <a:schemeClr val="tx1"/>
                </a:solidFill>
                <a:effectLst/>
                <a:latin typeface="+mj-lt"/>
              </a:rPr>
              <a:t>ED-only</a:t>
            </a:r>
            <a:br>
              <a:rPr lang="en-AU" sz="1400" b="1" dirty="0">
                <a:latin typeface="+mj-lt"/>
              </a:rPr>
            </a:br>
            <a:r>
              <a:rPr kumimoji="0" lang="en-AU" sz="1400" b="1" i="0" u="none" strike="noStrike" cap="none" normalizeH="0" baseline="0" dirty="0">
                <a:ln>
                  <a:noFill/>
                </a:ln>
                <a:solidFill>
                  <a:schemeClr val="tx1"/>
                </a:solidFill>
                <a:effectLst/>
                <a:latin typeface="+mj-lt"/>
              </a:rPr>
              <a:t>@ -72 dB</a:t>
            </a:r>
          </a:p>
        </p:txBody>
      </p:sp>
      <p:sp>
        <p:nvSpPr>
          <p:cNvPr id="8" name="Rectangle 7">
            <a:extLst>
              <a:ext uri="{FF2B5EF4-FFF2-40B4-BE49-F238E27FC236}">
                <a16:creationId xmlns:a16="http://schemas.microsoft.com/office/drawing/2014/main" id="{5D45E8D2-8CB7-4A36-B027-3ADAF0C86F3F}"/>
              </a:ext>
            </a:extLst>
          </p:cNvPr>
          <p:cNvSpPr/>
          <p:nvPr/>
        </p:nvSpPr>
        <p:spPr bwMode="auto">
          <a:xfrm>
            <a:off x="2514600" y="2577304"/>
            <a:ext cx="1904999" cy="53763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2: </a:t>
            </a:r>
            <a:r>
              <a:rPr kumimoji="0" lang="en-AU" sz="1400" b="1" i="1" u="none" strike="noStrike" cap="none" normalizeH="0" baseline="0" dirty="0">
                <a:ln>
                  <a:noFill/>
                </a:ln>
                <a:solidFill>
                  <a:schemeClr val="tx1"/>
                </a:solidFill>
                <a:effectLst/>
                <a:latin typeface="+mj-lt"/>
              </a:rPr>
              <a:t>ED-only</a:t>
            </a:r>
            <a:br>
              <a:rPr lang="en-AU" sz="1400" b="1" dirty="0">
                <a:latin typeface="+mj-lt"/>
              </a:rPr>
            </a:br>
            <a:r>
              <a:rPr kumimoji="0" lang="en-AU" sz="1400" b="1" i="0" u="none" strike="noStrike" cap="none" normalizeH="0" baseline="0" dirty="0">
                <a:ln>
                  <a:noFill/>
                </a:ln>
                <a:solidFill>
                  <a:schemeClr val="tx1"/>
                </a:solidFill>
                <a:effectLst/>
                <a:latin typeface="+mj-lt"/>
              </a:rPr>
              <a:t>@ -62 dBm</a:t>
            </a:r>
          </a:p>
        </p:txBody>
      </p:sp>
      <p:sp>
        <p:nvSpPr>
          <p:cNvPr id="9" name="Rectangle 8">
            <a:extLst>
              <a:ext uri="{FF2B5EF4-FFF2-40B4-BE49-F238E27FC236}">
                <a16:creationId xmlns:a16="http://schemas.microsoft.com/office/drawing/2014/main" id="{2E48D334-0E32-4BC3-A615-EB80EE99AE71}"/>
              </a:ext>
            </a:extLst>
          </p:cNvPr>
          <p:cNvSpPr/>
          <p:nvPr/>
        </p:nvSpPr>
        <p:spPr bwMode="auto">
          <a:xfrm>
            <a:off x="6858002" y="2573069"/>
            <a:ext cx="1904998" cy="53763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4: Something else</a:t>
            </a:r>
          </a:p>
        </p:txBody>
      </p:sp>
      <p:sp>
        <p:nvSpPr>
          <p:cNvPr id="10" name="Rectangle 9">
            <a:extLst>
              <a:ext uri="{FF2B5EF4-FFF2-40B4-BE49-F238E27FC236}">
                <a16:creationId xmlns:a16="http://schemas.microsoft.com/office/drawing/2014/main" id="{25DD688D-66ED-4867-970E-569E94B08114}"/>
              </a:ext>
            </a:extLst>
          </p:cNvPr>
          <p:cNvSpPr/>
          <p:nvPr/>
        </p:nvSpPr>
        <p:spPr bwMode="auto">
          <a:xfrm>
            <a:off x="381000" y="3114937"/>
            <a:ext cx="1905000" cy="287152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00B050"/>
                </a:solidFill>
                <a:effectLst/>
                <a:latin typeface="+mj-lt"/>
              </a:rPr>
              <a:t>Likely to be acceptable for next 2-3 years fo</a:t>
            </a:r>
            <a:r>
              <a:rPr lang="en-AU" sz="1400" dirty="0">
                <a:solidFill>
                  <a:srgbClr val="00B050"/>
                </a:solidFill>
                <a:latin typeface="+mj-lt"/>
              </a:rPr>
              <a:t>r reasonable coex between 802.11a/n/ac/ax &amp; LAA/NR-U</a:t>
            </a:r>
          </a:p>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FF9900"/>
                </a:solidFill>
                <a:latin typeface="+mj-lt"/>
              </a:rPr>
              <a:t>Coex SC/</a:t>
            </a:r>
            <a:r>
              <a:rPr lang="en-AU" sz="1400" dirty="0" err="1">
                <a:solidFill>
                  <a:srgbClr val="FF9900"/>
                </a:solidFill>
                <a:latin typeface="+mj-lt"/>
              </a:rPr>
              <a:t>TGbe</a:t>
            </a:r>
            <a:r>
              <a:rPr lang="en-AU" sz="1400" dirty="0">
                <a:solidFill>
                  <a:srgbClr val="FF9900"/>
                </a:solidFill>
                <a:latin typeface="+mj-lt"/>
              </a:rPr>
              <a:t> will need to evaluate coex between 802.11ax &amp; 802.11be</a:t>
            </a:r>
            <a:endParaRPr kumimoji="0" lang="en-AU" sz="1400" i="0" u="none" strike="noStrike" cap="none" normalizeH="0" baseline="0" dirty="0">
              <a:ln>
                <a:noFill/>
              </a:ln>
              <a:solidFill>
                <a:srgbClr val="FF9900"/>
              </a:solidFill>
              <a:effectLst/>
              <a:latin typeface="+mj-lt"/>
            </a:endParaRPr>
          </a:p>
        </p:txBody>
      </p:sp>
      <p:sp>
        <p:nvSpPr>
          <p:cNvPr id="11" name="Rectangle 10">
            <a:extLst>
              <a:ext uri="{FF2B5EF4-FFF2-40B4-BE49-F238E27FC236}">
                <a16:creationId xmlns:a16="http://schemas.microsoft.com/office/drawing/2014/main" id="{CC266D19-58F8-4C36-8915-A9EFB950DD88}"/>
              </a:ext>
            </a:extLst>
          </p:cNvPr>
          <p:cNvSpPr/>
          <p:nvPr/>
        </p:nvSpPr>
        <p:spPr bwMode="auto">
          <a:xfrm>
            <a:off x="4724402" y="3114935"/>
            <a:ext cx="1905000" cy="287152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00B050"/>
                </a:solidFill>
                <a:latin typeface="+mj-lt"/>
              </a:rPr>
              <a:t>Attractive in that it would establish similar rules in both 5 GHz &amp; 6 GHz</a:t>
            </a:r>
          </a:p>
          <a:p>
            <a:pPr marL="177800" indent="-177800" eaLnBrk="0" hangingPunct="0">
              <a:spcBef>
                <a:spcPts val="400"/>
              </a:spcBef>
              <a:buFont typeface="Arial" panose="020B0604020202020204" pitchFamily="34" charset="0"/>
              <a:buChar char="•"/>
            </a:pPr>
            <a:r>
              <a:rPr lang="en-AU" sz="1400" dirty="0">
                <a:solidFill>
                  <a:srgbClr val="FF9900"/>
                </a:solidFill>
                <a:latin typeface="+mj-lt"/>
              </a:rPr>
              <a:t>Coex SC/</a:t>
            </a:r>
            <a:r>
              <a:rPr lang="en-AU" sz="1400" dirty="0" err="1">
                <a:solidFill>
                  <a:srgbClr val="FF9900"/>
                </a:solidFill>
                <a:latin typeface="+mj-lt"/>
              </a:rPr>
              <a:t>TGbe</a:t>
            </a:r>
            <a:r>
              <a:rPr lang="en-AU" sz="1400" dirty="0">
                <a:solidFill>
                  <a:srgbClr val="FF9900"/>
                </a:solidFill>
                <a:latin typeface="+mj-lt"/>
              </a:rPr>
              <a:t> will need to evaluate: </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Impact on legacy </a:t>
            </a:r>
          </a:p>
          <a:p>
            <a:pPr marL="360363" lvl="1" indent="-182563" eaLnBrk="0" hangingPunct="0">
              <a:spcBef>
                <a:spcPts val="200"/>
              </a:spcBef>
              <a:buFont typeface="Arial" panose="020B0604020202020204" pitchFamily="34" charset="0"/>
              <a:buChar char="-"/>
            </a:pPr>
            <a:r>
              <a:rPr kumimoji="0" lang="en-AU" i="0" u="none" strike="noStrike" cap="none" normalizeH="0" baseline="0" dirty="0">
                <a:ln>
                  <a:noFill/>
                </a:ln>
                <a:solidFill>
                  <a:srgbClr val="FF9900"/>
                </a:solidFill>
                <a:effectLst/>
                <a:latin typeface="+mj-lt"/>
              </a:rPr>
              <a:t>Whether 802.11 should use </a:t>
            </a:r>
            <a:r>
              <a:rPr kumimoji="0" lang="en-AU" i="1" u="none" strike="noStrike" cap="none" normalizeH="0" baseline="0" dirty="0">
                <a:ln>
                  <a:noFill/>
                </a:ln>
                <a:solidFill>
                  <a:srgbClr val="FF9900"/>
                </a:solidFill>
                <a:effectLst/>
                <a:latin typeface="+mj-lt"/>
              </a:rPr>
              <a:t>PD/ED </a:t>
            </a:r>
            <a:r>
              <a:rPr kumimoji="0" lang="en-AU" u="none" strike="noStrike" cap="none" normalizeH="0" baseline="0" dirty="0">
                <a:ln>
                  <a:noFill/>
                </a:ln>
                <a:solidFill>
                  <a:srgbClr val="FF9900"/>
                </a:solidFill>
                <a:effectLst/>
                <a:latin typeface="+mj-lt"/>
              </a:rPr>
              <a:t>@ -82/-72 dBm </a:t>
            </a:r>
            <a:r>
              <a:rPr kumimoji="0" lang="en-AU" i="1" u="none" strike="noStrike" cap="none" normalizeH="0" baseline="0" dirty="0">
                <a:ln>
                  <a:noFill/>
                </a:ln>
                <a:solidFill>
                  <a:srgbClr val="FF9900"/>
                </a:solidFill>
                <a:effectLst/>
                <a:latin typeface="+mj-lt"/>
              </a:rPr>
              <a:t>or ED-only </a:t>
            </a:r>
            <a:r>
              <a:rPr kumimoji="0" lang="en-AU" u="none" strike="noStrike" cap="none" normalizeH="0" baseline="0" dirty="0">
                <a:ln>
                  <a:noFill/>
                </a:ln>
                <a:solidFill>
                  <a:srgbClr val="FF9900"/>
                </a:solidFill>
                <a:effectLst/>
                <a:latin typeface="+mj-lt"/>
              </a:rPr>
              <a:t>@ -72 dBm  </a:t>
            </a:r>
            <a:r>
              <a:rPr kumimoji="0" lang="en-AU" i="0" u="none" strike="noStrike" cap="none" normalizeH="0" baseline="0" dirty="0">
                <a:ln>
                  <a:noFill/>
                </a:ln>
                <a:solidFill>
                  <a:srgbClr val="FF9900"/>
                </a:solidFill>
                <a:effectLst/>
                <a:latin typeface="+mj-lt"/>
              </a:rPr>
              <a:t>when coexisting with </a:t>
            </a:r>
            <a:r>
              <a:rPr lang="en-AU" dirty="0">
                <a:solidFill>
                  <a:srgbClr val="FF9900"/>
                </a:solidFill>
                <a:latin typeface="+mj-lt"/>
              </a:rPr>
              <a:t>LAA/NR-U</a:t>
            </a:r>
          </a:p>
        </p:txBody>
      </p:sp>
      <p:sp>
        <p:nvSpPr>
          <p:cNvPr id="12" name="Rectangle 11">
            <a:extLst>
              <a:ext uri="{FF2B5EF4-FFF2-40B4-BE49-F238E27FC236}">
                <a16:creationId xmlns:a16="http://schemas.microsoft.com/office/drawing/2014/main" id="{1AD48C1B-7C84-4EB2-BADF-2B97F2F7A254}"/>
              </a:ext>
            </a:extLst>
          </p:cNvPr>
          <p:cNvSpPr/>
          <p:nvPr/>
        </p:nvSpPr>
        <p:spPr bwMode="auto">
          <a:xfrm>
            <a:off x="2514600" y="3114936"/>
            <a:ext cx="1905000" cy="287152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00B050"/>
                </a:solidFill>
                <a:effectLst/>
                <a:latin typeface="+mj-lt"/>
              </a:rPr>
              <a:t>Very simple and flexible</a:t>
            </a:r>
          </a:p>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00B050"/>
                </a:solidFill>
                <a:latin typeface="+mj-lt"/>
              </a:rPr>
              <a:t>Aligned with US</a:t>
            </a:r>
            <a:endParaRPr kumimoji="0" lang="en-AU" sz="1400" i="0" u="none" strike="noStrike" cap="none" normalizeH="0" baseline="0" dirty="0">
              <a:ln>
                <a:noFill/>
              </a:ln>
              <a:solidFill>
                <a:srgbClr val="00B050"/>
              </a:solidFill>
              <a:effectLst/>
              <a:latin typeface="+mj-lt"/>
            </a:endParaRPr>
          </a:p>
          <a:p>
            <a:pPr marL="177800" indent="-177800" eaLnBrk="0" hangingPunct="0">
              <a:spcBef>
                <a:spcPts val="400"/>
              </a:spcBef>
              <a:buFont typeface="Arial" panose="020B0604020202020204" pitchFamily="34" charset="0"/>
              <a:buChar char="•"/>
            </a:pPr>
            <a:r>
              <a:rPr lang="en-AU" sz="1400" dirty="0">
                <a:solidFill>
                  <a:srgbClr val="FF9900"/>
                </a:solidFill>
                <a:latin typeface="+mj-lt"/>
              </a:rPr>
              <a:t>Coex SC/</a:t>
            </a:r>
            <a:r>
              <a:rPr lang="en-AU" sz="1400" dirty="0" err="1">
                <a:solidFill>
                  <a:srgbClr val="FF9900"/>
                </a:solidFill>
                <a:latin typeface="+mj-lt"/>
              </a:rPr>
              <a:t>TGbe</a:t>
            </a:r>
            <a:r>
              <a:rPr lang="en-AU" sz="1400" dirty="0">
                <a:solidFill>
                  <a:srgbClr val="FF9900"/>
                </a:solidFill>
                <a:latin typeface="+mj-lt"/>
              </a:rPr>
              <a:t> will need to evaluate: </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Effect on reuse vs interference </a:t>
            </a:r>
          </a:p>
          <a:p>
            <a:pPr marL="360363" lvl="1" indent="-182563" eaLnBrk="0" hangingPunct="0">
              <a:spcBef>
                <a:spcPts val="200"/>
              </a:spcBef>
              <a:buFont typeface="Arial" panose="020B0604020202020204" pitchFamily="34" charset="0"/>
              <a:buChar char="-"/>
            </a:pPr>
            <a:r>
              <a:rPr kumimoji="0" lang="en-AU" i="0" u="none" strike="noStrike" cap="none" normalizeH="0" baseline="0" dirty="0">
                <a:ln>
                  <a:noFill/>
                </a:ln>
                <a:solidFill>
                  <a:srgbClr val="FF9900"/>
                </a:solidFill>
                <a:effectLst/>
                <a:latin typeface="+mj-lt"/>
              </a:rPr>
              <a:t>Whether 802.11 should use </a:t>
            </a:r>
            <a:r>
              <a:rPr kumimoji="0" lang="en-AU" i="1" u="none" strike="noStrike" cap="none" normalizeH="0" baseline="0" dirty="0">
                <a:ln>
                  <a:noFill/>
                </a:ln>
                <a:solidFill>
                  <a:srgbClr val="FF9900"/>
                </a:solidFill>
                <a:effectLst/>
                <a:latin typeface="+mj-lt"/>
              </a:rPr>
              <a:t>PD/ED </a:t>
            </a:r>
            <a:r>
              <a:rPr kumimoji="0" lang="en-AU" u="none" strike="noStrike" cap="none" normalizeH="0" baseline="0" dirty="0">
                <a:ln>
                  <a:noFill/>
                </a:ln>
                <a:solidFill>
                  <a:srgbClr val="FF9900"/>
                </a:solidFill>
                <a:effectLst/>
                <a:latin typeface="+mj-lt"/>
              </a:rPr>
              <a:t>@ -82/-62 dBm </a:t>
            </a:r>
            <a:r>
              <a:rPr kumimoji="0" lang="en-AU" i="1" u="none" strike="noStrike" cap="none" normalizeH="0" baseline="0" dirty="0">
                <a:ln>
                  <a:noFill/>
                </a:ln>
                <a:solidFill>
                  <a:srgbClr val="FF9900"/>
                </a:solidFill>
                <a:effectLst/>
                <a:latin typeface="+mj-lt"/>
              </a:rPr>
              <a:t>or ED-only </a:t>
            </a:r>
            <a:r>
              <a:rPr kumimoji="0" lang="en-AU" u="none" strike="noStrike" cap="none" normalizeH="0" baseline="0" dirty="0">
                <a:ln>
                  <a:noFill/>
                </a:ln>
                <a:solidFill>
                  <a:srgbClr val="FF9900"/>
                </a:solidFill>
                <a:effectLst/>
                <a:latin typeface="+mj-lt"/>
              </a:rPr>
              <a:t>@ -62 dBm </a:t>
            </a:r>
            <a:r>
              <a:rPr kumimoji="0" lang="en-AU" i="0" u="none" strike="noStrike" cap="none" normalizeH="0" baseline="0" dirty="0">
                <a:ln>
                  <a:noFill/>
                </a:ln>
                <a:solidFill>
                  <a:srgbClr val="FF9900"/>
                </a:solidFill>
                <a:effectLst/>
                <a:latin typeface="+mj-lt"/>
              </a:rPr>
              <a:t>when coexisting with </a:t>
            </a:r>
            <a:r>
              <a:rPr lang="en-AU" dirty="0">
                <a:solidFill>
                  <a:srgbClr val="FF9900"/>
                </a:solidFill>
                <a:latin typeface="+mj-lt"/>
              </a:rPr>
              <a:t>LAA/NR-U</a:t>
            </a:r>
          </a:p>
        </p:txBody>
      </p:sp>
      <p:sp>
        <p:nvSpPr>
          <p:cNvPr id="13" name="Rectangle 12">
            <a:extLst>
              <a:ext uri="{FF2B5EF4-FFF2-40B4-BE49-F238E27FC236}">
                <a16:creationId xmlns:a16="http://schemas.microsoft.com/office/drawing/2014/main" id="{7ABC14EB-6514-43E4-A3FC-353432B594F1}"/>
              </a:ext>
            </a:extLst>
          </p:cNvPr>
          <p:cNvSpPr/>
          <p:nvPr/>
        </p:nvSpPr>
        <p:spPr bwMode="auto">
          <a:xfrm>
            <a:off x="6858001" y="3106468"/>
            <a:ext cx="1904998" cy="2878671"/>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FF9900"/>
                </a:solidFill>
                <a:effectLst/>
                <a:latin typeface="+mj-lt"/>
              </a:rPr>
              <a:t>What?</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Focus 802.11be on 6 GHz operation</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Operate 802.11be in 802.11ax mode if coexisting with 802.11ax</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Change rules  in ETSI BRAN to allow 802.11be to use the same rules as 802.11a/n/ac/</a:t>
            </a:r>
            <a:r>
              <a:rPr lang="en-AU" dirty="0" err="1">
                <a:solidFill>
                  <a:srgbClr val="FF9900"/>
                </a:solidFill>
                <a:latin typeface="+mj-lt"/>
              </a:rPr>
              <a:t>ax</a:t>
            </a:r>
            <a:endParaRPr kumimoji="0" lang="en-AU" i="0" u="none" strike="noStrike" cap="none" normalizeH="0" baseline="0" dirty="0">
              <a:ln>
                <a:noFill/>
              </a:ln>
              <a:solidFill>
                <a:srgbClr val="FF9900"/>
              </a:solidFill>
              <a:effectLst/>
              <a:latin typeface="+mj-lt"/>
            </a:endParaRPr>
          </a:p>
        </p:txBody>
      </p:sp>
      <p:cxnSp>
        <p:nvCxnSpPr>
          <p:cNvPr id="14" name="Connector: Elbow 13">
            <a:extLst>
              <a:ext uri="{FF2B5EF4-FFF2-40B4-BE49-F238E27FC236}">
                <a16:creationId xmlns:a16="http://schemas.microsoft.com/office/drawing/2014/main" id="{F4B0E79D-4F72-471B-AC63-1E54142FECC0}"/>
              </a:ext>
            </a:extLst>
          </p:cNvPr>
          <p:cNvCxnSpPr>
            <a:cxnSpLocks/>
            <a:stCxn id="16" idx="2"/>
            <a:endCxn id="6" idx="0"/>
          </p:cNvCxnSpPr>
          <p:nvPr/>
        </p:nvCxnSpPr>
        <p:spPr bwMode="auto">
          <a:xfrm rot="5400000">
            <a:off x="2599268" y="604572"/>
            <a:ext cx="706964" cy="3238500"/>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sp>
        <p:nvSpPr>
          <p:cNvPr id="16" name="Rectangle 15">
            <a:extLst>
              <a:ext uri="{FF2B5EF4-FFF2-40B4-BE49-F238E27FC236}">
                <a16:creationId xmlns:a16="http://schemas.microsoft.com/office/drawing/2014/main" id="{ABF933EB-32F9-466D-9A4E-55E58DEDA86D}"/>
              </a:ext>
            </a:extLst>
          </p:cNvPr>
          <p:cNvSpPr/>
          <p:nvPr/>
        </p:nvSpPr>
        <p:spPr bwMode="auto">
          <a:xfrm>
            <a:off x="3810000" y="1524000"/>
            <a:ext cx="1524000" cy="34634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chemeClr val="tx1"/>
                </a:solidFill>
                <a:effectLst/>
                <a:latin typeface="+mj-lt"/>
              </a:rPr>
              <a:t>The future?</a:t>
            </a:r>
          </a:p>
        </p:txBody>
      </p:sp>
      <p:cxnSp>
        <p:nvCxnSpPr>
          <p:cNvPr id="18" name="Connector: Elbow 17">
            <a:extLst>
              <a:ext uri="{FF2B5EF4-FFF2-40B4-BE49-F238E27FC236}">
                <a16:creationId xmlns:a16="http://schemas.microsoft.com/office/drawing/2014/main" id="{1AAE73AB-6D2E-4677-9DF4-668A6A20AF9A}"/>
              </a:ext>
            </a:extLst>
          </p:cNvPr>
          <p:cNvCxnSpPr>
            <a:cxnSpLocks/>
            <a:stCxn id="16" idx="2"/>
            <a:endCxn id="8" idx="0"/>
          </p:cNvCxnSpPr>
          <p:nvPr/>
        </p:nvCxnSpPr>
        <p:spPr bwMode="auto">
          <a:xfrm rot="5400000">
            <a:off x="3666068" y="1671372"/>
            <a:ext cx="706964" cy="1104900"/>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cxnSp>
        <p:nvCxnSpPr>
          <p:cNvPr id="21" name="Connector: Elbow 20">
            <a:extLst>
              <a:ext uri="{FF2B5EF4-FFF2-40B4-BE49-F238E27FC236}">
                <a16:creationId xmlns:a16="http://schemas.microsoft.com/office/drawing/2014/main" id="{410D3DB2-034A-4FC8-A29B-7A0601668DD8}"/>
              </a:ext>
            </a:extLst>
          </p:cNvPr>
          <p:cNvCxnSpPr>
            <a:cxnSpLocks/>
            <a:stCxn id="16" idx="2"/>
            <a:endCxn id="7" idx="0"/>
          </p:cNvCxnSpPr>
          <p:nvPr/>
        </p:nvCxnSpPr>
        <p:spPr bwMode="auto">
          <a:xfrm rot="16200000" flipH="1">
            <a:off x="4773087" y="1669253"/>
            <a:ext cx="702729" cy="1104902"/>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cxnSp>
        <p:nvCxnSpPr>
          <p:cNvPr id="24" name="Connector: Elbow 23">
            <a:extLst>
              <a:ext uri="{FF2B5EF4-FFF2-40B4-BE49-F238E27FC236}">
                <a16:creationId xmlns:a16="http://schemas.microsoft.com/office/drawing/2014/main" id="{3483D9F3-D52B-4F9C-93A4-1F2B146DF513}"/>
              </a:ext>
            </a:extLst>
          </p:cNvPr>
          <p:cNvCxnSpPr>
            <a:cxnSpLocks/>
            <a:stCxn id="16" idx="2"/>
            <a:endCxn id="9" idx="0"/>
          </p:cNvCxnSpPr>
          <p:nvPr/>
        </p:nvCxnSpPr>
        <p:spPr bwMode="auto">
          <a:xfrm rot="16200000" flipH="1">
            <a:off x="5839886" y="602453"/>
            <a:ext cx="702729" cy="3238501"/>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sp>
        <p:nvSpPr>
          <p:cNvPr id="19" name="Rectangle 18">
            <a:extLst>
              <a:ext uri="{FF2B5EF4-FFF2-40B4-BE49-F238E27FC236}">
                <a16:creationId xmlns:a16="http://schemas.microsoft.com/office/drawing/2014/main" id="{04E55A45-6C2A-4963-AE50-84551A52EB20}"/>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
        <p:nvSpPr>
          <p:cNvPr id="3" name="Rectangle: Rounded Corners 2">
            <a:extLst>
              <a:ext uri="{FF2B5EF4-FFF2-40B4-BE49-F238E27FC236}">
                <a16:creationId xmlns:a16="http://schemas.microsoft.com/office/drawing/2014/main" id="{FD6F2EEF-9A01-4BBD-94B8-2691BCF25018}"/>
              </a:ext>
            </a:extLst>
          </p:cNvPr>
          <p:cNvSpPr/>
          <p:nvPr/>
        </p:nvSpPr>
        <p:spPr bwMode="auto">
          <a:xfrm>
            <a:off x="533400" y="4648199"/>
            <a:ext cx="1676398" cy="1235373"/>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9AB4ECC4-225E-4A14-A3C3-C64F36FD7375}"/>
              </a:ext>
            </a:extLst>
          </p:cNvPr>
          <p:cNvSpPr/>
          <p:nvPr/>
        </p:nvSpPr>
        <p:spPr bwMode="auto">
          <a:xfrm>
            <a:off x="1648005" y="6049167"/>
            <a:ext cx="7114993" cy="33119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How significant is this problem? Do we need to solve it? How?</a:t>
            </a:r>
          </a:p>
        </p:txBody>
      </p:sp>
      <p:cxnSp>
        <p:nvCxnSpPr>
          <p:cNvPr id="23" name="Connector: Curved 22">
            <a:extLst>
              <a:ext uri="{FF2B5EF4-FFF2-40B4-BE49-F238E27FC236}">
                <a16:creationId xmlns:a16="http://schemas.microsoft.com/office/drawing/2014/main" id="{0EFF12DF-DD02-4D4D-AFE9-24958F000DEF}"/>
              </a:ext>
            </a:extLst>
          </p:cNvPr>
          <p:cNvCxnSpPr>
            <a:cxnSpLocks/>
            <a:stCxn id="15" idx="1"/>
            <a:endCxn id="3" idx="2"/>
          </p:cNvCxnSpPr>
          <p:nvPr/>
        </p:nvCxnSpPr>
        <p:spPr bwMode="auto">
          <a:xfrm rot="10800000">
            <a:off x="1371599" y="5883573"/>
            <a:ext cx="276406" cy="331191"/>
          </a:xfrm>
          <a:prstGeom prst="curvedConnector2">
            <a:avLst/>
          </a:prstGeom>
          <a:solidFill>
            <a:schemeClr val="accent1"/>
          </a:solidFill>
          <a:ln w="381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3451630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The Coex SC has started a process of evaluating the optimum path for 5 GHz (&amp; 6 GHz) coexistence</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In May 2021, two submissions started the discussions about the optimum future path for coexistence in 5 GHz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3"/>
            <a:r>
              <a:rPr lang="en-AU" dirty="0">
                <a:solidFill>
                  <a:srgbClr val="00B050"/>
                </a:solidFill>
              </a:rPr>
              <a:t>Uniform use of </a:t>
            </a:r>
            <a:r>
              <a:rPr lang="en-AU" i="1" dirty="0">
                <a:solidFill>
                  <a:srgbClr val="00B050"/>
                </a:solidFill>
              </a:rPr>
              <a:t>EDT</a:t>
            </a:r>
            <a:r>
              <a:rPr lang="en-AU" dirty="0">
                <a:solidFill>
                  <a:srgbClr val="00B050"/>
                </a:solidFill>
              </a:rPr>
              <a:t> @ -72 dBm likely to have a positive impact on sharing</a:t>
            </a:r>
          </a:p>
          <a:p>
            <a:pPr lvl="3"/>
            <a:r>
              <a:rPr lang="en-AU" i="1" dirty="0">
                <a:solidFill>
                  <a:srgbClr val="FF6600"/>
                </a:solidFill>
              </a:rPr>
              <a:t>EDT</a:t>
            </a:r>
            <a:r>
              <a:rPr lang="en-AU" dirty="0">
                <a:solidFill>
                  <a:srgbClr val="FF6600"/>
                </a:solidFill>
              </a:rPr>
              <a:t> @ -72 dBm in 5 GHz will sometimes disadvantage 802.11be compared to legacy using </a:t>
            </a:r>
            <a:r>
              <a:rPr lang="en-AU" i="1" dirty="0">
                <a:solidFill>
                  <a:srgbClr val="FF6600"/>
                </a:solidFill>
              </a:rPr>
              <a:t>EDT</a:t>
            </a:r>
            <a:r>
              <a:rPr lang="en-AU" dirty="0">
                <a:solidFill>
                  <a:srgbClr val="FF6600"/>
                </a:solidFill>
              </a:rPr>
              <a:t> @ -62 dBm, with some mitigation from RTS/CTS</a:t>
            </a:r>
          </a:p>
          <a:p>
            <a:pPr lvl="3"/>
            <a:r>
              <a:rPr lang="en-AU" dirty="0"/>
              <a:t>Specification work is probably required in both TGme (for 802.11ax) and TGbe</a:t>
            </a:r>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3"/>
            <a:r>
              <a:rPr lang="en-AU" i="1" dirty="0"/>
              <a:t>EDT</a:t>
            </a:r>
            <a:r>
              <a:rPr lang="en-AU" dirty="0"/>
              <a:t> @ -72 dBm in 5 GHz will sometimes disadvantage 802.11be compared to legacy</a:t>
            </a:r>
          </a:p>
          <a:p>
            <a:pPr lvl="3"/>
            <a:r>
              <a:rPr lang="en-AU" dirty="0"/>
              <a:t>Use of </a:t>
            </a:r>
            <a:r>
              <a:rPr lang="en-AU" i="1" dirty="0"/>
              <a:t>EDT</a:t>
            </a:r>
            <a:r>
              <a:rPr lang="en-AU" dirty="0"/>
              <a:t> @ -72 dBm limits spectral reuse</a:t>
            </a:r>
          </a:p>
          <a:p>
            <a:pPr lvl="3"/>
            <a:r>
              <a:rPr lang="en-AU" dirty="0">
                <a:solidFill>
                  <a:srgbClr val="00B050"/>
                </a:solidFill>
              </a:rPr>
              <a:t>EDT of -62 dBm may be a better long-term approach</a:t>
            </a:r>
          </a:p>
          <a:p>
            <a:pPr lvl="1"/>
            <a:r>
              <a:rPr lang="en-AU" b="1" dirty="0"/>
              <a:t>… suggesting more work is required!</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39</a:t>
            </a:fld>
            <a:endParaRPr lang="en-US" dirty="0"/>
          </a:p>
        </p:txBody>
      </p:sp>
      <p:sp>
        <p:nvSpPr>
          <p:cNvPr id="6" name="Rectangle 5">
            <a:extLst>
              <a:ext uri="{FF2B5EF4-FFF2-40B4-BE49-F238E27FC236}">
                <a16:creationId xmlns:a16="http://schemas.microsoft.com/office/drawing/2014/main" id="{4A789E78-4D09-4CAD-9D7F-6DC8216E535C}"/>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173684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Guido Hiertz (Ericsson) agreed in Berlin (way back in July 2017 at a time when we actually saw each other F2F) to be appointed the IEEE 802.11 Coexistence SC’s permanent Secretary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E0E4-8DC0-45BF-96EB-7F324982071F}"/>
              </a:ext>
            </a:extLst>
          </p:cNvPr>
          <p:cNvSpPr>
            <a:spLocks noGrp="1"/>
          </p:cNvSpPr>
          <p:nvPr>
            <p:ph type="title"/>
          </p:nvPr>
        </p:nvSpPr>
        <p:spPr>
          <a:xfrm>
            <a:off x="685800" y="685800"/>
            <a:ext cx="8077200" cy="1066800"/>
          </a:xfrm>
        </p:spPr>
        <p:txBody>
          <a:bodyPr/>
          <a:lstStyle/>
          <a:p>
            <a:r>
              <a:rPr lang="en-AU" dirty="0"/>
              <a:t>The Coex SC has started a process of evaluating the optimum path for 5 GHz (&amp; 6 GHz) coexistence</a:t>
            </a:r>
          </a:p>
        </p:txBody>
      </p:sp>
      <p:sp>
        <p:nvSpPr>
          <p:cNvPr id="3" name="Content Placeholder 2">
            <a:extLst>
              <a:ext uri="{FF2B5EF4-FFF2-40B4-BE49-F238E27FC236}">
                <a16:creationId xmlns:a16="http://schemas.microsoft.com/office/drawing/2014/main" id="{71CFA039-8D69-4C21-968A-8F6A965DA0B7}"/>
              </a:ext>
            </a:extLst>
          </p:cNvPr>
          <p:cNvSpPr>
            <a:spLocks noGrp="1"/>
          </p:cNvSpPr>
          <p:nvPr>
            <p:ph idx="1"/>
          </p:nvPr>
        </p:nvSpPr>
        <p:spPr>
          <a:xfrm>
            <a:off x="685800" y="1981200"/>
            <a:ext cx="7772400" cy="4114800"/>
          </a:xfrm>
        </p:spPr>
        <p:txBody>
          <a:bodyPr/>
          <a:lstStyle/>
          <a:p>
            <a:pPr lvl="1"/>
            <a:r>
              <a:rPr lang="en-US" dirty="0"/>
              <a:t>In July 2021, Stuart Strickland (HPE) presented a discussion on possible next steps in relation to 5 GHz coexistence, especially in relation to the use of 802.11be …</a:t>
            </a:r>
          </a:p>
          <a:p>
            <a:pPr lvl="2"/>
            <a:r>
              <a:rPr lang="en-AU" dirty="0">
                <a:hlinkClick r:id="rId2"/>
              </a:rPr>
              <a:t>11-21-1179-00</a:t>
            </a:r>
            <a:endParaRPr lang="en-AU" dirty="0"/>
          </a:p>
          <a:p>
            <a:pPr lvl="3"/>
            <a:r>
              <a:rPr lang="en-AU" dirty="0"/>
              <a:t>Similar submission to </a:t>
            </a:r>
            <a:r>
              <a:rPr lang="en-US" dirty="0">
                <a:hlinkClick r:id="rId3"/>
              </a:rPr>
              <a:t>11-21-0705-00</a:t>
            </a:r>
            <a:r>
              <a:rPr lang="en-US" dirty="0"/>
              <a:t> in May 2021</a:t>
            </a:r>
          </a:p>
          <a:p>
            <a:pPr lvl="3"/>
            <a:r>
              <a:rPr lang="en-AU" dirty="0"/>
              <a:t>Focused on coexistence between legacy 802.11 using </a:t>
            </a:r>
            <a:r>
              <a:rPr lang="en-AU" i="1" dirty="0"/>
              <a:t>EDT</a:t>
            </a:r>
            <a:r>
              <a:rPr lang="en-AU" dirty="0"/>
              <a:t> of -62 dB &amp; 802.11be using </a:t>
            </a:r>
            <a:r>
              <a:rPr lang="en-AU" i="1" dirty="0"/>
              <a:t>EDT</a:t>
            </a:r>
            <a:r>
              <a:rPr lang="en-AU" dirty="0"/>
              <a:t> of -72 dBm</a:t>
            </a:r>
          </a:p>
          <a:p>
            <a:pPr lvl="3"/>
            <a:r>
              <a:rPr lang="en-AU" dirty="0">
                <a:solidFill>
                  <a:srgbClr val="FF6600"/>
                </a:solidFill>
              </a:rPr>
              <a:t>Concluded that ~10% of 802.11be traffic may suffer a disadvantage, compared to legacy traffic</a:t>
            </a:r>
          </a:p>
          <a:p>
            <a:pPr lvl="3"/>
            <a:r>
              <a:rPr lang="en-AU" dirty="0">
                <a:solidFill>
                  <a:srgbClr val="00B050"/>
                </a:solidFill>
              </a:rPr>
              <a:t>Noted that in managed networks a common </a:t>
            </a:r>
            <a:r>
              <a:rPr lang="en-AU" i="1" dirty="0">
                <a:solidFill>
                  <a:srgbClr val="00B050"/>
                </a:solidFill>
              </a:rPr>
              <a:t>EDT</a:t>
            </a:r>
            <a:r>
              <a:rPr lang="en-AU" dirty="0">
                <a:solidFill>
                  <a:srgbClr val="00B050"/>
                </a:solidFill>
              </a:rPr>
              <a:t> of -72 dBm may benefit both 802.11be &amp; legacy equipment</a:t>
            </a:r>
          </a:p>
          <a:p>
            <a:pPr lvl="3"/>
            <a:r>
              <a:rPr lang="en-AU" dirty="0">
                <a:solidFill>
                  <a:srgbClr val="FF6600"/>
                </a:solidFill>
              </a:rPr>
              <a:t>However, highlighted that the simulations used to draw these conclusion are relatively simple … </a:t>
            </a:r>
            <a:r>
              <a:rPr lang="en-AU" b="1" dirty="0">
                <a:solidFill>
                  <a:srgbClr val="FF6600"/>
                </a:solidFill>
              </a:rPr>
              <a:t>and more work is required </a:t>
            </a:r>
          </a:p>
          <a:p>
            <a:pPr lvl="1"/>
            <a:r>
              <a:rPr lang="en-AU" b="1" dirty="0"/>
              <a:t>… suggesting more work is required!</a:t>
            </a:r>
          </a:p>
          <a:p>
            <a:pPr lvl="3"/>
            <a:endParaRPr lang="en-AU" b="1" dirty="0">
              <a:solidFill>
                <a:srgbClr val="FF6600"/>
              </a:solidFill>
            </a:endParaRPr>
          </a:p>
          <a:p>
            <a:pPr lvl="3"/>
            <a:endParaRPr lang="en-AU" dirty="0"/>
          </a:p>
        </p:txBody>
      </p:sp>
      <p:sp>
        <p:nvSpPr>
          <p:cNvPr id="4" name="Footer Placeholder 3">
            <a:extLst>
              <a:ext uri="{FF2B5EF4-FFF2-40B4-BE49-F238E27FC236}">
                <a16:creationId xmlns:a16="http://schemas.microsoft.com/office/drawing/2014/main" id="{FA84A010-2EE1-4074-B952-5960188B3E8D}"/>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601A79B-6ED4-48F0-9006-916B5CBA2EA5}"/>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40</a:t>
            </a:fld>
            <a:endParaRPr lang="en-US" dirty="0"/>
          </a:p>
        </p:txBody>
      </p:sp>
      <p:sp>
        <p:nvSpPr>
          <p:cNvPr id="6" name="Rectangle 5">
            <a:extLst>
              <a:ext uri="{FF2B5EF4-FFF2-40B4-BE49-F238E27FC236}">
                <a16:creationId xmlns:a16="http://schemas.microsoft.com/office/drawing/2014/main" id="{7BEE870E-00D0-4E6A-AD16-5F14F8BBC01B}"/>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249213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A289-CE6B-44CB-A816-574F6F12F42D}"/>
              </a:ext>
            </a:extLst>
          </p:cNvPr>
          <p:cNvSpPr>
            <a:spLocks noGrp="1"/>
          </p:cNvSpPr>
          <p:nvPr>
            <p:ph type="title"/>
          </p:nvPr>
        </p:nvSpPr>
        <p:spPr/>
        <p:txBody>
          <a:bodyPr/>
          <a:lstStyle/>
          <a:p>
            <a:r>
              <a:rPr lang="en-AU" dirty="0"/>
              <a:t>The Coex SC has started a process of evaluating the optimum path for 5 GHz (&amp; 6 GHz) coexistence</a:t>
            </a:r>
          </a:p>
        </p:txBody>
      </p:sp>
      <p:sp>
        <p:nvSpPr>
          <p:cNvPr id="3" name="Content Placeholder 2">
            <a:extLst>
              <a:ext uri="{FF2B5EF4-FFF2-40B4-BE49-F238E27FC236}">
                <a16:creationId xmlns:a16="http://schemas.microsoft.com/office/drawing/2014/main" id="{E75EE410-29D3-415A-929D-8385AFA68AD4}"/>
              </a:ext>
            </a:extLst>
          </p:cNvPr>
          <p:cNvSpPr>
            <a:spLocks noGrp="1"/>
          </p:cNvSpPr>
          <p:nvPr>
            <p:ph idx="1"/>
          </p:nvPr>
        </p:nvSpPr>
        <p:spPr/>
        <p:txBody>
          <a:bodyPr/>
          <a:lstStyle/>
          <a:p>
            <a:pPr lvl="1"/>
            <a:r>
              <a:rPr lang="en-AU" dirty="0"/>
              <a:t>As of Nov 2021, it appears others are undertaking additional work to understand the impact of restricting 802.11be (under ETSI BRAN rules in Europe) to </a:t>
            </a:r>
            <a:r>
              <a:rPr lang="en-AU" i="1" dirty="0"/>
              <a:t>EDT</a:t>
            </a:r>
            <a:r>
              <a:rPr lang="en-AU" dirty="0"/>
              <a:t> of -72 dBm</a:t>
            </a:r>
          </a:p>
          <a:p>
            <a:pPr lvl="2"/>
            <a:r>
              <a:rPr lang="en-AU" dirty="0"/>
              <a:t>The Chair is aware of at least one study underway that suggests 802.11be is severely disadvantaged in some 802.11ax/be 5 GHz sharing scenarios</a:t>
            </a:r>
          </a:p>
          <a:p>
            <a:pPr lvl="2"/>
            <a:r>
              <a:rPr lang="en-AU" dirty="0"/>
              <a:t>The people undertaking the work were planning present to the Coex SC in Sep 2021 and then Nov 2021 …</a:t>
            </a:r>
          </a:p>
          <a:p>
            <a:pPr lvl="2"/>
            <a:r>
              <a:rPr lang="en-AU" dirty="0">
                <a:solidFill>
                  <a:srgbClr val="FF0000"/>
                </a:solidFill>
              </a:rPr>
              <a:t>… but have now decided to delay until Jan 2021 to give them more time to understand their results and possible next steps</a:t>
            </a:r>
          </a:p>
          <a:p>
            <a:pPr lvl="2"/>
            <a:r>
              <a:rPr lang="en-AU" dirty="0">
                <a:solidFill>
                  <a:srgbClr val="FF0000"/>
                </a:solidFill>
              </a:rPr>
              <a:t>… so watch this space!</a:t>
            </a:r>
          </a:p>
          <a:p>
            <a:pPr lvl="1"/>
            <a:r>
              <a:rPr lang="en-AU" b="1" dirty="0"/>
              <a:t>… but “more work” and submissions are welcome from ANYONE!</a:t>
            </a:r>
          </a:p>
          <a:p>
            <a:endParaRPr lang="en-AU" dirty="0"/>
          </a:p>
        </p:txBody>
      </p:sp>
      <p:sp>
        <p:nvSpPr>
          <p:cNvPr id="4" name="Footer Placeholder 3">
            <a:extLst>
              <a:ext uri="{FF2B5EF4-FFF2-40B4-BE49-F238E27FC236}">
                <a16:creationId xmlns:a16="http://schemas.microsoft.com/office/drawing/2014/main" id="{68A07CD5-AC9B-4A2E-90D5-A302975FA11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67AA17A-37E0-4161-90D0-6FB6067B66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dirty="0"/>
          </a:p>
        </p:txBody>
      </p:sp>
      <p:sp>
        <p:nvSpPr>
          <p:cNvPr id="6" name="Rectangle 5">
            <a:extLst>
              <a:ext uri="{FF2B5EF4-FFF2-40B4-BE49-F238E27FC236}">
                <a16:creationId xmlns:a16="http://schemas.microsoft.com/office/drawing/2014/main" id="{EEEB0DBB-60AE-41D9-94AB-A12F5BE00679}"/>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3882444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8488-EDBE-404C-B567-5FAE62C5E057}"/>
              </a:ext>
            </a:extLst>
          </p:cNvPr>
          <p:cNvSpPr>
            <a:spLocks noGrp="1"/>
          </p:cNvSpPr>
          <p:nvPr>
            <p:ph type="title"/>
          </p:nvPr>
        </p:nvSpPr>
        <p:spPr/>
        <p:txBody>
          <a:bodyPr/>
          <a:lstStyle/>
          <a:p>
            <a:r>
              <a:rPr lang="en-AU" dirty="0"/>
              <a:t>There is clearly work to be done before we come to a conclusion on how to handle 802.11be in 5 GHz</a:t>
            </a:r>
          </a:p>
        </p:txBody>
      </p:sp>
      <p:sp>
        <p:nvSpPr>
          <p:cNvPr id="3" name="Content Placeholder 2">
            <a:extLst>
              <a:ext uri="{FF2B5EF4-FFF2-40B4-BE49-F238E27FC236}">
                <a16:creationId xmlns:a16="http://schemas.microsoft.com/office/drawing/2014/main" id="{DF9E3618-9A63-4C6C-8D8F-AB094D85D058}"/>
              </a:ext>
            </a:extLst>
          </p:cNvPr>
          <p:cNvSpPr>
            <a:spLocks noGrp="1"/>
          </p:cNvSpPr>
          <p:nvPr>
            <p:ph idx="1"/>
          </p:nvPr>
        </p:nvSpPr>
        <p:spPr>
          <a:xfrm>
            <a:off x="685800" y="1676400"/>
            <a:ext cx="7772400" cy="4114800"/>
          </a:xfrm>
        </p:spPr>
        <p:txBody>
          <a:bodyPr/>
          <a:lstStyle/>
          <a:p>
            <a:r>
              <a:rPr lang="en-AU" dirty="0"/>
              <a:t>Possible questions for Coex SC/</a:t>
            </a:r>
            <a:r>
              <a:rPr lang="en-AU" dirty="0" err="1"/>
              <a:t>TGbe</a:t>
            </a:r>
            <a:r>
              <a:rPr lang="en-AU" dirty="0"/>
              <a:t> …</a:t>
            </a:r>
          </a:p>
          <a:p>
            <a:pPr lvl="1"/>
            <a:r>
              <a:rPr lang="en-AU" dirty="0"/>
              <a:t>Is there a problem?</a:t>
            </a:r>
          </a:p>
          <a:p>
            <a:pPr lvl="2"/>
            <a:r>
              <a:rPr lang="en-AU" dirty="0">
                <a:solidFill>
                  <a:srgbClr val="FF6600"/>
                </a:solidFill>
              </a:rPr>
              <a:t>Probably … at least in some environments!</a:t>
            </a:r>
          </a:p>
          <a:p>
            <a:pPr lvl="1"/>
            <a:r>
              <a:rPr lang="en-AU" dirty="0"/>
              <a:t>What should we do about it?</a:t>
            </a:r>
          </a:p>
          <a:p>
            <a:pPr lvl="2"/>
            <a:r>
              <a:rPr lang="en-AU" dirty="0"/>
              <a:t>Which of the three options (and any sub-options) should be chosen as an alternative to </a:t>
            </a:r>
            <a:r>
              <a:rPr lang="en-AU" i="1" dirty="0"/>
              <a:t>status quo </a:t>
            </a:r>
            <a:r>
              <a:rPr lang="en-AU" dirty="0"/>
              <a:t>where 802.11be access is different from 802.11ax access?</a:t>
            </a:r>
          </a:p>
          <a:p>
            <a:pPr lvl="1"/>
            <a:r>
              <a:rPr lang="en-AU" dirty="0"/>
              <a:t>How should be handle the uncertainty while we decide what to do?</a:t>
            </a:r>
          </a:p>
          <a:p>
            <a:pPr lvl="2"/>
            <a:r>
              <a:rPr lang="en-AU" dirty="0"/>
              <a:t>Keep the standard flexible, especially in terms of EDT’s &amp; PDT’s?</a:t>
            </a:r>
          </a:p>
          <a:p>
            <a:pPr lvl="2"/>
            <a:r>
              <a:rPr lang="en-AU" dirty="0"/>
              <a:t>Keep implementations flexible, so they can handle changing rules and different rules in different countries?</a:t>
            </a:r>
          </a:p>
          <a:p>
            <a:pPr lvl="1"/>
            <a:r>
              <a:rPr lang="en-AU" dirty="0">
                <a:solidFill>
                  <a:srgbClr val="FF0000"/>
                </a:solidFill>
              </a:rPr>
              <a:t>… does </a:t>
            </a:r>
            <a:r>
              <a:rPr lang="en-AU" dirty="0" err="1">
                <a:solidFill>
                  <a:srgbClr val="FF0000"/>
                </a:solidFill>
              </a:rPr>
              <a:t>TGbe</a:t>
            </a:r>
            <a:r>
              <a:rPr lang="en-AU" dirty="0">
                <a:solidFill>
                  <a:srgbClr val="FF0000"/>
                </a:solidFill>
              </a:rPr>
              <a:t> need a presentation to highlight the 5 GHz issue?</a:t>
            </a:r>
          </a:p>
          <a:p>
            <a:pPr lvl="1"/>
            <a:r>
              <a:rPr lang="en-AU" dirty="0">
                <a:solidFill>
                  <a:srgbClr val="FF0000"/>
                </a:solidFill>
              </a:rPr>
              <a:t>… should we send a LS to WFA asking about the market risk to Wi-Fi 7 in 5 GHz in Europe if Wi-Fi 6 and Wi-Fi 7 operate under different rules?</a:t>
            </a:r>
          </a:p>
          <a:p>
            <a:pPr lvl="2"/>
            <a:endParaRPr lang="en-AU" dirty="0"/>
          </a:p>
        </p:txBody>
      </p:sp>
      <p:sp>
        <p:nvSpPr>
          <p:cNvPr id="4" name="Footer Placeholder 3">
            <a:extLst>
              <a:ext uri="{FF2B5EF4-FFF2-40B4-BE49-F238E27FC236}">
                <a16:creationId xmlns:a16="http://schemas.microsoft.com/office/drawing/2014/main" id="{D01869EC-9A42-4146-B786-C4854677415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318EB91-169B-4C51-ADCF-369EC80934D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dirty="0"/>
          </a:p>
        </p:txBody>
      </p:sp>
      <p:sp>
        <p:nvSpPr>
          <p:cNvPr id="6" name="Rectangle 5">
            <a:extLst>
              <a:ext uri="{FF2B5EF4-FFF2-40B4-BE49-F238E27FC236}">
                <a16:creationId xmlns:a16="http://schemas.microsoft.com/office/drawing/2014/main" id="{1AF518E7-D6FB-4B9A-9DB9-1E61C445FC6F}"/>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4045832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43</a:t>
            </a:fld>
            <a:endParaRPr lang="en-US" dirty="0"/>
          </a:p>
        </p:txBody>
      </p:sp>
    </p:spTree>
    <p:extLst>
      <p:ext uri="{BB962C8B-B14F-4D97-AF65-F5344CB8AC3E}">
        <p14:creationId xmlns:p14="http://schemas.microsoft.com/office/powerpoint/2010/main" val="3405812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6 GHz compromise for </a:t>
            </a:r>
            <a:r>
              <a:rPr lang="en-AU" i="1" dirty="0"/>
              <a:t>ED-only</a:t>
            </a:r>
            <a:r>
              <a:rPr lang="en-AU" dirty="0"/>
              <a:t> @ -72 dBm, but not NB FH</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after BRAN#111</a:t>
            </a:r>
          </a:p>
          <a:p>
            <a:pPr lvl="1"/>
            <a:r>
              <a:rPr lang="en-US" dirty="0"/>
              <a:t>Draft EN 303 687 </a:t>
            </a:r>
            <a:r>
              <a:rPr lang="en-AU" dirty="0"/>
              <a:t>v0.0.14 (stable draft) – as of 9 Nov 2021</a:t>
            </a:r>
            <a:endParaRPr lang="en-GB" dirty="0"/>
          </a:p>
          <a:p>
            <a:r>
              <a:rPr lang="en-GB" dirty="0"/>
              <a:t>Discussion after </a:t>
            </a:r>
            <a:r>
              <a:rPr lang="en-AU" dirty="0"/>
              <a:t>BRAN#111</a:t>
            </a:r>
          </a:p>
          <a:p>
            <a:pPr lvl="1"/>
            <a:r>
              <a:rPr lang="en-AU" dirty="0"/>
              <a:t> </a:t>
            </a:r>
            <a:r>
              <a:rPr lang="en-AU" dirty="0">
                <a:solidFill>
                  <a:srgbClr val="00B050"/>
                </a:solidFill>
              </a:rPr>
              <a:t>All agreements are included in EN 303 687 v0.0.14, including:</a:t>
            </a:r>
          </a:p>
          <a:p>
            <a:pPr lvl="2"/>
            <a:r>
              <a:rPr lang="en-AU" i="1" dirty="0">
                <a:solidFill>
                  <a:srgbClr val="00B050"/>
                </a:solidFill>
              </a:rPr>
              <a:t>ED-only</a:t>
            </a:r>
            <a:r>
              <a:rPr lang="en-AU" dirty="0">
                <a:solidFill>
                  <a:srgbClr val="00B050"/>
                </a:solidFill>
              </a:rPr>
              <a:t> at -72 dBm (reflecting previously discussed compromise)</a:t>
            </a:r>
          </a:p>
          <a:p>
            <a:pPr lvl="2"/>
            <a:r>
              <a:rPr lang="en-AU" dirty="0">
                <a:solidFill>
                  <a:srgbClr val="00B050"/>
                </a:solidFill>
              </a:rPr>
              <a:t>Variety of editorial issues &amp; issues with less relevance to coexistence</a:t>
            </a:r>
          </a:p>
          <a:p>
            <a:pPr lvl="1"/>
            <a:r>
              <a:rPr lang="en-AU" dirty="0">
                <a:solidFill>
                  <a:srgbClr val="FF9900"/>
                </a:solidFill>
              </a:rPr>
              <a:t>The primary topic not included in EN 303 687 v0.0.14 is NB FH access</a:t>
            </a:r>
          </a:p>
          <a:p>
            <a:pPr lvl="2"/>
            <a:r>
              <a:rPr lang="en-AU" dirty="0">
                <a:solidFill>
                  <a:srgbClr val="FF9900"/>
                </a:solidFill>
              </a:rPr>
              <a:t>Previous topics of contention (synchronous access, wideband access &amp; LBT mechanisms) and have not been mentioned since before BRAN#110</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44</a:t>
            </a:fld>
            <a:endParaRPr lang="en-US" dirty="0"/>
          </a:p>
        </p:txBody>
      </p:sp>
    </p:spTree>
    <p:extLst>
      <p:ext uri="{BB962C8B-B14F-4D97-AF65-F5344CB8AC3E}">
        <p14:creationId xmlns:p14="http://schemas.microsoft.com/office/powerpoint/2010/main" val="350068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45</a:t>
            </a:fld>
            <a:endParaRPr lang="en-US" dirty="0"/>
          </a:p>
        </p:txBody>
      </p:sp>
    </p:spTree>
    <p:extLst>
      <p:ext uri="{BB962C8B-B14F-4D97-AF65-F5344CB8AC3E}">
        <p14:creationId xmlns:p14="http://schemas.microsoft.com/office/powerpoint/2010/main" val="3481368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represent a potential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Wi-Fi/NR-U/LAA systems</a:t>
            </a:r>
          </a:p>
          <a:p>
            <a:pPr lvl="2"/>
            <a:r>
              <a:rPr lang="en-AU" dirty="0"/>
              <a:t>ie, they will randomly “stomp” on Wi-Fi (and LAA/NR-U) systems without LBT leading to poor coexistence </a:t>
            </a:r>
            <a:r>
              <a:rPr lang="en-AU" dirty="0">
                <a:sym typeface="Wingdings" panose="05000000000000000000" pitchFamily="2" charset="2"/>
              </a:rPr>
              <a:t></a:t>
            </a:r>
          </a:p>
          <a:p>
            <a:pPr lvl="2"/>
            <a:r>
              <a:rPr lang="en-AU" dirty="0">
                <a:sym typeface="Wingdings" panose="05000000000000000000" pitchFamily="2" charset="2"/>
              </a:rPr>
              <a:t>The concern was exacerbated by the proponents of NB FH pushing the proposal through the regulator process in Europe without the knowledge or involvement of Wideband/Broadband stakeholders</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46</a:t>
            </a:fld>
            <a:endParaRPr lang="en-US" dirty="0"/>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3404975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requires 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47</a:t>
            </a:fld>
            <a:endParaRPr lang="en-US" dirty="0"/>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extLst>
              <p:ext uri="{D42A27DB-BD31-4B8C-83A1-F6EECF244321}">
                <p14:modId xmlns:p14="http://schemas.microsoft.com/office/powerpoint/2010/main" val="1820488323"/>
              </p:ext>
            </p:extLst>
          </p:nvPr>
        </p:nvGraphicFramePr>
        <p:xfrm>
          <a:off x="152400" y="2486273"/>
          <a:ext cx="6200611" cy="3733800"/>
        </p:xfrm>
        <a:graphic>
          <a:graphicData uri="http://schemas.openxmlformats.org/drawingml/2006/table">
            <a:tbl>
              <a:tblPr firstRow="1" bandRow="1">
                <a:tableStyleId>{5C22544A-7EE6-4342-B048-85BDC9FD1C3A}</a:tableStyleId>
              </a:tblPr>
              <a:tblGrid>
                <a:gridCol w="3497780">
                  <a:extLst>
                    <a:ext uri="{9D8B030D-6E8A-4147-A177-3AD203B41FA5}">
                      <a16:colId xmlns:a16="http://schemas.microsoft.com/office/drawing/2014/main" val="2783008684"/>
                    </a:ext>
                  </a:extLst>
                </a:gridCol>
                <a:gridCol w="270283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e.i.r.p.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e.i.r.p.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e.i.r.p.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spcBef>
                          <a:spcPts val="600"/>
                        </a:spcBef>
                      </a:pPr>
                      <a:r>
                        <a:rPr lang="en-AU" sz="1200" dirty="0"/>
                        <a:t>Note 1: The "mean </a:t>
                      </a:r>
                      <a:r>
                        <a:rPr lang="en-AU" sz="1200" dirty="0" err="1"/>
                        <a:t>e.i.r.p</a:t>
                      </a:r>
                      <a:r>
                        <a:rPr lang="en-AU" sz="1200" dirty="0"/>
                        <a:t>." refers to the </a:t>
                      </a:r>
                      <a:r>
                        <a:rPr lang="en-AU" sz="1200" dirty="0" err="1"/>
                        <a:t>e.i.r.p</a:t>
                      </a:r>
                      <a:r>
                        <a:rPr lang="en-AU" sz="1200" dirty="0"/>
                        <a:t>. during the transmission burst, which corresponds to the highest power, if power control is implemented.</a:t>
                      </a:r>
                    </a:p>
                    <a:p>
                      <a:pPr marL="355600" indent="-355600">
                        <a:spcBef>
                          <a:spcPts val="600"/>
                        </a:spcBef>
                      </a:pPr>
                      <a:r>
                        <a:rPr lang="en-AU" sz="1200" dirty="0"/>
                        <a:t>Note 2: Narrowband (NB) devices are devices that operate in channels bandwidths below 20 MHz. Narrowband devices also require a frequency hopping mechanism based on at least 15 hop channels to operate at a PSD value above 1 dBm/MHz.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latin typeface="+mj-lt"/>
              </a:rPr>
              <a:t>Table 2: Very Low Power (VLP) WAS/RLAN devices</a:t>
            </a:r>
            <a:br>
              <a:rPr lang="en-AU" sz="1600" dirty="0">
                <a:latin typeface="+mj-lt"/>
              </a:rPr>
            </a:br>
            <a:r>
              <a:rPr lang="en-AU" sz="1600" dirty="0">
                <a:latin typeface="+mj-lt"/>
              </a:rPr>
              <a:t>(extract from </a:t>
            </a:r>
            <a:r>
              <a:rPr lang="en-AU" sz="1600" dirty="0">
                <a:latin typeface="+mj-lt"/>
                <a:hlinkClick r:id="rId2"/>
              </a:rPr>
              <a:t>ECC Decision (20)01</a:t>
            </a:r>
            <a:r>
              <a:rPr lang="en-AU" sz="1600" dirty="0">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4876799"/>
            <a:ext cx="17526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effectLst/>
                <a:latin typeface="+mj-lt"/>
              </a:rPr>
              <a:t>Allows operation at 10 dBm/MHz  but with FH</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p:cNvCxnSpPr>
          <p:nvPr/>
        </p:nvCxnSpPr>
        <p:spPr bwMode="auto">
          <a:xfrm rot="10800000">
            <a:off x="6172196" y="4894820"/>
            <a:ext cx="914404" cy="324881"/>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p:cNvCxnSpPr>
          <p:nvPr/>
        </p:nvCxnSpPr>
        <p:spPr bwMode="auto">
          <a:xfrm rot="10800000" flipV="1">
            <a:off x="6172196" y="5219700"/>
            <a:ext cx="914405" cy="647700"/>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20040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effectLst/>
                <a:latin typeface="+mj-lt"/>
              </a:rPr>
              <a:t>Requires an ETSI BRAN defined spectrum sharing mechanism …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a:latin typeface="+mj-lt"/>
              </a:rPr>
              <a:t>… without defining </a:t>
            </a:r>
            <a:r>
              <a:rPr lang="en-AU" sz="1600" b="1" i="1" dirty="0">
                <a:latin typeface="+mj-lt"/>
              </a:rPr>
              <a:t>adequate spectrum sharing </a:t>
            </a:r>
            <a:endParaRPr kumimoji="0" lang="en-AU" sz="1600" b="1" i="1" u="none" strike="noStrike" cap="none" normalizeH="0" baseline="0" dirty="0">
              <a:ln>
                <a:noFill/>
              </a:ln>
              <a:effectLst/>
              <a:latin typeface="+mj-lt"/>
            </a:endParaRP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p:cNvCxnSpPr>
          <p:nvPr/>
        </p:nvCxnSpPr>
        <p:spPr bwMode="auto">
          <a:xfrm rot="10800000" flipV="1">
            <a:off x="6172196" y="3543300"/>
            <a:ext cx="457204" cy="1"/>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4E24EF34-D0EE-4CF0-8427-4F4630ED5878}"/>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931192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C0DD-67F4-47FF-8C78-65E56B0F78D0}"/>
              </a:ext>
            </a:extLst>
          </p:cNvPr>
          <p:cNvSpPr>
            <a:spLocks noGrp="1"/>
          </p:cNvSpPr>
          <p:nvPr>
            <p:ph type="title"/>
          </p:nvPr>
        </p:nvSpPr>
        <p:spPr/>
        <p:txBody>
          <a:bodyPr/>
          <a:lstStyle/>
          <a:p>
            <a:r>
              <a:rPr lang="en-AU" dirty="0"/>
              <a:t>In May 2021, the Coex SC heard about the NB FH in 6 GHz issue … with no conclusions</a:t>
            </a:r>
          </a:p>
        </p:txBody>
      </p:sp>
      <p:sp>
        <p:nvSpPr>
          <p:cNvPr id="3" name="Content Placeholder 2">
            <a:extLst>
              <a:ext uri="{FF2B5EF4-FFF2-40B4-BE49-F238E27FC236}">
                <a16:creationId xmlns:a16="http://schemas.microsoft.com/office/drawing/2014/main" id="{09203C22-3F70-48EE-B261-55201605FE7E}"/>
              </a:ext>
            </a:extLst>
          </p:cNvPr>
          <p:cNvSpPr>
            <a:spLocks noGrp="1"/>
          </p:cNvSpPr>
          <p:nvPr>
            <p:ph idx="1"/>
          </p:nvPr>
        </p:nvSpPr>
        <p:spPr/>
        <p:txBody>
          <a:bodyPr/>
          <a:lstStyle/>
          <a:p>
            <a:pPr lvl="1"/>
            <a:r>
              <a:rPr lang="en-AU" dirty="0"/>
              <a:t>The IEEE 802.11 WG has an interest in how NB FH is specified by</a:t>
            </a:r>
            <a:br>
              <a:rPr lang="en-AU" dirty="0"/>
            </a:br>
            <a:r>
              <a:rPr lang="en-AU" dirty="0"/>
              <a:t>EN 303 687 for 6 GHz because it may have a significant impact on Wi-Fi operation in at least some circumstances</a:t>
            </a:r>
          </a:p>
          <a:p>
            <a:pPr lvl="1"/>
            <a:r>
              <a:rPr lang="en-AU" dirty="0"/>
              <a:t>Several WG members interested in the coexistence issues between</a:t>
            </a:r>
            <a:br>
              <a:rPr lang="en-AU" dirty="0"/>
            </a:br>
            <a:r>
              <a:rPr lang="en-AU" dirty="0"/>
              <a:t>Wi-Fi &amp; NB FH in 6 GHz provided contributions in May 2021:</a:t>
            </a:r>
          </a:p>
          <a:p>
            <a:pPr lvl="2"/>
            <a:r>
              <a:rPr lang="en-AU" dirty="0">
                <a:hlinkClick r:id="rId2"/>
              </a:rPr>
              <a:t>11-21-0814-00</a:t>
            </a:r>
            <a:r>
              <a:rPr lang="en-AU" dirty="0"/>
              <a:t> – </a:t>
            </a:r>
            <a:r>
              <a:rPr lang="en-GB" i="1" dirty="0"/>
              <a:t>ETSI 6GHz Narrow Band Status </a:t>
            </a:r>
            <a:r>
              <a:rPr lang="en-AU" dirty="0"/>
              <a:t>- Stuart Thomas (Apple)</a:t>
            </a:r>
          </a:p>
          <a:p>
            <a:pPr lvl="2"/>
            <a:r>
              <a:rPr lang="en-AU" dirty="0">
                <a:hlinkClick r:id="rId3"/>
              </a:rPr>
              <a:t>11-21-0832-00</a:t>
            </a:r>
            <a:r>
              <a:rPr lang="en-AU" dirty="0"/>
              <a:t> – </a:t>
            </a:r>
            <a:r>
              <a:rPr lang="en-AU" i="1" dirty="0"/>
              <a:t>Narrowband in 6 GHz </a:t>
            </a:r>
            <a:r>
              <a:rPr lang="en-AU" dirty="0"/>
              <a:t>- Menzo Wentink (Qualcomm)</a:t>
            </a:r>
          </a:p>
          <a:p>
            <a:pPr lvl="1"/>
            <a:r>
              <a:rPr lang="en-AU" dirty="0"/>
              <a:t>There were no conclusions or decisions from the Coex SC at the time …</a:t>
            </a:r>
          </a:p>
        </p:txBody>
      </p:sp>
      <p:sp>
        <p:nvSpPr>
          <p:cNvPr id="4" name="Footer Placeholder 3">
            <a:extLst>
              <a:ext uri="{FF2B5EF4-FFF2-40B4-BE49-F238E27FC236}">
                <a16:creationId xmlns:a16="http://schemas.microsoft.com/office/drawing/2014/main" id="{49A039C3-978A-4E09-A827-97245EA1F80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845F9FF3-7CFD-4D6D-A7EF-8F61DCE72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48</a:t>
            </a:fld>
            <a:endParaRPr lang="en-US" dirty="0"/>
          </a:p>
        </p:txBody>
      </p:sp>
      <p:sp>
        <p:nvSpPr>
          <p:cNvPr id="7" name="Rectangle 6">
            <a:extLst>
              <a:ext uri="{FF2B5EF4-FFF2-40B4-BE49-F238E27FC236}">
                <a16:creationId xmlns:a16="http://schemas.microsoft.com/office/drawing/2014/main" id="{3507E2BC-C8A8-4691-9C45-AD6240F7AEEC}"/>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3481559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June 2021, at BRAN#110 there was lots of discussion about NB FH … with no consensus</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AU" dirty="0"/>
              <a:t>Submissions to BRAN#110 (Jun 2021)</a:t>
            </a:r>
          </a:p>
          <a:p>
            <a:pPr lvl="1"/>
            <a:r>
              <a:rPr lang="en-GB" dirty="0"/>
              <a:t>BRAN(21)110019 (Apple) - </a:t>
            </a:r>
            <a:r>
              <a:rPr lang="en-GB" i="1" dirty="0"/>
              <a:t>EN 303 687 NB Inputs</a:t>
            </a:r>
          </a:p>
          <a:p>
            <a:pPr lvl="1"/>
            <a:r>
              <a:rPr lang="en-GB" dirty="0"/>
              <a:t>BRAN(21)110045 (Qualcomm) - </a:t>
            </a:r>
            <a:r>
              <a:rPr lang="en-GB" i="1" dirty="0"/>
              <a:t>NB coexistence in 6 GHz – eDAA</a:t>
            </a:r>
          </a:p>
          <a:p>
            <a:pPr lvl="1"/>
            <a:r>
              <a:rPr lang="en-GB" dirty="0"/>
              <a:t>BRAN(21)110046 &amp; BRAN(21)110047 (Facebook &amp; HPE) - </a:t>
            </a:r>
            <a:r>
              <a:rPr lang="en-GB" i="1" dirty="0"/>
              <a:t>Proposal to approve EN 303 687 stable draft</a:t>
            </a:r>
          </a:p>
          <a:p>
            <a:r>
              <a:rPr lang="en-GB" dirty="0"/>
              <a:t>Summary of presentations at </a:t>
            </a:r>
            <a:r>
              <a:rPr lang="en-AU" dirty="0"/>
              <a:t>BRAN#110</a:t>
            </a:r>
          </a:p>
          <a:p>
            <a:pPr lvl="1"/>
            <a:r>
              <a:rPr lang="en-AU" dirty="0"/>
              <a:t>Apple proposed the use of </a:t>
            </a:r>
            <a:r>
              <a:rPr lang="en-US" sz="1800" i="1" dirty="0">
                <a:effectLst/>
                <a:latin typeface="+mj-lt"/>
                <a:ea typeface="Times New Roman" panose="02020603050405020304" pitchFamily="18" charset="0"/>
              </a:rPr>
              <a:t>Adaptive Frequency Hopping using non-LBT based Enhanced-DAA (eDAA) </a:t>
            </a:r>
          </a:p>
          <a:p>
            <a:pPr lvl="1"/>
            <a:r>
              <a:rPr lang="en-US" dirty="0">
                <a:latin typeface="+mj-lt"/>
              </a:rPr>
              <a:t>Qualcomm</a:t>
            </a:r>
            <a:r>
              <a:rPr lang="en-US" i="1" dirty="0">
                <a:latin typeface="+mj-lt"/>
              </a:rPr>
              <a:t> </a:t>
            </a:r>
            <a:r>
              <a:rPr lang="en-US" dirty="0">
                <a:latin typeface="+mj-lt"/>
              </a:rPr>
              <a:t>asserted that </a:t>
            </a:r>
            <a:r>
              <a:rPr lang="en-US" dirty="0"/>
              <a:t>eDAA causes latency issues with Wi-Fi and is inadequate for NB vs NB sharing too</a:t>
            </a:r>
          </a:p>
          <a:p>
            <a:pPr lvl="2"/>
            <a:r>
              <a:rPr lang="en-US" dirty="0"/>
              <a:t>With very high latency spikes &amp; unstable throughput</a:t>
            </a:r>
          </a:p>
          <a:p>
            <a:pPr lvl="1"/>
            <a:r>
              <a:rPr lang="en-GB" dirty="0"/>
              <a:t>Facebook</a:t>
            </a:r>
            <a:r>
              <a:rPr lang="en-US" dirty="0"/>
              <a:t> suggested that the NB FH issue be delayed until a future WI</a:t>
            </a:r>
            <a:endParaRPr lang="en-GB" i="1" dirty="0">
              <a:latin typeface="+mj-lt"/>
            </a:endParaRP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49</a:t>
            </a:fld>
            <a:endParaRPr lang="en-US" dirty="0"/>
          </a:p>
        </p:txBody>
      </p:sp>
      <p:sp>
        <p:nvSpPr>
          <p:cNvPr id="6" name="Rectangle 5">
            <a:extLst>
              <a:ext uri="{FF2B5EF4-FFF2-40B4-BE49-F238E27FC236}">
                <a16:creationId xmlns:a16="http://schemas.microsoft.com/office/drawing/2014/main" id="{62F2BAAE-1FE5-492A-9FD1-1B71207874D2}"/>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5812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E4A10A3-43C1-43AE-A6B0-592ACEE45AF3}"/>
              </a:ext>
            </a:extLst>
          </p:cNvPr>
          <p:cNvSpPr>
            <a:spLocks noGrp="1"/>
          </p:cNvSpPr>
          <p:nvPr>
            <p:ph type="title"/>
          </p:nvPr>
        </p:nvSpPr>
        <p:spPr>
          <a:xfrm>
            <a:off x="685800" y="685800"/>
            <a:ext cx="7772400" cy="1066800"/>
          </a:xfrm>
        </p:spPr>
        <p:txBody>
          <a:bodyPr/>
          <a:lstStyle/>
          <a:p>
            <a:r>
              <a:rPr lang="en-AU" dirty="0"/>
              <a:t>In July 2021, the Coex SC heard about issues with  </a:t>
            </a:r>
            <a:r>
              <a:rPr lang="en-AU" dirty="0" err="1"/>
              <a:t>eDAA</a:t>
            </a:r>
            <a:r>
              <a:rPr lang="en-AU" dirty="0"/>
              <a:t> … but came to no conclusions</a:t>
            </a:r>
          </a:p>
        </p:txBody>
      </p:sp>
      <p:sp>
        <p:nvSpPr>
          <p:cNvPr id="9" name="Content Placeholder 8">
            <a:extLst>
              <a:ext uri="{FF2B5EF4-FFF2-40B4-BE49-F238E27FC236}">
                <a16:creationId xmlns:a16="http://schemas.microsoft.com/office/drawing/2014/main" id="{C998900F-C7C1-4347-9264-9A7BE65DC152}"/>
              </a:ext>
            </a:extLst>
          </p:cNvPr>
          <p:cNvSpPr>
            <a:spLocks noGrp="1"/>
          </p:cNvSpPr>
          <p:nvPr>
            <p:ph idx="1"/>
          </p:nvPr>
        </p:nvSpPr>
        <p:spPr>
          <a:xfrm>
            <a:off x="685800" y="1981200"/>
            <a:ext cx="7772400" cy="4114800"/>
          </a:xfrm>
        </p:spPr>
        <p:txBody>
          <a:bodyPr/>
          <a:lstStyle/>
          <a:p>
            <a:pPr lvl="1"/>
            <a:r>
              <a:rPr lang="en-AU" dirty="0"/>
              <a:t>In July 2021, Menzo Wentink (Qualcomm) provided a summary of his latest </a:t>
            </a:r>
            <a:r>
              <a:rPr lang="en-AU" dirty="0" err="1"/>
              <a:t>eDAA</a:t>
            </a:r>
            <a:r>
              <a:rPr lang="en-AU" dirty="0"/>
              <a:t>  simulations &amp; findings</a:t>
            </a:r>
          </a:p>
          <a:p>
            <a:pPr lvl="2"/>
            <a:r>
              <a:rPr lang="en-AU" dirty="0"/>
              <a:t>See </a:t>
            </a:r>
            <a:r>
              <a:rPr lang="en-AU" dirty="0">
                <a:hlinkClick r:id="rId2"/>
              </a:rPr>
              <a:t>11-21-1191-00</a:t>
            </a:r>
            <a:r>
              <a:rPr lang="en-AU" dirty="0"/>
              <a:t> - </a:t>
            </a:r>
            <a:r>
              <a:rPr lang="en-US" i="1" dirty="0"/>
              <a:t>NB Coexistence in 6 GHz – eDAA</a:t>
            </a:r>
            <a:endParaRPr lang="en-AU" dirty="0"/>
          </a:p>
          <a:p>
            <a:pPr lvl="2"/>
            <a:r>
              <a:rPr lang="en-AU" dirty="0" err="1"/>
              <a:t>eDAA</a:t>
            </a:r>
            <a:r>
              <a:rPr lang="en-AU" dirty="0"/>
              <a:t> has been proposed by Apple in ETSI BRAN as a mechanism to enable </a:t>
            </a:r>
            <a:r>
              <a:rPr lang="en-AU" sz="1600" i="1" dirty="0"/>
              <a:t>adequate spectrum sharing </a:t>
            </a:r>
            <a:endParaRPr lang="en-AU" i="1" dirty="0"/>
          </a:p>
          <a:p>
            <a:pPr lvl="2"/>
            <a:r>
              <a:rPr lang="en-AU" dirty="0" err="1"/>
              <a:t>Menzo’s</a:t>
            </a:r>
            <a:r>
              <a:rPr lang="en-AU" dirty="0"/>
              <a:t> conclusions in relation to </a:t>
            </a:r>
            <a:r>
              <a:rPr lang="en-AU" dirty="0" err="1"/>
              <a:t>eDAA</a:t>
            </a:r>
            <a:r>
              <a:rPr lang="en-AU" dirty="0"/>
              <a:t> were:</a:t>
            </a:r>
          </a:p>
          <a:p>
            <a:pPr lvl="3"/>
            <a:r>
              <a:rPr lang="en-US" i="1" dirty="0"/>
              <a:t>NB with eDAA may cause latency issues at Wi-Fi</a:t>
            </a:r>
          </a:p>
          <a:p>
            <a:pPr lvl="3"/>
            <a:r>
              <a:rPr lang="en-US" i="1" dirty="0"/>
              <a:t>eDAA also appears inadequate for NB/NB sharing</a:t>
            </a:r>
          </a:p>
          <a:p>
            <a:pPr lvl="3"/>
            <a:r>
              <a:rPr lang="en-US" i="1" dirty="0"/>
              <a:t>LBT shows no issues for either Wi-Fi/NB or NB/NB coexistence</a:t>
            </a:r>
          </a:p>
          <a:p>
            <a:pPr lvl="3"/>
            <a:r>
              <a:rPr lang="en-US" i="1" dirty="0"/>
              <a:t>The eDAA coexistence issues pointed out in this analysis should make it unlikely that a notified body can certify 'no-LBT' NB equipment</a:t>
            </a:r>
          </a:p>
          <a:p>
            <a:pPr lvl="1"/>
            <a:r>
              <a:rPr lang="en-AU" dirty="0"/>
              <a:t>There were no conclusions or decisions from the Coex SC at the time …</a:t>
            </a:r>
          </a:p>
          <a:p>
            <a:pPr lvl="3"/>
            <a:endParaRPr lang="en-US" i="1" dirty="0"/>
          </a:p>
        </p:txBody>
      </p:sp>
      <p:sp>
        <p:nvSpPr>
          <p:cNvPr id="3" name="Footer Placeholder 2">
            <a:extLst>
              <a:ext uri="{FF2B5EF4-FFF2-40B4-BE49-F238E27FC236}">
                <a16:creationId xmlns:a16="http://schemas.microsoft.com/office/drawing/2014/main" id="{DE95F84A-43D6-4914-B94A-0049C8C85B70}"/>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4" name="Slide Number Placeholder 3">
            <a:extLst>
              <a:ext uri="{FF2B5EF4-FFF2-40B4-BE49-F238E27FC236}">
                <a16:creationId xmlns:a16="http://schemas.microsoft.com/office/drawing/2014/main" id="{5DEF089A-72CD-49A3-8918-734161B7613F}"/>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50</a:t>
            </a:fld>
            <a:endParaRPr lang="en-US" dirty="0"/>
          </a:p>
        </p:txBody>
      </p:sp>
      <p:sp>
        <p:nvSpPr>
          <p:cNvPr id="6" name="Rectangle 5">
            <a:extLst>
              <a:ext uri="{FF2B5EF4-FFF2-40B4-BE49-F238E27FC236}">
                <a16:creationId xmlns:a16="http://schemas.microsoft.com/office/drawing/2014/main" id="{CB457D8E-9638-4D14-8795-6EB1932F4036}"/>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3837836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6FE6-BFD4-43F2-9D9F-3DF379A73FEC}"/>
              </a:ext>
            </a:extLst>
          </p:cNvPr>
          <p:cNvSpPr>
            <a:spLocks noGrp="1"/>
          </p:cNvSpPr>
          <p:nvPr>
            <p:ph type="title"/>
          </p:nvPr>
        </p:nvSpPr>
        <p:spPr>
          <a:xfrm>
            <a:off x="685799" y="685800"/>
            <a:ext cx="7858125" cy="1066800"/>
          </a:xfrm>
        </p:spPr>
        <p:txBody>
          <a:bodyPr/>
          <a:lstStyle/>
          <a:p>
            <a:r>
              <a:rPr lang="en-AU" dirty="0"/>
              <a:t>In Sept 2021, BRAN#110d underlined fundamental disagreements about </a:t>
            </a:r>
            <a:r>
              <a:rPr lang="en-AU" dirty="0" err="1"/>
              <a:t>eDAA</a:t>
            </a:r>
            <a:r>
              <a:rPr lang="en-AU" dirty="0"/>
              <a:t> spectrum </a:t>
            </a:r>
            <a:r>
              <a:rPr lang="en-GB" dirty="0">
                <a:ea typeface="Times New Roman" panose="02020603050405020304" pitchFamily="18" charset="0"/>
              </a:rPr>
              <a:t>sharing</a:t>
            </a:r>
            <a:endParaRPr lang="en-AU" dirty="0"/>
          </a:p>
        </p:txBody>
      </p:sp>
      <p:sp>
        <p:nvSpPr>
          <p:cNvPr id="3" name="Content Placeholder 2">
            <a:extLst>
              <a:ext uri="{FF2B5EF4-FFF2-40B4-BE49-F238E27FC236}">
                <a16:creationId xmlns:a16="http://schemas.microsoft.com/office/drawing/2014/main" id="{76426FAD-D613-469C-B51D-7AA25AF069FE}"/>
              </a:ext>
            </a:extLst>
          </p:cNvPr>
          <p:cNvSpPr>
            <a:spLocks noGrp="1"/>
          </p:cNvSpPr>
          <p:nvPr>
            <p:ph idx="1"/>
          </p:nvPr>
        </p:nvSpPr>
        <p:spPr>
          <a:xfrm>
            <a:off x="685800" y="1981200"/>
            <a:ext cx="7772400" cy="4114800"/>
          </a:xfrm>
        </p:spPr>
        <p:txBody>
          <a:bodyPr/>
          <a:lstStyle/>
          <a:p>
            <a:r>
              <a:rPr lang="en-AU" dirty="0"/>
              <a:t>Submissions</a:t>
            </a:r>
          </a:p>
          <a:p>
            <a:pPr lvl="1"/>
            <a:r>
              <a:rPr lang="en-US" dirty="0"/>
              <a:t>BRAN(21)110a003 (Apple) - </a:t>
            </a:r>
            <a:r>
              <a:rPr lang="en-US" i="1" dirty="0"/>
              <a:t>Spectrum sharing comparisons</a:t>
            </a:r>
            <a:endParaRPr lang="en-AU" i="1" dirty="0"/>
          </a:p>
          <a:p>
            <a:pPr lvl="1"/>
            <a:r>
              <a:rPr lang="en-US" dirty="0"/>
              <a:t>BRAN(21)110d003r1 (Qualcomm) - </a:t>
            </a:r>
            <a:r>
              <a:rPr lang="en-US" i="1" dirty="0"/>
              <a:t>Response to BRAN(21)110a003</a:t>
            </a:r>
          </a:p>
          <a:p>
            <a:pPr lvl="1"/>
            <a:r>
              <a:rPr lang="en-US" dirty="0"/>
              <a:t>BRAN(21)110d009 (Apple) - </a:t>
            </a:r>
            <a:r>
              <a:rPr lang="en-US" i="1" dirty="0"/>
              <a:t>Inaccuracies in BRAN(21)110d003r1</a:t>
            </a:r>
          </a:p>
          <a:p>
            <a:pPr lvl="1"/>
            <a:r>
              <a:rPr lang="en-US" dirty="0"/>
              <a:t>BRAN(21)110d006 (Ericsson) - </a:t>
            </a:r>
            <a:r>
              <a:rPr lang="en-US" i="1" dirty="0"/>
              <a:t>Co-existence considerations for 6GHz channel access</a:t>
            </a:r>
          </a:p>
          <a:p>
            <a:r>
              <a:rPr lang="en-US" dirty="0"/>
              <a:t>Summary</a:t>
            </a:r>
          </a:p>
          <a:p>
            <a:pPr lvl="1"/>
            <a:r>
              <a:rPr lang="en-US" dirty="0">
                <a:latin typeface="+mj-lt"/>
              </a:rPr>
              <a:t>Lots of claims &amp; counter claims, but still little agreement</a:t>
            </a:r>
          </a:p>
          <a:p>
            <a:pPr lvl="2"/>
            <a:r>
              <a:rPr lang="en-US" dirty="0">
                <a:latin typeface="+mj-lt"/>
              </a:rPr>
              <a:t>One side claims </a:t>
            </a:r>
            <a:r>
              <a:rPr lang="en-US" dirty="0" err="1">
                <a:latin typeface="+mj-lt"/>
              </a:rPr>
              <a:t>eDAA</a:t>
            </a:r>
            <a:r>
              <a:rPr lang="en-US" dirty="0">
                <a:latin typeface="+mj-lt"/>
              </a:rPr>
              <a:t> provides </a:t>
            </a:r>
            <a:r>
              <a:rPr lang="en-GB" i="1" dirty="0">
                <a:effectLst/>
                <a:latin typeface="+mj-lt"/>
                <a:ea typeface="Times New Roman" panose="02020603050405020304" pitchFamily="18" charset="0"/>
              </a:rPr>
              <a:t>adequate spectrum sharing</a:t>
            </a:r>
            <a:r>
              <a:rPr lang="en-GB" dirty="0">
                <a:effectLst/>
                <a:latin typeface="+mj-lt"/>
                <a:ea typeface="Times New Roman" panose="02020603050405020304" pitchFamily="18" charset="0"/>
              </a:rPr>
              <a:t>, is the only way to enable &lt;10 </a:t>
            </a:r>
            <a:r>
              <a:rPr lang="en-GB" dirty="0" err="1">
                <a:effectLst/>
                <a:latin typeface="+mj-lt"/>
                <a:ea typeface="Times New Roman" panose="02020603050405020304" pitchFamily="18" charset="0"/>
              </a:rPr>
              <a:t>ms</a:t>
            </a:r>
            <a:r>
              <a:rPr lang="en-GB" dirty="0">
                <a:effectLst/>
                <a:latin typeface="+mj-lt"/>
                <a:ea typeface="Times New Roman" panose="02020603050405020304" pitchFamily="18" charset="0"/>
              </a:rPr>
              <a:t> latency, &amp; causes </a:t>
            </a:r>
            <a:r>
              <a:rPr lang="en-GB" dirty="0">
                <a:effectLst/>
                <a:latin typeface="Arial" panose="020B0604020202020204" pitchFamily="34" charset="0"/>
                <a:ea typeface="Times New Roman" panose="02020603050405020304" pitchFamily="18" charset="0"/>
              </a:rPr>
              <a:t>no more problem to Wi-Fi than Wi-Fi or NR-U</a:t>
            </a:r>
          </a:p>
          <a:p>
            <a:pPr lvl="2"/>
            <a:r>
              <a:rPr lang="en-GB" dirty="0">
                <a:latin typeface="Arial" panose="020B0604020202020204" pitchFamily="34" charset="0"/>
              </a:rPr>
              <a:t>Other side claims </a:t>
            </a:r>
            <a:r>
              <a:rPr lang="en-GB" dirty="0" err="1">
                <a:latin typeface="Arial" panose="020B0604020202020204" pitchFamily="34" charset="0"/>
              </a:rPr>
              <a:t>eDAA</a:t>
            </a:r>
            <a:r>
              <a:rPr lang="en-GB" dirty="0">
                <a:latin typeface="Arial" panose="020B0604020202020204" pitchFamily="34" charset="0"/>
              </a:rPr>
              <a:t> cannot share with Wi-Fi, particularly in terms of latency, and </a:t>
            </a:r>
            <a:r>
              <a:rPr lang="en-GB" dirty="0" err="1">
                <a:latin typeface="Arial" panose="020B0604020202020204" pitchFamily="34" charset="0"/>
              </a:rPr>
              <a:t>eDAA</a:t>
            </a:r>
            <a:r>
              <a:rPr lang="en-GB" dirty="0">
                <a:latin typeface="Arial" panose="020B0604020202020204" pitchFamily="34" charset="0"/>
              </a:rPr>
              <a:t> can’t even share with </a:t>
            </a:r>
            <a:r>
              <a:rPr lang="en-GB" dirty="0" err="1">
                <a:latin typeface="Arial" panose="020B0604020202020204" pitchFamily="34" charset="0"/>
              </a:rPr>
              <a:t>eDAA</a:t>
            </a:r>
            <a:endParaRPr lang="en-GB" dirty="0">
              <a:latin typeface="Arial" panose="020B0604020202020204" pitchFamily="34" charset="0"/>
            </a:endParaRPr>
          </a:p>
          <a:p>
            <a:pPr lvl="2"/>
            <a:r>
              <a:rPr lang="en-GB" dirty="0">
                <a:latin typeface="Arial" panose="020B0604020202020204" pitchFamily="34" charset="0"/>
              </a:rPr>
              <a:t>Both sides questioned the other side’s sims &amp; analysis</a:t>
            </a:r>
            <a:endParaRPr lang="en-AU" dirty="0"/>
          </a:p>
        </p:txBody>
      </p:sp>
      <p:sp>
        <p:nvSpPr>
          <p:cNvPr id="4" name="Footer Placeholder 3">
            <a:extLst>
              <a:ext uri="{FF2B5EF4-FFF2-40B4-BE49-F238E27FC236}">
                <a16:creationId xmlns:a16="http://schemas.microsoft.com/office/drawing/2014/main" id="{F2B54887-C1B9-4BBC-AD63-F2D7D277D32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7A1C40-0D78-4F4A-A79A-DDFA531FA9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51</a:t>
            </a:fld>
            <a:endParaRPr lang="en-US" dirty="0"/>
          </a:p>
        </p:txBody>
      </p:sp>
      <p:sp>
        <p:nvSpPr>
          <p:cNvPr id="6" name="Rectangle 5">
            <a:extLst>
              <a:ext uri="{FF2B5EF4-FFF2-40B4-BE49-F238E27FC236}">
                <a16:creationId xmlns:a16="http://schemas.microsoft.com/office/drawing/2014/main" id="{F08FAE04-EF27-4E5B-97FB-4643EECCA6A3}"/>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3441486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6FE6-BFD4-43F2-9D9F-3DF379A73FEC}"/>
              </a:ext>
            </a:extLst>
          </p:cNvPr>
          <p:cNvSpPr>
            <a:spLocks noGrp="1"/>
          </p:cNvSpPr>
          <p:nvPr>
            <p:ph type="title"/>
          </p:nvPr>
        </p:nvSpPr>
        <p:spPr>
          <a:xfrm>
            <a:off x="685800" y="685800"/>
            <a:ext cx="8458200" cy="1066800"/>
          </a:xfrm>
        </p:spPr>
        <p:txBody>
          <a:bodyPr/>
          <a:lstStyle/>
          <a:p>
            <a:r>
              <a:rPr lang="en-AU" dirty="0"/>
              <a:t>In Sept 2021, BRAN#110e focused on both process &amp; technical NB FH aspects … again without consensus</a:t>
            </a:r>
          </a:p>
        </p:txBody>
      </p:sp>
      <p:sp>
        <p:nvSpPr>
          <p:cNvPr id="3" name="Content Placeholder 2">
            <a:extLst>
              <a:ext uri="{FF2B5EF4-FFF2-40B4-BE49-F238E27FC236}">
                <a16:creationId xmlns:a16="http://schemas.microsoft.com/office/drawing/2014/main" id="{76426FAD-D613-469C-B51D-7AA25AF069FE}"/>
              </a:ext>
            </a:extLst>
          </p:cNvPr>
          <p:cNvSpPr>
            <a:spLocks noGrp="1"/>
          </p:cNvSpPr>
          <p:nvPr>
            <p:ph idx="1"/>
          </p:nvPr>
        </p:nvSpPr>
        <p:spPr>
          <a:xfrm>
            <a:off x="685800" y="1981200"/>
            <a:ext cx="7772400" cy="4114800"/>
          </a:xfrm>
        </p:spPr>
        <p:txBody>
          <a:bodyPr/>
          <a:lstStyle/>
          <a:p>
            <a:r>
              <a:rPr lang="en-AU" dirty="0"/>
              <a:t>Submissions</a:t>
            </a:r>
          </a:p>
          <a:p>
            <a:pPr lvl="1"/>
            <a:r>
              <a:rPr lang="en-US" dirty="0"/>
              <a:t>BRAN(21)110d004 (Rapporteur/Broadcom) - </a:t>
            </a:r>
            <a:r>
              <a:rPr lang="en-US" i="1" dirty="0"/>
              <a:t>Proposal for way forward for NB in EN 303 687</a:t>
            </a:r>
          </a:p>
          <a:p>
            <a:pPr lvl="1"/>
            <a:r>
              <a:rPr lang="en-US" dirty="0"/>
              <a:t>BRAN(21)110d007 (Ericsson) - </a:t>
            </a:r>
            <a:r>
              <a:rPr lang="en-US" i="1" dirty="0"/>
              <a:t>Next Step for Narrowband in 6 GHz</a:t>
            </a:r>
          </a:p>
          <a:p>
            <a:pPr lvl="1"/>
            <a:r>
              <a:rPr lang="en-US" dirty="0"/>
              <a:t>BRAN(21)110d005 (Apple) - </a:t>
            </a:r>
            <a:r>
              <a:rPr lang="en-US" i="1" dirty="0"/>
              <a:t>Equal Treatment of Narrow Band</a:t>
            </a:r>
          </a:p>
          <a:p>
            <a:pPr lvl="1"/>
            <a:r>
              <a:rPr lang="en-US" dirty="0"/>
              <a:t>BRAN(21)110e004 (Ericsson) </a:t>
            </a:r>
            <a:r>
              <a:rPr lang="en-US" i="1" dirty="0"/>
              <a:t>- LBT and MU for Narrowband Frequency Hopping</a:t>
            </a:r>
          </a:p>
          <a:p>
            <a:pPr lvl="1"/>
            <a:r>
              <a:rPr lang="en-US" dirty="0"/>
              <a:t>BRAN(21)110d008 (Apple) - </a:t>
            </a:r>
            <a:r>
              <a:rPr lang="en-US" i="1" dirty="0"/>
              <a:t>Way forward for Narrow-band in 6GHz</a:t>
            </a:r>
            <a:r>
              <a:rPr lang="en-US" dirty="0"/>
              <a:t> </a:t>
            </a:r>
            <a:endParaRPr lang="en-AU" dirty="0"/>
          </a:p>
          <a:p>
            <a:pPr lvl="1"/>
            <a:r>
              <a:rPr lang="en-US" dirty="0"/>
              <a:t>BRAN(21)110e003 (Ericsson) - </a:t>
            </a:r>
            <a:r>
              <a:rPr lang="en-US" i="1" dirty="0"/>
              <a:t>Relevance of EN 300 328</a:t>
            </a:r>
          </a:p>
        </p:txBody>
      </p:sp>
      <p:sp>
        <p:nvSpPr>
          <p:cNvPr id="4" name="Footer Placeholder 3">
            <a:extLst>
              <a:ext uri="{FF2B5EF4-FFF2-40B4-BE49-F238E27FC236}">
                <a16:creationId xmlns:a16="http://schemas.microsoft.com/office/drawing/2014/main" id="{F2B54887-C1B9-4BBC-AD63-F2D7D277D32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7A1C40-0D78-4F4A-A79A-DDFA531FA9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52</a:t>
            </a:fld>
            <a:endParaRPr lang="en-US" dirty="0"/>
          </a:p>
        </p:txBody>
      </p:sp>
      <p:sp>
        <p:nvSpPr>
          <p:cNvPr id="6" name="Rectangle 5">
            <a:extLst>
              <a:ext uri="{FF2B5EF4-FFF2-40B4-BE49-F238E27FC236}">
                <a16:creationId xmlns:a16="http://schemas.microsoft.com/office/drawing/2014/main" id="{2208A560-4861-489A-ABB6-05F9C110EEFF}"/>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2062501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A711-5FA8-4C2E-9EA4-63E097E75021}"/>
              </a:ext>
            </a:extLst>
          </p:cNvPr>
          <p:cNvSpPr>
            <a:spLocks noGrp="1"/>
          </p:cNvSpPr>
          <p:nvPr>
            <p:ph type="title"/>
          </p:nvPr>
        </p:nvSpPr>
        <p:spPr/>
        <p:txBody>
          <a:bodyPr/>
          <a:lstStyle/>
          <a:p>
            <a:r>
              <a:rPr lang="en-AU" dirty="0"/>
              <a:t>BRAN#110e did not come to any agreement about NB FH on various process related issues</a:t>
            </a:r>
          </a:p>
        </p:txBody>
      </p:sp>
      <p:sp>
        <p:nvSpPr>
          <p:cNvPr id="3" name="Content Placeholder 2">
            <a:extLst>
              <a:ext uri="{FF2B5EF4-FFF2-40B4-BE49-F238E27FC236}">
                <a16:creationId xmlns:a16="http://schemas.microsoft.com/office/drawing/2014/main" id="{88E6F152-40DA-42EF-A0F0-6B881EC5EC95}"/>
              </a:ext>
            </a:extLst>
          </p:cNvPr>
          <p:cNvSpPr>
            <a:spLocks noGrp="1"/>
          </p:cNvSpPr>
          <p:nvPr>
            <p:ph idx="1"/>
          </p:nvPr>
        </p:nvSpPr>
        <p:spPr>
          <a:xfrm>
            <a:off x="685800" y="1600200"/>
            <a:ext cx="7772400" cy="4114800"/>
          </a:xfrm>
        </p:spPr>
        <p:txBody>
          <a:bodyPr/>
          <a:lstStyle/>
          <a:p>
            <a:r>
              <a:rPr lang="en-AU" dirty="0"/>
              <a:t>Summary of process issues</a:t>
            </a:r>
          </a:p>
          <a:p>
            <a:pPr lvl="1"/>
            <a:r>
              <a:rPr lang="en-AU" dirty="0"/>
              <a:t>BRAN#110e discussed various procedural options, including:</a:t>
            </a:r>
          </a:p>
          <a:p>
            <a:pPr lvl="2"/>
            <a:r>
              <a:rPr lang="en-AU" dirty="0"/>
              <a:t>Include NB FH in EN 303 687 now, even if that means delay for 6 GHz</a:t>
            </a:r>
          </a:p>
          <a:p>
            <a:pPr lvl="2"/>
            <a:r>
              <a:rPr lang="en-AU" dirty="0"/>
              <a:t>Include NB FH in EN 303 687 as proposed, and refine in next version</a:t>
            </a:r>
          </a:p>
          <a:p>
            <a:pPr lvl="2"/>
            <a:r>
              <a:rPr lang="en-AU" dirty="0"/>
              <a:t>Include NB  FH in next version of EN 303 687, which will mean delay for NB FH</a:t>
            </a:r>
          </a:p>
          <a:p>
            <a:pPr lvl="2"/>
            <a:r>
              <a:rPr lang="en-AU" dirty="0"/>
              <a:t>Develop NB FH in a parallel WI</a:t>
            </a:r>
          </a:p>
          <a:p>
            <a:pPr lvl="1"/>
            <a:r>
              <a:rPr lang="en-AU" dirty="0"/>
              <a:t>There was no agreement after intense discussion about:</a:t>
            </a:r>
          </a:p>
          <a:p>
            <a:pPr lvl="2"/>
            <a:r>
              <a:rPr lang="en-AU" dirty="0"/>
              <a:t>What is (not) allowed by rules?</a:t>
            </a:r>
          </a:p>
          <a:p>
            <a:pPr lvl="3"/>
            <a:r>
              <a:rPr lang="en-AU" dirty="0" err="1"/>
              <a:t>eg</a:t>
            </a:r>
            <a:r>
              <a:rPr lang="en-AU" dirty="0"/>
              <a:t> parallel WI’s, noting 60 GHz precedent</a:t>
            </a:r>
          </a:p>
          <a:p>
            <a:pPr lvl="3"/>
            <a:r>
              <a:rPr lang="en-AU" dirty="0" err="1"/>
              <a:t>eg</a:t>
            </a:r>
            <a:r>
              <a:rPr lang="en-AU" dirty="0"/>
              <a:t> could EN 303 687 even be a stable draft before regulations were published?</a:t>
            </a:r>
          </a:p>
          <a:p>
            <a:pPr lvl="2"/>
            <a:r>
              <a:rPr lang="en-AU" dirty="0"/>
              <a:t>What was (not) intended by regulators?</a:t>
            </a:r>
          </a:p>
          <a:p>
            <a:pPr lvl="3"/>
            <a:r>
              <a:rPr lang="en-AU" dirty="0" err="1"/>
              <a:t>eg</a:t>
            </a:r>
            <a:r>
              <a:rPr lang="en-AU" dirty="0"/>
              <a:t> Should Wi-Fi/NR-U have priority over NB FH, or equal treatment?</a:t>
            </a:r>
          </a:p>
          <a:p>
            <a:pPr lvl="2"/>
            <a:r>
              <a:rPr lang="en-AU" dirty="0"/>
              <a:t>Can </a:t>
            </a:r>
            <a:r>
              <a:rPr lang="en-AU" i="1" dirty="0"/>
              <a:t>Notified Bodies </a:t>
            </a:r>
            <a:r>
              <a:rPr lang="en-AU" dirty="0"/>
              <a:t>be informed about disagreements related to </a:t>
            </a:r>
            <a:r>
              <a:rPr lang="en-AU" i="1" dirty="0"/>
              <a:t>adequate sharing </a:t>
            </a:r>
            <a:r>
              <a:rPr lang="en-AU" dirty="0"/>
              <a:t>for NB FH?</a:t>
            </a:r>
          </a:p>
          <a:p>
            <a:pPr lvl="3"/>
            <a:r>
              <a:rPr lang="en-AU" dirty="0"/>
              <a:t>This is important if NB FH is not included in a </a:t>
            </a:r>
            <a:r>
              <a:rPr lang="en-AU" i="1" dirty="0"/>
              <a:t>Harmonised Standard </a:t>
            </a:r>
            <a:r>
              <a:rPr lang="en-AU" dirty="0"/>
              <a:t>soon</a:t>
            </a:r>
          </a:p>
          <a:p>
            <a:pPr lvl="2"/>
            <a:r>
              <a:rPr lang="en-AU" dirty="0"/>
              <a:t>…</a:t>
            </a:r>
          </a:p>
          <a:p>
            <a:pPr lvl="1"/>
            <a:endParaRPr lang="en-AU" dirty="0"/>
          </a:p>
          <a:p>
            <a:pPr lvl="2"/>
            <a:endParaRPr lang="en-AU" dirty="0"/>
          </a:p>
        </p:txBody>
      </p:sp>
      <p:sp>
        <p:nvSpPr>
          <p:cNvPr id="4" name="Footer Placeholder 3">
            <a:extLst>
              <a:ext uri="{FF2B5EF4-FFF2-40B4-BE49-F238E27FC236}">
                <a16:creationId xmlns:a16="http://schemas.microsoft.com/office/drawing/2014/main" id="{D6170D1D-8E1C-4B5D-8651-6B9866E26DF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A29EEA6-C0F3-4F9D-B47F-3DA8A5080B2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dirty="0"/>
          </a:p>
        </p:txBody>
      </p:sp>
      <p:sp>
        <p:nvSpPr>
          <p:cNvPr id="6" name="Rectangle 5">
            <a:extLst>
              <a:ext uri="{FF2B5EF4-FFF2-40B4-BE49-F238E27FC236}">
                <a16:creationId xmlns:a16="http://schemas.microsoft.com/office/drawing/2014/main" id="{C75217E3-746E-45C6-910A-FC1945870823}"/>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1130183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7D90-0B54-44C8-9A13-6E049A54B89D}"/>
              </a:ext>
            </a:extLst>
          </p:cNvPr>
          <p:cNvSpPr>
            <a:spLocks noGrp="1"/>
          </p:cNvSpPr>
          <p:nvPr>
            <p:ph type="title"/>
          </p:nvPr>
        </p:nvSpPr>
        <p:spPr/>
        <p:txBody>
          <a:bodyPr/>
          <a:lstStyle/>
          <a:p>
            <a:r>
              <a:rPr lang="en-AU" dirty="0"/>
              <a:t>BRAN#110e did not come to any agreement on issues related to adoption of EN 300 328 techniques</a:t>
            </a:r>
          </a:p>
        </p:txBody>
      </p:sp>
      <p:sp>
        <p:nvSpPr>
          <p:cNvPr id="3" name="Content Placeholder 2">
            <a:extLst>
              <a:ext uri="{FF2B5EF4-FFF2-40B4-BE49-F238E27FC236}">
                <a16:creationId xmlns:a16="http://schemas.microsoft.com/office/drawing/2014/main" id="{B258CA39-27DF-4544-A795-C040661EC7A3}"/>
              </a:ext>
            </a:extLst>
          </p:cNvPr>
          <p:cNvSpPr>
            <a:spLocks noGrp="1"/>
          </p:cNvSpPr>
          <p:nvPr>
            <p:ph idx="1"/>
          </p:nvPr>
        </p:nvSpPr>
        <p:spPr/>
        <p:txBody>
          <a:bodyPr/>
          <a:lstStyle/>
          <a:p>
            <a:r>
              <a:rPr lang="en-AU" dirty="0"/>
              <a:t>Summary of EN 300 328 related issues</a:t>
            </a:r>
          </a:p>
          <a:p>
            <a:pPr lvl="1"/>
            <a:r>
              <a:rPr lang="en-AU" dirty="0"/>
              <a:t>In BRAN#110e, some (re)asserted that sharing techniques from</a:t>
            </a:r>
            <a:br>
              <a:rPr lang="en-AU" dirty="0"/>
            </a:br>
            <a:r>
              <a:rPr lang="en-AU" dirty="0"/>
              <a:t>EN 300 328 (2.4 GHz) provide:</a:t>
            </a:r>
          </a:p>
          <a:p>
            <a:pPr lvl="2"/>
            <a:r>
              <a:rPr lang="en-AU" dirty="0"/>
              <a:t>Adequate sharing for 6 GHz </a:t>
            </a:r>
            <a:r>
              <a:rPr lang="en-AU" i="1" dirty="0"/>
              <a:t>as is …</a:t>
            </a:r>
          </a:p>
          <a:p>
            <a:pPr lvl="2"/>
            <a:r>
              <a:rPr lang="en-AU" dirty="0"/>
              <a:t>… but refinements are possible to make sharing even better in 6 GHz</a:t>
            </a:r>
          </a:p>
          <a:p>
            <a:pPr lvl="1"/>
            <a:r>
              <a:rPr lang="en-AU" dirty="0"/>
              <a:t>Others disagreed (again), noting 2.4 GHz is a different band to 6 GHz, and that EN 300 328 does not even provide good sharing in 2.4 GHz</a:t>
            </a:r>
          </a:p>
          <a:p>
            <a:pPr lvl="2"/>
            <a:r>
              <a:rPr lang="en-AU" dirty="0"/>
              <a:t>Different goals</a:t>
            </a:r>
          </a:p>
          <a:p>
            <a:pPr lvl="2"/>
            <a:r>
              <a:rPr lang="en-AU" dirty="0"/>
              <a:t>Different size of band</a:t>
            </a:r>
          </a:p>
          <a:p>
            <a:pPr lvl="2"/>
            <a:r>
              <a:rPr lang="en-AU" dirty="0"/>
              <a:t>Different channel plan</a:t>
            </a:r>
          </a:p>
          <a:p>
            <a:pPr lvl="1"/>
            <a:r>
              <a:rPr lang="en-AU" dirty="0"/>
              <a:t>The bottom line in relation to NB FH sharing is:</a:t>
            </a:r>
          </a:p>
          <a:p>
            <a:pPr lvl="2"/>
            <a:r>
              <a:rPr lang="en-AU" dirty="0"/>
              <a:t>Some want it to be based on (a refinement of) EN 300 328 … ASAP</a:t>
            </a:r>
          </a:p>
          <a:p>
            <a:pPr lvl="2"/>
            <a:r>
              <a:rPr lang="en-AU" dirty="0"/>
              <a:t>Others want it to be based on LBT … after a full technical discussion </a:t>
            </a:r>
          </a:p>
          <a:p>
            <a:endParaRPr lang="en-AU" dirty="0"/>
          </a:p>
        </p:txBody>
      </p:sp>
      <p:sp>
        <p:nvSpPr>
          <p:cNvPr id="4" name="Footer Placeholder 3">
            <a:extLst>
              <a:ext uri="{FF2B5EF4-FFF2-40B4-BE49-F238E27FC236}">
                <a16:creationId xmlns:a16="http://schemas.microsoft.com/office/drawing/2014/main" id="{4336606E-87B6-412B-BBD2-A8B3AEFEE4E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88EB667-E227-4AF4-9854-D07640DFBC3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dirty="0"/>
          </a:p>
        </p:txBody>
      </p:sp>
      <p:sp>
        <p:nvSpPr>
          <p:cNvPr id="6" name="Rectangle 5">
            <a:extLst>
              <a:ext uri="{FF2B5EF4-FFF2-40B4-BE49-F238E27FC236}">
                <a16:creationId xmlns:a16="http://schemas.microsoft.com/office/drawing/2014/main" id="{DA376A2C-B68B-46FE-B74A-23BAC8249CAC}"/>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3481170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0BF0-3772-47EF-A425-265D04903F93}"/>
              </a:ext>
            </a:extLst>
          </p:cNvPr>
          <p:cNvSpPr>
            <a:spLocks noGrp="1"/>
          </p:cNvSpPr>
          <p:nvPr>
            <p:ph type="title"/>
          </p:nvPr>
        </p:nvSpPr>
        <p:spPr>
          <a:xfrm>
            <a:off x="685800" y="685800"/>
            <a:ext cx="7772400" cy="1066800"/>
          </a:xfrm>
        </p:spPr>
        <p:txBody>
          <a:bodyPr/>
          <a:lstStyle/>
          <a:p>
            <a:r>
              <a:rPr lang="en-AU" dirty="0"/>
              <a:t>In Sept 2021, the Coex SC heard summaries of issues related to NB FH sharing with Wi-Fi</a:t>
            </a:r>
          </a:p>
        </p:txBody>
      </p:sp>
      <p:sp>
        <p:nvSpPr>
          <p:cNvPr id="3" name="Content Placeholder 2">
            <a:extLst>
              <a:ext uri="{FF2B5EF4-FFF2-40B4-BE49-F238E27FC236}">
                <a16:creationId xmlns:a16="http://schemas.microsoft.com/office/drawing/2014/main" id="{5D54AD26-1294-4D5E-95EF-7CCB5FCDAB45}"/>
              </a:ext>
            </a:extLst>
          </p:cNvPr>
          <p:cNvSpPr>
            <a:spLocks noGrp="1"/>
          </p:cNvSpPr>
          <p:nvPr>
            <p:ph idx="1"/>
          </p:nvPr>
        </p:nvSpPr>
        <p:spPr>
          <a:xfrm>
            <a:off x="685800" y="1981200"/>
            <a:ext cx="7772400" cy="4114800"/>
          </a:xfrm>
        </p:spPr>
        <p:txBody>
          <a:bodyPr/>
          <a:lstStyle/>
          <a:p>
            <a:pPr lvl="1"/>
            <a:r>
              <a:rPr lang="en-AU" dirty="0"/>
              <a:t>In July 2021, the Coex SC both sides of the NB FH discussion to summarise the technical issues from their perspective </a:t>
            </a:r>
          </a:p>
          <a:p>
            <a:pPr lvl="2"/>
            <a:r>
              <a:rPr lang="en-AU" dirty="0">
                <a:hlinkClick r:id="rId2"/>
              </a:rPr>
              <a:t>11-21-1550-00</a:t>
            </a:r>
            <a:r>
              <a:rPr lang="en-AU" dirty="0"/>
              <a:t> - </a:t>
            </a:r>
            <a:r>
              <a:rPr lang="en-AU" i="1" dirty="0"/>
              <a:t>Narrowband coexistence issues with enhanced DAA in 6 GHz</a:t>
            </a:r>
          </a:p>
          <a:p>
            <a:pPr lvl="3"/>
            <a:r>
              <a:rPr lang="en-AU" dirty="0"/>
              <a:t>Menzo Wentink (Qualcomm), Stuart Strickland (HPE), Michael Tseytlin (Facebook), Xinrong Wang (Intel), Scott Blue (Microsoft)</a:t>
            </a:r>
          </a:p>
          <a:p>
            <a:pPr lvl="3"/>
            <a:r>
              <a:rPr lang="en-AU" dirty="0"/>
              <a:t>Summary</a:t>
            </a:r>
          </a:p>
          <a:p>
            <a:pPr lvl="4"/>
            <a:r>
              <a:rPr lang="en-AU" sz="1400" dirty="0"/>
              <a:t>Asserted that </a:t>
            </a:r>
            <a:r>
              <a:rPr lang="en-AU" sz="1400" dirty="0" err="1"/>
              <a:t>eDAA</a:t>
            </a:r>
            <a:r>
              <a:rPr lang="en-AU" sz="1400" dirty="0"/>
              <a:t> does not support coexistence with Wi-Fi, or even between </a:t>
            </a:r>
            <a:r>
              <a:rPr lang="en-AU" sz="1400" dirty="0" err="1"/>
              <a:t>eDAA</a:t>
            </a:r>
            <a:r>
              <a:rPr lang="en-AU" sz="1400" dirty="0"/>
              <a:t> systems</a:t>
            </a:r>
          </a:p>
          <a:p>
            <a:pPr lvl="4"/>
            <a:r>
              <a:rPr lang="en-AU" sz="1400" dirty="0"/>
              <a:t>Advoc</a:t>
            </a:r>
            <a:r>
              <a:rPr lang="en-AU" dirty="0"/>
              <a:t>ated the use of LBT with NB FH, rather than </a:t>
            </a:r>
            <a:r>
              <a:rPr lang="en-AU" dirty="0" err="1"/>
              <a:t>eDAA</a:t>
            </a:r>
            <a:r>
              <a:rPr lang="en-AU" dirty="0"/>
              <a:t> as defined</a:t>
            </a:r>
          </a:p>
          <a:p>
            <a:pPr lvl="2"/>
            <a:r>
              <a:rPr lang="en-AU" dirty="0">
                <a:hlinkClick r:id="rId3"/>
              </a:rPr>
              <a:t>11-21-1552-00</a:t>
            </a:r>
            <a:r>
              <a:rPr lang="en-AU" dirty="0"/>
              <a:t> -  </a:t>
            </a:r>
            <a:r>
              <a:rPr lang="en-AU" i="1" dirty="0"/>
              <a:t>ETSI 6GHz Narrow Band Status</a:t>
            </a:r>
            <a:endParaRPr lang="en-AU" i="1" dirty="0">
              <a:solidFill>
                <a:srgbClr val="FF0000"/>
              </a:solidFill>
            </a:endParaRPr>
          </a:p>
          <a:p>
            <a:pPr lvl="3"/>
            <a:r>
              <a:rPr lang="en-AU" dirty="0"/>
              <a:t>Stuart Thomas (Apple)	</a:t>
            </a:r>
          </a:p>
          <a:p>
            <a:pPr lvl="3"/>
            <a:r>
              <a:rPr lang="en-AU" dirty="0"/>
              <a:t>Summary</a:t>
            </a:r>
          </a:p>
          <a:p>
            <a:pPr lvl="4"/>
            <a:r>
              <a:rPr lang="en-AU" sz="1400" dirty="0"/>
              <a:t>Advocated a solution that enables both NB &amp; WB equally, based on assertion that WB does not have any priority over NB</a:t>
            </a:r>
          </a:p>
          <a:p>
            <a:pPr lvl="4"/>
            <a:r>
              <a:rPr lang="en-AU" sz="1400" dirty="0"/>
              <a:t>Also noted this may require a compromise from the WB community</a:t>
            </a:r>
          </a:p>
          <a:p>
            <a:pPr lvl="4"/>
            <a:r>
              <a:rPr lang="en-AU" sz="1400" dirty="0"/>
              <a:t>Wanted to avoid a “free for all” via Notified Bodies in the case that NB is not included in EN 303 </a:t>
            </a:r>
            <a:r>
              <a:rPr lang="en-AU" dirty="0"/>
              <a:t>687</a:t>
            </a:r>
          </a:p>
          <a:p>
            <a:pPr lvl="2"/>
            <a:endParaRPr lang="en-AU" dirty="0"/>
          </a:p>
          <a:p>
            <a:pPr lvl="2"/>
            <a:endParaRPr lang="en-AU" dirty="0"/>
          </a:p>
          <a:p>
            <a:pPr lvl="2"/>
            <a:endParaRPr lang="en-AU" dirty="0"/>
          </a:p>
          <a:p>
            <a:pPr lvl="1"/>
            <a:endParaRPr lang="en-AU" dirty="0"/>
          </a:p>
        </p:txBody>
      </p:sp>
      <p:sp>
        <p:nvSpPr>
          <p:cNvPr id="4" name="Footer Placeholder 3">
            <a:extLst>
              <a:ext uri="{FF2B5EF4-FFF2-40B4-BE49-F238E27FC236}">
                <a16:creationId xmlns:a16="http://schemas.microsoft.com/office/drawing/2014/main" id="{1E5378A9-96EC-4573-A994-0067FEEF64C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280BB3-8746-4315-B0D2-E18D89B328B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55</a:t>
            </a:fld>
            <a:endParaRPr lang="en-US" dirty="0"/>
          </a:p>
        </p:txBody>
      </p:sp>
    </p:spTree>
    <p:extLst>
      <p:ext uri="{BB962C8B-B14F-4D97-AF65-F5344CB8AC3E}">
        <p14:creationId xmlns:p14="http://schemas.microsoft.com/office/powerpoint/2010/main" val="1007764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C38FB1C-BBBC-46F9-8AE2-F6E657CD8FEF}"/>
              </a:ext>
            </a:extLst>
          </p:cNvPr>
          <p:cNvSpPr>
            <a:spLocks noGrp="1"/>
          </p:cNvSpPr>
          <p:nvPr>
            <p:ph type="title"/>
          </p:nvPr>
        </p:nvSpPr>
        <p:spPr/>
        <p:txBody>
          <a:bodyPr/>
          <a:lstStyle/>
          <a:p>
            <a:r>
              <a:rPr lang="en-AU" dirty="0"/>
              <a:t>At BRAN#111, there were more submissions on integration of NB into EN 303 687…</a:t>
            </a:r>
          </a:p>
        </p:txBody>
      </p:sp>
      <p:sp>
        <p:nvSpPr>
          <p:cNvPr id="3" name="Content Placeholder 2">
            <a:extLst>
              <a:ext uri="{FF2B5EF4-FFF2-40B4-BE49-F238E27FC236}">
                <a16:creationId xmlns:a16="http://schemas.microsoft.com/office/drawing/2014/main" id="{D7EAA126-A400-45D8-9B18-8C72E77A7265}"/>
              </a:ext>
            </a:extLst>
          </p:cNvPr>
          <p:cNvSpPr>
            <a:spLocks noGrp="1"/>
          </p:cNvSpPr>
          <p:nvPr>
            <p:ph idx="1"/>
          </p:nvPr>
        </p:nvSpPr>
        <p:spPr>
          <a:xfrm>
            <a:off x="685800" y="1981200"/>
            <a:ext cx="7772400" cy="4114800"/>
          </a:xfrm>
        </p:spPr>
        <p:txBody>
          <a:bodyPr/>
          <a:lstStyle/>
          <a:p>
            <a:r>
              <a:rPr lang="en-AU" dirty="0"/>
              <a:t>Submissions</a:t>
            </a:r>
          </a:p>
          <a:p>
            <a:pPr lvl="1"/>
            <a:r>
              <a:rPr lang="en-US" dirty="0"/>
              <a:t>BRAN(21)111019 (Ericsson) </a:t>
            </a:r>
            <a:r>
              <a:rPr lang="en-US" i="1" dirty="0"/>
              <a:t>On equal status of NB FH</a:t>
            </a:r>
          </a:p>
          <a:p>
            <a:pPr lvl="1"/>
            <a:r>
              <a:rPr lang="en-US" dirty="0"/>
              <a:t>BRAN(21)111024 (Ericsson) </a:t>
            </a:r>
            <a:r>
              <a:rPr lang="en-US" i="1" dirty="0"/>
              <a:t>Maximum BW for NB frequency hopping</a:t>
            </a:r>
          </a:p>
          <a:p>
            <a:pPr lvl="1"/>
            <a:r>
              <a:rPr lang="en-US" dirty="0"/>
              <a:t>BRAN(21)111025 (Ericsson) </a:t>
            </a:r>
            <a:r>
              <a:rPr lang="en-US" i="1" dirty="0"/>
              <a:t>NB FH LBT Specification text</a:t>
            </a:r>
          </a:p>
          <a:p>
            <a:pPr lvl="1"/>
            <a:r>
              <a:rPr lang="en-AU" dirty="0"/>
              <a:t>BRAN(21)111027 (Qualcomm/HPE/Microsoft/Intel) </a:t>
            </a:r>
            <a:r>
              <a:rPr lang="en-AU" i="1" dirty="0"/>
              <a:t>NB normative text proposal</a:t>
            </a:r>
          </a:p>
        </p:txBody>
      </p:sp>
      <p:sp>
        <p:nvSpPr>
          <p:cNvPr id="4" name="Footer Placeholder 3">
            <a:extLst>
              <a:ext uri="{FF2B5EF4-FFF2-40B4-BE49-F238E27FC236}">
                <a16:creationId xmlns:a16="http://schemas.microsoft.com/office/drawing/2014/main" id="{AB305D7C-3841-43A1-8865-720F7BCACFD7}"/>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2221F68-A593-4996-9057-061FBA028F4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56</a:t>
            </a:fld>
            <a:endParaRPr lang="en-US" dirty="0"/>
          </a:p>
        </p:txBody>
      </p:sp>
    </p:spTree>
    <p:extLst>
      <p:ext uri="{BB962C8B-B14F-4D97-AF65-F5344CB8AC3E}">
        <p14:creationId xmlns:p14="http://schemas.microsoft.com/office/powerpoint/2010/main" val="14797821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D788-FEEC-422A-88B0-76524129084A}"/>
              </a:ext>
            </a:extLst>
          </p:cNvPr>
          <p:cNvSpPr>
            <a:spLocks noGrp="1"/>
          </p:cNvSpPr>
          <p:nvPr>
            <p:ph type="title"/>
          </p:nvPr>
        </p:nvSpPr>
        <p:spPr/>
        <p:txBody>
          <a:bodyPr/>
          <a:lstStyle/>
          <a:p>
            <a:r>
              <a:rPr lang="en-AU" dirty="0"/>
              <a:t>… and there was continuing contention about integration of NB into EN 303 687</a:t>
            </a:r>
          </a:p>
        </p:txBody>
      </p:sp>
      <p:sp>
        <p:nvSpPr>
          <p:cNvPr id="3" name="Content Placeholder 2">
            <a:extLst>
              <a:ext uri="{FF2B5EF4-FFF2-40B4-BE49-F238E27FC236}">
                <a16:creationId xmlns:a16="http://schemas.microsoft.com/office/drawing/2014/main" id="{A55FFF46-F9F9-4252-A675-C69FC80CAAE7}"/>
              </a:ext>
            </a:extLst>
          </p:cNvPr>
          <p:cNvSpPr>
            <a:spLocks noGrp="1"/>
          </p:cNvSpPr>
          <p:nvPr>
            <p:ph idx="1"/>
          </p:nvPr>
        </p:nvSpPr>
        <p:spPr>
          <a:xfrm>
            <a:off x="685800" y="1828800"/>
            <a:ext cx="7772400" cy="4114800"/>
          </a:xfrm>
        </p:spPr>
        <p:txBody>
          <a:bodyPr/>
          <a:lstStyle/>
          <a:p>
            <a:r>
              <a:rPr lang="en-US" dirty="0"/>
              <a:t>Summary</a:t>
            </a:r>
          </a:p>
          <a:p>
            <a:pPr lvl="1"/>
            <a:r>
              <a:rPr lang="en-US" dirty="0"/>
              <a:t>Multiple presentations discussing various aspects of NB FH in 6 GHz, </a:t>
            </a:r>
            <a:r>
              <a:rPr lang="en-US" dirty="0" err="1"/>
              <a:t>inc</a:t>
            </a:r>
            <a:r>
              <a:rPr lang="en-US" dirty="0"/>
              <a:t> </a:t>
            </a:r>
          </a:p>
          <a:p>
            <a:pPr lvl="2"/>
            <a:r>
              <a:rPr lang="en-US" dirty="0"/>
              <a:t>Relative priority of NB &amp; WB</a:t>
            </a:r>
          </a:p>
          <a:p>
            <a:pPr lvl="2"/>
            <a:r>
              <a:rPr lang="en-US" dirty="0"/>
              <a:t>The efficacy of LBT as used by Wi-Fi; as part of an argument that it is OK for NB to interfere with Wi-Fi because Wi-Fi interferes with Wi-Fi in hidden node environments</a:t>
            </a:r>
          </a:p>
          <a:p>
            <a:pPr lvl="2"/>
            <a:r>
              <a:rPr lang="en-US" dirty="0"/>
              <a:t>How to incorporate LBT into NB operation</a:t>
            </a:r>
          </a:p>
          <a:p>
            <a:pPr lvl="1"/>
            <a:r>
              <a:rPr lang="en-US" dirty="0"/>
              <a:t>Overall, there was continuing disagreement by various stakeholders on almost all aspects, including whether:</a:t>
            </a:r>
          </a:p>
          <a:p>
            <a:pPr lvl="2"/>
            <a:r>
              <a:rPr lang="en-US" dirty="0"/>
              <a:t>The ECC decision needs to be followed to the letter</a:t>
            </a:r>
          </a:p>
          <a:p>
            <a:pPr lvl="2"/>
            <a:r>
              <a:rPr lang="en-US" dirty="0"/>
              <a:t>It is appropriate to apply 2.4 GHz rules to 6 GHz band</a:t>
            </a:r>
          </a:p>
          <a:p>
            <a:pPr lvl="2"/>
            <a:r>
              <a:rPr lang="en-US" dirty="0"/>
              <a:t>NB has equal status with WB</a:t>
            </a:r>
          </a:p>
          <a:p>
            <a:pPr lvl="2"/>
            <a:r>
              <a:rPr lang="en-US" i="1" dirty="0"/>
              <a:t>Adequate spectrum sharing </a:t>
            </a:r>
            <a:r>
              <a:rPr lang="en-US" dirty="0"/>
              <a:t>is required</a:t>
            </a:r>
          </a:p>
          <a:p>
            <a:pPr lvl="2"/>
            <a:r>
              <a:rPr lang="en-US" dirty="0"/>
              <a:t>NB can have higher priority than WB, just like </a:t>
            </a:r>
            <a:r>
              <a:rPr lang="en-US" i="1" dirty="0"/>
              <a:t>voice</a:t>
            </a:r>
            <a:r>
              <a:rPr lang="en-US" dirty="0"/>
              <a:t> has priority </a:t>
            </a:r>
            <a:r>
              <a:rPr lang="en-US" i="1" dirty="0"/>
              <a:t>over best effort</a:t>
            </a:r>
          </a:p>
          <a:p>
            <a:pPr lvl="2"/>
            <a:r>
              <a:rPr lang="en-US" i="1" dirty="0"/>
              <a:t>…</a:t>
            </a:r>
          </a:p>
          <a:p>
            <a:endParaRPr lang="en-AU" dirty="0"/>
          </a:p>
        </p:txBody>
      </p:sp>
      <p:sp>
        <p:nvSpPr>
          <p:cNvPr id="4" name="Footer Placeholder 3">
            <a:extLst>
              <a:ext uri="{FF2B5EF4-FFF2-40B4-BE49-F238E27FC236}">
                <a16:creationId xmlns:a16="http://schemas.microsoft.com/office/drawing/2014/main" id="{79BDB843-41B9-45CA-8E11-5C686ED06F5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3133B83-5E5E-4162-A963-366FDEFED4B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dirty="0"/>
          </a:p>
        </p:txBody>
      </p:sp>
    </p:spTree>
    <p:extLst>
      <p:ext uri="{BB962C8B-B14F-4D97-AF65-F5344CB8AC3E}">
        <p14:creationId xmlns:p14="http://schemas.microsoft.com/office/powerpoint/2010/main" val="2710567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9596-978F-4F41-B024-EB3AEB224FE9}"/>
              </a:ext>
            </a:extLst>
          </p:cNvPr>
          <p:cNvSpPr>
            <a:spLocks noGrp="1"/>
          </p:cNvSpPr>
          <p:nvPr>
            <p:ph type="title"/>
          </p:nvPr>
        </p:nvSpPr>
        <p:spPr/>
        <p:txBody>
          <a:bodyPr/>
          <a:lstStyle/>
          <a:p>
            <a:r>
              <a:rPr lang="en-AU" dirty="0"/>
              <a:t>The regulators finally drove a breakthrough on the NB FH issue at BRAN#111 …</a:t>
            </a:r>
          </a:p>
        </p:txBody>
      </p:sp>
      <p:sp>
        <p:nvSpPr>
          <p:cNvPr id="3" name="Content Placeholder 2">
            <a:extLst>
              <a:ext uri="{FF2B5EF4-FFF2-40B4-BE49-F238E27FC236}">
                <a16:creationId xmlns:a16="http://schemas.microsoft.com/office/drawing/2014/main" id="{77A10C66-04AD-4897-8A12-705F3D765138}"/>
              </a:ext>
            </a:extLst>
          </p:cNvPr>
          <p:cNvSpPr>
            <a:spLocks noGrp="1"/>
          </p:cNvSpPr>
          <p:nvPr>
            <p:ph idx="1"/>
          </p:nvPr>
        </p:nvSpPr>
        <p:spPr/>
        <p:txBody>
          <a:bodyPr/>
          <a:lstStyle/>
          <a:p>
            <a:pPr lvl="1"/>
            <a:r>
              <a:rPr lang="en-AU" dirty="0"/>
              <a:t>The regulators at BRAN often tire of listening to the bickering between the industry participants … and the NB issue is no exception </a:t>
            </a:r>
            <a:r>
              <a:rPr lang="en-AU" dirty="0">
                <a:sym typeface="Wingdings" panose="05000000000000000000" pitchFamily="2" charset="2"/>
              </a:rPr>
              <a:t></a:t>
            </a:r>
          </a:p>
          <a:p>
            <a:pPr lvl="1"/>
            <a:r>
              <a:rPr lang="en-AU" dirty="0">
                <a:sym typeface="Wingdings" panose="05000000000000000000" pitchFamily="2" charset="2"/>
              </a:rPr>
              <a:t>A couple of regulators supported the idea that the primary purpose of the 6 GHz band was WB operation to support the </a:t>
            </a:r>
            <a:r>
              <a:rPr lang="en-AU" i="1" dirty="0">
                <a:sym typeface="Wingdings" panose="05000000000000000000" pitchFamily="2" charset="2"/>
              </a:rPr>
              <a:t>Gigabit Society </a:t>
            </a:r>
            <a:r>
              <a:rPr lang="en-AU" dirty="0">
                <a:sym typeface="Wingdings" panose="05000000000000000000" pitchFamily="2" charset="2"/>
              </a:rPr>
              <a:t>in Europe</a:t>
            </a:r>
          </a:p>
          <a:p>
            <a:pPr lvl="2"/>
            <a:r>
              <a:rPr lang="en-AU" dirty="0">
                <a:sym typeface="Wingdings" panose="05000000000000000000" pitchFamily="2" charset="2"/>
              </a:rPr>
              <a:t>It was noted that studies supporting 6 GHz allocation were all based on WB</a:t>
            </a:r>
          </a:p>
          <a:p>
            <a:pPr lvl="1"/>
            <a:r>
              <a:rPr lang="en-AU" dirty="0">
                <a:sym typeface="Wingdings" panose="05000000000000000000" pitchFamily="2" charset="2"/>
              </a:rPr>
              <a:t>All the regulators in attendance agreed it was vital to complete EN 303 687 (6 GHz) HS with WB support as soon as possible</a:t>
            </a:r>
          </a:p>
          <a:p>
            <a:pPr lvl="2"/>
            <a:r>
              <a:rPr lang="en-AU" dirty="0">
                <a:sym typeface="Wingdings" panose="05000000000000000000" pitchFamily="2" charset="2"/>
              </a:rPr>
              <a:t>Even if that meant delaying NB coverage in EN 303 687</a:t>
            </a:r>
          </a:p>
          <a:p>
            <a:pPr lvl="1"/>
            <a:r>
              <a:rPr lang="en-AU" dirty="0">
                <a:sym typeface="Wingdings" panose="05000000000000000000" pitchFamily="2" charset="2"/>
              </a:rPr>
              <a:t>This led to an agreement with BRAN on how to progress …</a:t>
            </a:r>
            <a:endParaRPr lang="en-AU" dirty="0"/>
          </a:p>
        </p:txBody>
      </p:sp>
      <p:sp>
        <p:nvSpPr>
          <p:cNvPr id="4" name="Footer Placeholder 3">
            <a:extLst>
              <a:ext uri="{FF2B5EF4-FFF2-40B4-BE49-F238E27FC236}">
                <a16:creationId xmlns:a16="http://schemas.microsoft.com/office/drawing/2014/main" id="{91798411-8D1C-4010-ACD2-66714E5EFE2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A0F1CD4-4AE3-4E96-87F4-041D6B4A28E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dirty="0"/>
          </a:p>
        </p:txBody>
      </p:sp>
    </p:spTree>
    <p:extLst>
      <p:ext uri="{BB962C8B-B14F-4D97-AF65-F5344CB8AC3E}">
        <p14:creationId xmlns:p14="http://schemas.microsoft.com/office/powerpoint/2010/main" val="3207265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CC2F-F8D9-43AF-A36A-71BEA2188234}"/>
              </a:ext>
            </a:extLst>
          </p:cNvPr>
          <p:cNvSpPr>
            <a:spLocks noGrp="1"/>
          </p:cNvSpPr>
          <p:nvPr>
            <p:ph type="title"/>
          </p:nvPr>
        </p:nvSpPr>
        <p:spPr/>
        <p:txBody>
          <a:bodyPr/>
          <a:lstStyle/>
          <a:p>
            <a:r>
              <a:rPr lang="en-AU" dirty="0"/>
              <a:t>… with the agreed outcome based on use of current LBE &amp; FBE adaptivity mechanisms by default</a:t>
            </a:r>
          </a:p>
        </p:txBody>
      </p:sp>
      <p:sp>
        <p:nvSpPr>
          <p:cNvPr id="3" name="Content Placeholder 2">
            <a:extLst>
              <a:ext uri="{FF2B5EF4-FFF2-40B4-BE49-F238E27FC236}">
                <a16:creationId xmlns:a16="http://schemas.microsoft.com/office/drawing/2014/main" id="{19D3D082-00D1-4AE2-AF9D-724B633E3E51}"/>
              </a:ext>
            </a:extLst>
          </p:cNvPr>
          <p:cNvSpPr>
            <a:spLocks noGrp="1"/>
          </p:cNvSpPr>
          <p:nvPr>
            <p:ph idx="1"/>
          </p:nvPr>
        </p:nvSpPr>
        <p:spPr/>
        <p:txBody>
          <a:bodyPr/>
          <a:lstStyle/>
          <a:p>
            <a:r>
              <a:rPr lang="en-AU" dirty="0"/>
              <a:t>Summary of agreement in BRAN(21)111033r2</a:t>
            </a:r>
          </a:p>
          <a:p>
            <a:pPr lvl="1"/>
            <a:r>
              <a:rPr lang="en-AU" dirty="0"/>
              <a:t>Include basic NB VLP requirements from ECC (20)01 into current EN 303 687 draft</a:t>
            </a:r>
          </a:p>
          <a:p>
            <a:pPr lvl="2"/>
            <a:r>
              <a:rPr lang="en-AU" dirty="0"/>
              <a:t>mean </a:t>
            </a:r>
            <a:r>
              <a:rPr lang="en-AU" dirty="0" err="1"/>
              <a:t>e.i.r.p</a:t>
            </a:r>
            <a:r>
              <a:rPr lang="en-AU" dirty="0"/>
              <a:t> density</a:t>
            </a:r>
          </a:p>
          <a:p>
            <a:pPr lvl="2"/>
            <a:r>
              <a:rPr lang="en-AU" dirty="0"/>
              <a:t>BW restriction ≤20MHz </a:t>
            </a:r>
          </a:p>
          <a:p>
            <a:pPr lvl="2"/>
            <a:r>
              <a:rPr lang="en-AU" dirty="0"/>
              <a:t>frequency hopping mechanism with minimum hop channels of 15</a:t>
            </a:r>
          </a:p>
          <a:p>
            <a:pPr lvl="1"/>
            <a:r>
              <a:rPr lang="en-AU" dirty="0"/>
              <a:t>Use existing adaptivity requirements (from LBE or FBE) in the current EN 303 687 draft by default in next version of EN 303 67 …</a:t>
            </a:r>
          </a:p>
          <a:p>
            <a:pPr lvl="2"/>
            <a:r>
              <a:rPr lang="en-AU" dirty="0" err="1"/>
              <a:t>ie</a:t>
            </a:r>
            <a:r>
              <a:rPr lang="en-AU" dirty="0"/>
              <a:t> LBT as currently defined in EN 303 687</a:t>
            </a:r>
          </a:p>
          <a:p>
            <a:pPr lvl="1"/>
            <a:r>
              <a:rPr lang="en-AU" dirty="0"/>
              <a:t>… unless an alternative NB channel access mechanism can be agreed with a particular timeframe</a:t>
            </a:r>
          </a:p>
          <a:p>
            <a:pPr lvl="2"/>
            <a:r>
              <a:rPr lang="en-AU" dirty="0"/>
              <a:t>The timeframe was not part of the agreement</a:t>
            </a:r>
          </a:p>
        </p:txBody>
      </p:sp>
      <p:sp>
        <p:nvSpPr>
          <p:cNvPr id="4" name="Footer Placeholder 3">
            <a:extLst>
              <a:ext uri="{FF2B5EF4-FFF2-40B4-BE49-F238E27FC236}">
                <a16:creationId xmlns:a16="http://schemas.microsoft.com/office/drawing/2014/main" id="{FC235A78-7B2A-4814-AEC9-5885A96BA0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19BDDF7-3771-4075-9C78-AD40E08C689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dirty="0"/>
          </a:p>
        </p:txBody>
      </p:sp>
    </p:spTree>
    <p:extLst>
      <p:ext uri="{BB962C8B-B14F-4D97-AF65-F5344CB8AC3E}">
        <p14:creationId xmlns:p14="http://schemas.microsoft.com/office/powerpoint/2010/main" val="2996301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9F0F-88DE-4960-9BC5-108DBADF703E}"/>
              </a:ext>
            </a:extLst>
          </p:cNvPr>
          <p:cNvSpPr>
            <a:spLocks noGrp="1"/>
          </p:cNvSpPr>
          <p:nvPr>
            <p:ph type="title"/>
          </p:nvPr>
        </p:nvSpPr>
        <p:spPr/>
        <p:txBody>
          <a:bodyPr/>
          <a:lstStyle/>
          <a:p>
            <a:r>
              <a:rPr lang="en-AU" dirty="0"/>
              <a:t>The risk of NB FB coexisting poorly with Wi-Fi has diminished in the short term</a:t>
            </a:r>
          </a:p>
        </p:txBody>
      </p:sp>
      <p:sp>
        <p:nvSpPr>
          <p:cNvPr id="3" name="Content Placeholder 2">
            <a:extLst>
              <a:ext uri="{FF2B5EF4-FFF2-40B4-BE49-F238E27FC236}">
                <a16:creationId xmlns:a16="http://schemas.microsoft.com/office/drawing/2014/main" id="{1F51F47F-4AE4-4E38-A12E-59F62BBA92BB}"/>
              </a:ext>
            </a:extLst>
          </p:cNvPr>
          <p:cNvSpPr>
            <a:spLocks noGrp="1"/>
          </p:cNvSpPr>
          <p:nvPr>
            <p:ph idx="1"/>
          </p:nvPr>
        </p:nvSpPr>
        <p:spPr/>
        <p:txBody>
          <a:bodyPr/>
          <a:lstStyle/>
          <a:p>
            <a:pPr lvl="1"/>
            <a:r>
              <a:rPr lang="en-AU" dirty="0"/>
              <a:t>The likely effect of this agreement is:</a:t>
            </a:r>
          </a:p>
          <a:p>
            <a:pPr lvl="2"/>
            <a:r>
              <a:rPr lang="en-AU" dirty="0"/>
              <a:t>Appropriate NB sharing mechanisms are included in the first version of EN 303 687 </a:t>
            </a:r>
            <a:r>
              <a:rPr lang="en-AU" dirty="0">
                <a:solidFill>
                  <a:schemeClr val="accent1">
                    <a:lumMod val="50000"/>
                  </a:schemeClr>
                </a:solidFill>
              </a:rPr>
              <a:t>=&gt; good coexistence in both short &amp; long term</a:t>
            </a:r>
            <a:r>
              <a:rPr lang="en-AU" dirty="0"/>
              <a:t>; OR</a:t>
            </a:r>
          </a:p>
          <a:p>
            <a:pPr lvl="2"/>
            <a:r>
              <a:rPr lang="en-AU" dirty="0"/>
              <a:t>Appropriate NB specific sharing mechanisms are delayed until a later version of EN 303 687 </a:t>
            </a:r>
            <a:r>
              <a:rPr lang="en-AU" dirty="0">
                <a:solidFill>
                  <a:schemeClr val="accent1">
                    <a:lumMod val="50000"/>
                  </a:schemeClr>
                </a:solidFill>
              </a:rPr>
              <a:t>=&gt; good coexistence in short term</a:t>
            </a:r>
          </a:p>
          <a:p>
            <a:pPr lvl="1"/>
            <a:r>
              <a:rPr lang="en-AU" dirty="0"/>
              <a:t>A risk to this outcome is that NB vendors manage to persuade </a:t>
            </a:r>
            <a:r>
              <a:rPr lang="en-AU" i="1" dirty="0"/>
              <a:t>Notified Bodies</a:t>
            </a:r>
            <a:r>
              <a:rPr lang="en-AU" dirty="0"/>
              <a:t> that their NB FH systems have </a:t>
            </a:r>
            <a:r>
              <a:rPr lang="en-AU" sz="1800" i="1" dirty="0"/>
              <a:t>adequate spectrum sharing </a:t>
            </a:r>
            <a:r>
              <a:rPr lang="en-AU" sz="1800" dirty="0"/>
              <a:t>even though NB adaptivity is not specifically addressed in the HS…</a:t>
            </a:r>
          </a:p>
          <a:p>
            <a:pPr lvl="2"/>
            <a:r>
              <a:rPr lang="en-AU" dirty="0"/>
              <a:t>… but as noted by a regulator during BRAN#111, </a:t>
            </a:r>
            <a:r>
              <a:rPr lang="en-AU" i="1" dirty="0"/>
              <a:t>Notified Bodies don’t know what to do without a stable draft HS – not a clue!</a:t>
            </a:r>
          </a:p>
          <a:p>
            <a:pPr lvl="2"/>
            <a:r>
              <a:rPr lang="en-AU" dirty="0"/>
              <a:t>… and so it is unlikely this will occur in practice</a:t>
            </a:r>
          </a:p>
          <a:p>
            <a:endParaRPr lang="en-AU" dirty="0"/>
          </a:p>
        </p:txBody>
      </p:sp>
      <p:sp>
        <p:nvSpPr>
          <p:cNvPr id="4" name="Footer Placeholder 3">
            <a:extLst>
              <a:ext uri="{FF2B5EF4-FFF2-40B4-BE49-F238E27FC236}">
                <a16:creationId xmlns:a16="http://schemas.microsoft.com/office/drawing/2014/main" id="{858E6960-79B0-40F0-8990-2E52877FA0A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69DB5B6-9E63-4C0F-89DF-B647A03DF44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dirty="0"/>
          </a:p>
        </p:txBody>
      </p:sp>
    </p:spTree>
    <p:extLst>
      <p:ext uri="{BB962C8B-B14F-4D97-AF65-F5344CB8AC3E}">
        <p14:creationId xmlns:p14="http://schemas.microsoft.com/office/powerpoint/2010/main" val="2507968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79708-2C90-4EAE-8C8D-C849736E19BF}"/>
              </a:ext>
            </a:extLst>
          </p:cNvPr>
          <p:cNvSpPr>
            <a:spLocks noGrp="1"/>
          </p:cNvSpPr>
          <p:nvPr>
            <p:ph type="title"/>
          </p:nvPr>
        </p:nvSpPr>
        <p:spPr/>
        <p:txBody>
          <a:bodyPr/>
          <a:lstStyle/>
          <a:p>
            <a:r>
              <a:rPr lang="en-AU" dirty="0"/>
              <a:t>There is still work to be done to resolve how to include NB FH on EN 303 687</a:t>
            </a:r>
          </a:p>
        </p:txBody>
      </p:sp>
      <p:sp>
        <p:nvSpPr>
          <p:cNvPr id="3" name="Content Placeholder 2">
            <a:extLst>
              <a:ext uri="{FF2B5EF4-FFF2-40B4-BE49-F238E27FC236}">
                <a16:creationId xmlns:a16="http://schemas.microsoft.com/office/drawing/2014/main" id="{476E3E7F-A8AA-4F61-8B78-09FD558B4A2E}"/>
              </a:ext>
            </a:extLst>
          </p:cNvPr>
          <p:cNvSpPr>
            <a:spLocks noGrp="1"/>
          </p:cNvSpPr>
          <p:nvPr>
            <p:ph idx="1"/>
          </p:nvPr>
        </p:nvSpPr>
        <p:spPr/>
        <p:txBody>
          <a:bodyPr/>
          <a:lstStyle/>
          <a:p>
            <a:pPr lvl="1"/>
            <a:r>
              <a:rPr lang="en-AU" dirty="0"/>
              <a:t>The agreement provides a path to approve the next version of EN 303 687 without NB FH adaptivity being specifically addressed …</a:t>
            </a:r>
          </a:p>
          <a:p>
            <a:pPr lvl="1"/>
            <a:r>
              <a:rPr lang="en-AU" dirty="0"/>
              <a:t>… but NB FH adaptivity will need to be specifically addressed at some point, either now or later</a:t>
            </a:r>
          </a:p>
          <a:p>
            <a:pPr lvl="1"/>
            <a:r>
              <a:rPr lang="en-AU" dirty="0"/>
              <a:t>… and so the discussions on this topic will continue</a:t>
            </a:r>
          </a:p>
          <a:p>
            <a:pPr lvl="1"/>
            <a:r>
              <a:rPr lang="en-AU" dirty="0"/>
              <a:t>It is vital that the Wi-Fi community remain engaged …</a:t>
            </a:r>
          </a:p>
          <a:p>
            <a:pPr lvl="1"/>
            <a:r>
              <a:rPr lang="en-AU" dirty="0"/>
              <a:t>… to ensure no impediments to good coexistence in 6 GHz!</a:t>
            </a:r>
          </a:p>
        </p:txBody>
      </p:sp>
      <p:sp>
        <p:nvSpPr>
          <p:cNvPr id="4" name="Footer Placeholder 3">
            <a:extLst>
              <a:ext uri="{FF2B5EF4-FFF2-40B4-BE49-F238E27FC236}">
                <a16:creationId xmlns:a16="http://schemas.microsoft.com/office/drawing/2014/main" id="{ED567CAF-68D8-4C5E-B5F2-D4B46ED4636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35BA8D1-0C22-4D2C-92EC-0EF1D1D516E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dirty="0"/>
          </a:p>
        </p:txBody>
      </p:sp>
    </p:spTree>
    <p:extLst>
      <p:ext uri="{BB962C8B-B14F-4D97-AF65-F5344CB8AC3E}">
        <p14:creationId xmlns:p14="http://schemas.microsoft.com/office/powerpoint/2010/main" val="1610219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A23-3480-4A30-A17B-5EED9E91674B}"/>
              </a:ext>
            </a:extLst>
          </p:cNvPr>
          <p:cNvSpPr>
            <a:spLocks noGrp="1"/>
          </p:cNvSpPr>
          <p:nvPr>
            <p:ph type="title"/>
          </p:nvPr>
        </p:nvSpPr>
        <p:spPr>
          <a:xfrm>
            <a:off x="685800" y="685800"/>
            <a:ext cx="7772400" cy="1066800"/>
          </a:xfrm>
        </p:spPr>
        <p:txBody>
          <a:bodyPr/>
          <a:lstStyle/>
          <a:p>
            <a:r>
              <a:rPr lang="en-AU" dirty="0"/>
              <a:t>Further NB FH discussions have already occurred after the BRAN#111 agreement …</a:t>
            </a:r>
          </a:p>
        </p:txBody>
      </p:sp>
      <p:sp>
        <p:nvSpPr>
          <p:cNvPr id="3" name="Content Placeholder 2">
            <a:extLst>
              <a:ext uri="{FF2B5EF4-FFF2-40B4-BE49-F238E27FC236}">
                <a16:creationId xmlns:a16="http://schemas.microsoft.com/office/drawing/2014/main" id="{D08FD781-19F4-4578-B8CF-43F2859D3EA7}"/>
              </a:ext>
            </a:extLst>
          </p:cNvPr>
          <p:cNvSpPr>
            <a:spLocks noGrp="1"/>
          </p:cNvSpPr>
          <p:nvPr>
            <p:ph idx="1"/>
          </p:nvPr>
        </p:nvSpPr>
        <p:spPr>
          <a:xfrm>
            <a:off x="685800" y="1981200"/>
            <a:ext cx="7772400" cy="4114800"/>
          </a:xfrm>
        </p:spPr>
        <p:txBody>
          <a:bodyPr/>
          <a:lstStyle/>
          <a:p>
            <a:r>
              <a:rPr lang="en-AU" dirty="0"/>
              <a:t>Submissions to BRAN#111k &amp; BRAN#111k </a:t>
            </a:r>
          </a:p>
          <a:p>
            <a:pPr lvl="1"/>
            <a:r>
              <a:rPr lang="en-AU" dirty="0"/>
              <a:t>BRAN(21)111k003r2 (Qualcomm, HPE, Facebook, Cisco, Microsoft, Intel, Nokia) - </a:t>
            </a:r>
            <a:r>
              <a:rPr lang="en-US" i="1" dirty="0"/>
              <a:t>NB normative text proposal</a:t>
            </a:r>
          </a:p>
          <a:p>
            <a:pPr lvl="1"/>
            <a:r>
              <a:rPr lang="en-US" dirty="0"/>
              <a:t>BRAN(21)111l003 (Ericsson) - </a:t>
            </a:r>
            <a:r>
              <a:rPr lang="en-US" i="1" dirty="0"/>
              <a:t>NB FH proposal</a:t>
            </a:r>
          </a:p>
          <a:p>
            <a:pPr lvl="1"/>
            <a:r>
              <a:rPr lang="en-US" dirty="0"/>
              <a:t>BRAN(21)111l004 (Broadcom) - </a:t>
            </a:r>
            <a:r>
              <a:rPr lang="en-US" i="1" dirty="0"/>
              <a:t>Proposed draft update for EN 303 687</a:t>
            </a:r>
          </a:p>
          <a:p>
            <a:r>
              <a:rPr lang="en-US" dirty="0"/>
              <a:t>Summary</a:t>
            </a:r>
          </a:p>
          <a:p>
            <a:pPr lvl="1"/>
            <a:r>
              <a:rPr lang="en-AU" dirty="0"/>
              <a:t>The same old arguments continue … although in a context whereby NB FH access could be delayed until a future version of EN 303 687</a:t>
            </a:r>
          </a:p>
          <a:p>
            <a:pPr lvl="2"/>
            <a:r>
              <a:rPr lang="en-AU" dirty="0"/>
              <a:t>Should NB FH access be based on EN 300 328 (2.4 </a:t>
            </a:r>
            <a:r>
              <a:rPr lang="en-AU" dirty="0" err="1"/>
              <a:t>Ghz</a:t>
            </a:r>
            <a:r>
              <a:rPr lang="en-AU" dirty="0"/>
              <a:t>)?</a:t>
            </a:r>
          </a:p>
          <a:p>
            <a:pPr lvl="2"/>
            <a:r>
              <a:rPr lang="en-AU" dirty="0"/>
              <a:t>Can NB FH devices do 20 MHz based CCA?</a:t>
            </a:r>
          </a:p>
          <a:p>
            <a:pPr lvl="2"/>
            <a:r>
              <a:rPr lang="en-AU" dirty="0"/>
              <a:t>What is technology neutrality?</a:t>
            </a:r>
          </a:p>
          <a:p>
            <a:pPr lvl="2"/>
            <a:r>
              <a:rPr lang="en-AU" dirty="0"/>
              <a:t>Is WB more important than NB?</a:t>
            </a:r>
          </a:p>
          <a:p>
            <a:pPr lvl="2"/>
            <a:r>
              <a:rPr lang="en-AU" dirty="0"/>
              <a:t>…</a:t>
            </a:r>
          </a:p>
          <a:p>
            <a:pPr lvl="1"/>
            <a:endParaRPr lang="en-AU" dirty="0"/>
          </a:p>
        </p:txBody>
      </p:sp>
      <p:sp>
        <p:nvSpPr>
          <p:cNvPr id="4" name="Footer Placeholder 3">
            <a:extLst>
              <a:ext uri="{FF2B5EF4-FFF2-40B4-BE49-F238E27FC236}">
                <a16:creationId xmlns:a16="http://schemas.microsoft.com/office/drawing/2014/main" id="{D1399C18-B35B-4504-9528-2D2D3F9533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D4A373-CDB4-4AC3-BA9E-B3945487CB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62</a:t>
            </a:fld>
            <a:endParaRPr lang="en-US" dirty="0"/>
          </a:p>
        </p:txBody>
      </p:sp>
    </p:spTree>
    <p:extLst>
      <p:ext uri="{BB962C8B-B14F-4D97-AF65-F5344CB8AC3E}">
        <p14:creationId xmlns:p14="http://schemas.microsoft.com/office/powerpoint/2010/main" val="19530396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ADA4-B547-4A0A-9477-955A61D9929C}"/>
              </a:ext>
            </a:extLst>
          </p:cNvPr>
          <p:cNvSpPr>
            <a:spLocks noGrp="1"/>
          </p:cNvSpPr>
          <p:nvPr>
            <p:ph type="title"/>
          </p:nvPr>
        </p:nvSpPr>
        <p:spPr>
          <a:xfrm>
            <a:off x="685800" y="685800"/>
            <a:ext cx="7772400" cy="1066800"/>
          </a:xfrm>
        </p:spPr>
        <p:txBody>
          <a:bodyPr/>
          <a:lstStyle/>
          <a:p>
            <a:r>
              <a:rPr lang="en-AU" dirty="0"/>
              <a:t>… watch this space for future updates on NB FH coexistence with Wi-Fi in 6 GHz</a:t>
            </a:r>
          </a:p>
        </p:txBody>
      </p:sp>
      <p:sp>
        <p:nvSpPr>
          <p:cNvPr id="3" name="Content Placeholder 2">
            <a:extLst>
              <a:ext uri="{FF2B5EF4-FFF2-40B4-BE49-F238E27FC236}">
                <a16:creationId xmlns:a16="http://schemas.microsoft.com/office/drawing/2014/main" id="{62FB5C0F-6E1F-4704-A90D-7789FFD93A72}"/>
              </a:ext>
            </a:extLst>
          </p:cNvPr>
          <p:cNvSpPr>
            <a:spLocks noGrp="1"/>
          </p:cNvSpPr>
          <p:nvPr>
            <p:ph idx="1"/>
          </p:nvPr>
        </p:nvSpPr>
        <p:spPr>
          <a:xfrm>
            <a:off x="685800" y="1981200"/>
            <a:ext cx="7772400" cy="4114800"/>
          </a:xfrm>
        </p:spPr>
        <p:txBody>
          <a:bodyPr/>
          <a:lstStyle/>
          <a:p>
            <a:pPr lvl="1"/>
            <a:r>
              <a:rPr lang="en-AU" dirty="0"/>
              <a:t>Future Coex SC meetings will hear further reporting of discussions about NB FH coexistence with Wi-Fi in 6 GHz from the Chair …</a:t>
            </a:r>
          </a:p>
          <a:p>
            <a:pPr lvl="1"/>
            <a:r>
              <a:rPr lang="en-AU" dirty="0"/>
              <a:t>… but submissions are welcome from anyone!</a:t>
            </a:r>
          </a:p>
          <a:p>
            <a:pPr lvl="1"/>
            <a:endParaRPr lang="en-AU" dirty="0"/>
          </a:p>
          <a:p>
            <a:pPr lvl="1"/>
            <a:endParaRPr lang="en-AU" dirty="0"/>
          </a:p>
        </p:txBody>
      </p:sp>
      <p:sp>
        <p:nvSpPr>
          <p:cNvPr id="4" name="Footer Placeholder 3">
            <a:extLst>
              <a:ext uri="{FF2B5EF4-FFF2-40B4-BE49-F238E27FC236}">
                <a16:creationId xmlns:a16="http://schemas.microsoft.com/office/drawing/2014/main" id="{0EF0395A-15EF-4B1A-BCE0-C49D5A10F20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CC2040E-B842-4ADC-B4AF-C3395C1D3FC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63</a:t>
            </a:fld>
            <a:endParaRPr lang="en-US" dirty="0"/>
          </a:p>
        </p:txBody>
      </p:sp>
    </p:spTree>
    <p:extLst>
      <p:ext uri="{BB962C8B-B14F-4D97-AF65-F5344CB8AC3E}">
        <p14:creationId xmlns:p14="http://schemas.microsoft.com/office/powerpoint/2010/main" val="13971125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Specification challenges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64</a:t>
            </a:fld>
            <a:endParaRPr lang="en-US" dirty="0"/>
          </a:p>
        </p:txBody>
      </p:sp>
    </p:spTree>
    <p:extLst>
      <p:ext uri="{BB962C8B-B14F-4D97-AF65-F5344CB8AC3E}">
        <p14:creationId xmlns:p14="http://schemas.microsoft.com/office/powerpoint/2010/main" val="8449585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A264-3B8E-4D2B-BC90-15B6925084D3}"/>
              </a:ext>
            </a:extLst>
          </p:cNvPr>
          <p:cNvSpPr>
            <a:spLocks noGrp="1"/>
          </p:cNvSpPr>
          <p:nvPr>
            <p:ph type="title"/>
          </p:nvPr>
        </p:nvSpPr>
        <p:spPr/>
        <p:txBody>
          <a:bodyPr/>
          <a:lstStyle/>
          <a:p>
            <a:r>
              <a:rPr lang="en-AU" dirty="0"/>
              <a:t>Coex SC/</a:t>
            </a:r>
            <a:r>
              <a:rPr lang="en-AU" dirty="0" err="1"/>
              <a:t>TGbe</a:t>
            </a:r>
            <a:r>
              <a:rPr lang="en-AU" dirty="0"/>
              <a:t> needs to decide how to specify 802.11ax/be in context of 6 GHz rules in Europe</a:t>
            </a:r>
          </a:p>
        </p:txBody>
      </p:sp>
      <p:sp>
        <p:nvSpPr>
          <p:cNvPr id="3" name="Content Placeholder 2">
            <a:extLst>
              <a:ext uri="{FF2B5EF4-FFF2-40B4-BE49-F238E27FC236}">
                <a16:creationId xmlns:a16="http://schemas.microsoft.com/office/drawing/2014/main" id="{39DBAC93-DF30-4CDB-8825-88C68F46B89C}"/>
              </a:ext>
            </a:extLst>
          </p:cNvPr>
          <p:cNvSpPr>
            <a:spLocks noGrp="1"/>
          </p:cNvSpPr>
          <p:nvPr>
            <p:ph idx="1"/>
          </p:nvPr>
        </p:nvSpPr>
        <p:spPr/>
        <p:txBody>
          <a:bodyPr/>
          <a:lstStyle/>
          <a:p>
            <a:pPr lvl="1"/>
            <a:r>
              <a:rPr lang="en-AU" dirty="0"/>
              <a:t>In EN 303 687, the </a:t>
            </a:r>
            <a:r>
              <a:rPr lang="en-AU" i="1" dirty="0"/>
              <a:t>EDT</a:t>
            </a:r>
            <a:r>
              <a:rPr lang="en-AU" dirty="0"/>
              <a:t> is -72 dBm (scaled) for both 802.11ax &amp; 802.11be</a:t>
            </a:r>
          </a:p>
          <a:p>
            <a:pPr lvl="1"/>
            <a:r>
              <a:rPr lang="en-AU" dirty="0"/>
              <a:t>This is different to traditional 802.11 operations, which uses an </a:t>
            </a:r>
            <a:r>
              <a:rPr lang="en-AU" i="1" dirty="0"/>
              <a:t>ED</a:t>
            </a:r>
            <a:r>
              <a:rPr lang="en-AU" dirty="0"/>
              <a:t> of</a:t>
            </a:r>
            <a:br>
              <a:rPr lang="en-AU" dirty="0"/>
            </a:br>
            <a:r>
              <a:rPr lang="en-AU" dirty="0"/>
              <a:t>-62 dBm</a:t>
            </a:r>
          </a:p>
          <a:p>
            <a:pPr lvl="1"/>
            <a:r>
              <a:rPr lang="en-AU" dirty="0"/>
              <a:t>The Coex SC/</a:t>
            </a:r>
            <a:r>
              <a:rPr lang="en-AU" dirty="0" err="1"/>
              <a:t>TGbe</a:t>
            </a:r>
            <a:r>
              <a:rPr lang="en-AU" dirty="0"/>
              <a:t> need to decide how to handle this difference for 802.11ax/be in 6 GHz</a:t>
            </a:r>
          </a:p>
          <a:p>
            <a:pPr lvl="2"/>
            <a:r>
              <a:rPr lang="en-AU" dirty="0"/>
              <a:t>Use </a:t>
            </a:r>
            <a:r>
              <a:rPr lang="en-AU" i="1" dirty="0"/>
              <a:t>PD/ED </a:t>
            </a:r>
            <a:r>
              <a:rPr lang="en-AU" dirty="0"/>
              <a:t>@ -82/-72 dBm</a:t>
            </a:r>
          </a:p>
          <a:p>
            <a:pPr lvl="2"/>
            <a:r>
              <a:rPr lang="en-AU" dirty="0"/>
              <a:t>Use </a:t>
            </a:r>
            <a:r>
              <a:rPr lang="en-AU" i="1" dirty="0"/>
              <a:t>ED-only</a:t>
            </a:r>
            <a:r>
              <a:rPr lang="en-AU" dirty="0"/>
              <a:t> @ -72 dBm (like NR-U)</a:t>
            </a:r>
          </a:p>
          <a:p>
            <a:pPr lvl="2"/>
            <a:r>
              <a:rPr lang="en-AU" dirty="0"/>
              <a:t>Something else</a:t>
            </a:r>
          </a:p>
          <a:p>
            <a:pPr lvl="1"/>
            <a:r>
              <a:rPr lang="en-AU" dirty="0"/>
              <a:t>The decision could be:</a:t>
            </a:r>
          </a:p>
          <a:p>
            <a:pPr lvl="2"/>
            <a:r>
              <a:rPr lang="en-AU" dirty="0"/>
              <a:t>Reflected in the standard</a:t>
            </a:r>
          </a:p>
          <a:p>
            <a:pPr lvl="2"/>
            <a:r>
              <a:rPr lang="en-AU" dirty="0"/>
              <a:t>Handled outside the standard</a:t>
            </a:r>
          </a:p>
          <a:p>
            <a:pPr lvl="1"/>
            <a:r>
              <a:rPr lang="en-AU" dirty="0">
                <a:solidFill>
                  <a:srgbClr val="FF0000"/>
                </a:solidFill>
              </a:rPr>
              <a:t>This issue is recorded as a tbd – </a:t>
            </a:r>
            <a:r>
              <a:rPr lang="en-AU" b="1" dirty="0">
                <a:solidFill>
                  <a:srgbClr val="FF0000"/>
                </a:solidFill>
              </a:rPr>
              <a:t>submissions still requested</a:t>
            </a:r>
          </a:p>
          <a:p>
            <a:pPr lvl="2"/>
            <a:endParaRPr lang="en-AU" dirty="0"/>
          </a:p>
        </p:txBody>
      </p:sp>
      <p:sp>
        <p:nvSpPr>
          <p:cNvPr id="4" name="Footer Placeholder 3">
            <a:extLst>
              <a:ext uri="{FF2B5EF4-FFF2-40B4-BE49-F238E27FC236}">
                <a16:creationId xmlns:a16="http://schemas.microsoft.com/office/drawing/2014/main" id="{A7463088-EE79-43C5-9490-480AF75ECAD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0A53DD-54DC-4C16-893E-50A18BFEA5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dirty="0"/>
          </a:p>
        </p:txBody>
      </p:sp>
    </p:spTree>
    <p:extLst>
      <p:ext uri="{BB962C8B-B14F-4D97-AF65-F5344CB8AC3E}">
        <p14:creationId xmlns:p14="http://schemas.microsoft.com/office/powerpoint/2010/main" val="13041440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p:txBody>
          <a:bodyPr/>
          <a:lstStyle/>
          <a:p>
            <a:r>
              <a:rPr lang="en-AU" dirty="0"/>
              <a:t>Coex SC/</a:t>
            </a:r>
            <a:r>
              <a:rPr lang="en-AU" dirty="0" err="1"/>
              <a:t>Tgbe</a:t>
            </a:r>
            <a:r>
              <a:rPr lang="en-AU" dirty="0"/>
              <a:t> needs to ensure operation of all 802.11be features are enabled in Europe</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and EN 303 687 (6 GHz) are based on EDCA style access, which was suitable for 802.11ax/Wi-Fi 6/6E</a:t>
            </a:r>
          </a:p>
          <a:p>
            <a:pPr lvl="2"/>
            <a:r>
              <a:rPr lang="en-AU" dirty="0"/>
              <a:t>Actually, given the way EN 301 893 is written, anything in 802.11ax is allowed in 5 GHz</a:t>
            </a:r>
          </a:p>
          <a:p>
            <a:pPr lvl="1"/>
            <a:r>
              <a:rPr lang="en-AU" dirty="0"/>
              <a:t>802.11be is being developed now, with a range of new features …</a:t>
            </a:r>
          </a:p>
          <a:p>
            <a:pPr lvl="1"/>
            <a:r>
              <a:rPr lang="en-AU" dirty="0"/>
              <a:t>… some of which may not be aligned with the existing HS’s adaptivity assumptions</a:t>
            </a:r>
          </a:p>
          <a:p>
            <a:pPr lvl="1"/>
            <a:r>
              <a:rPr lang="en-AU" dirty="0"/>
              <a:t>This suggests two tasks for the Coex SC/</a:t>
            </a:r>
            <a:r>
              <a:rPr lang="en-AU" dirty="0" err="1"/>
              <a:t>TGbe</a:t>
            </a:r>
            <a:endParaRPr lang="en-AU" dirty="0"/>
          </a:p>
          <a:p>
            <a:pPr lvl="2"/>
            <a:r>
              <a:rPr lang="en-AU" dirty="0"/>
              <a:t>Identify any likely 802.11be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b="1" dirty="0">
                <a:solidFill>
                  <a:srgbClr val="FF0000"/>
                </a:solidFill>
              </a:rPr>
              <a:t>Submissions are encouraged</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dirty="0"/>
          </a:p>
        </p:txBody>
      </p:sp>
    </p:spTree>
    <p:extLst>
      <p:ext uri="{BB962C8B-B14F-4D97-AF65-F5344CB8AC3E}">
        <p14:creationId xmlns:p14="http://schemas.microsoft.com/office/powerpoint/2010/main" val="3061393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67</a:t>
            </a:fld>
            <a:endParaRPr lang="en-US" dirty="0"/>
          </a:p>
        </p:txBody>
      </p:sp>
    </p:spTree>
    <p:extLst>
      <p:ext uri="{BB962C8B-B14F-4D97-AF65-F5344CB8AC3E}">
        <p14:creationId xmlns:p14="http://schemas.microsoft.com/office/powerpoint/2010/main" val="3078604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ETSI BRAN will now meet virtually for the rest of 2021</a:t>
            </a:r>
          </a:p>
        </p:txBody>
      </p:sp>
      <p:sp>
        <p:nvSpPr>
          <p:cNvPr id="3" name="Content Placeholder 2"/>
          <p:cNvSpPr>
            <a:spLocks noGrp="1"/>
          </p:cNvSpPr>
          <p:nvPr>
            <p:ph sz="half" idx="1"/>
          </p:nvPr>
        </p:nvSpPr>
        <p:spPr>
          <a:xfrm>
            <a:off x="685800" y="1981200"/>
            <a:ext cx="3810000" cy="4114800"/>
          </a:xfrm>
        </p:spPr>
        <p:txBody>
          <a:bodyPr/>
          <a:lstStyle/>
          <a:p>
            <a:r>
              <a:rPr lang="en-GB" dirty="0"/>
              <a:t>Schedule for 2021</a:t>
            </a:r>
          </a:p>
          <a:p>
            <a:pPr lvl="1"/>
            <a:r>
              <a:rPr lang="en-GB" dirty="0"/>
              <a:t>BRAN #112</a:t>
            </a:r>
          </a:p>
          <a:p>
            <a:pPr lvl="2"/>
            <a:r>
              <a:rPr lang="en-GB" dirty="0"/>
              <a:t>13 Dec 2021 – 17 Dec 2021</a:t>
            </a:r>
          </a:p>
          <a:p>
            <a:pPr lvl="2"/>
            <a:r>
              <a:rPr lang="en-GB" dirty="0"/>
              <a:t>Virtual</a:t>
            </a:r>
          </a:p>
          <a:p>
            <a:pPr lvl="2"/>
            <a:endParaRPr lang="en-GB" dirty="0"/>
          </a:p>
          <a:p>
            <a:pPr lvl="2"/>
            <a:endParaRPr lang="en-GB" dirty="0"/>
          </a:p>
          <a:p>
            <a:pPr lvl="2"/>
            <a:endParaRPr lang="en-GB" dirty="0"/>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a:xfrm>
            <a:off x="4648200" y="1981200"/>
            <a:ext cx="3810000" cy="4114800"/>
          </a:xfrm>
        </p:spPr>
        <p:txBody>
          <a:bodyPr/>
          <a:lstStyle/>
          <a:p>
            <a:pPr lvl="1"/>
            <a:endParaRPr lang="en-GB" dirty="0"/>
          </a:p>
          <a:p>
            <a:pPr lvl="2"/>
            <a:endParaRPr lang="en-GB" dirty="0"/>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68</a:t>
            </a:fld>
            <a:endParaRPr lang="en-US" dirty="0"/>
          </a:p>
        </p:txBody>
      </p:sp>
      <p:sp>
        <p:nvSpPr>
          <p:cNvPr id="8" name="Rectangle 7">
            <a:extLst>
              <a:ext uri="{FF2B5EF4-FFF2-40B4-BE49-F238E27FC236}">
                <a16:creationId xmlns:a16="http://schemas.microsoft.com/office/drawing/2014/main" id="{4FEDFB89-37A6-4E4A-B5FD-7515932EE7DD}"/>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hoc’</a:t>
            </a:r>
            <a:r>
              <a:rPr lang="en-AU" sz="1800" dirty="0">
                <a:latin typeface="+mj-lt"/>
              </a:rPr>
              <a:t>s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 based on F2F meetings</a:t>
            </a:r>
          </a:p>
        </p:txBody>
      </p:sp>
      <p:sp>
        <p:nvSpPr>
          <p:cNvPr id="3" name="Content Placeholder 2"/>
          <p:cNvSpPr>
            <a:spLocks noGrp="1"/>
          </p:cNvSpPr>
          <p:nvPr>
            <p:ph sz="half" idx="1"/>
          </p:nvPr>
        </p:nvSpPr>
        <p:spPr/>
        <p:txBody>
          <a:bodyPr/>
          <a:lstStyle/>
          <a:p>
            <a:r>
              <a:rPr lang="en-GB" dirty="0"/>
              <a:t>Meeting schedule for 2022</a:t>
            </a:r>
          </a:p>
          <a:p>
            <a:pPr lvl="1"/>
            <a:r>
              <a:rPr lang="en-GB" dirty="0"/>
              <a:t>BRAN #113</a:t>
            </a:r>
          </a:p>
          <a:p>
            <a:pPr lvl="2"/>
            <a:r>
              <a:rPr lang="en-GB" dirty="0"/>
              <a:t>4 Feb 2022 – 14 Feb 2022</a:t>
            </a:r>
          </a:p>
          <a:p>
            <a:pPr lvl="2"/>
            <a:r>
              <a:rPr lang="en-AU" b="0" i="0" dirty="0">
                <a:effectLst/>
                <a:latin typeface="Arial" panose="020B0604020202020204" pitchFamily="34" charset="0"/>
              </a:rPr>
              <a:t>Sophia-Antipolis</a:t>
            </a:r>
            <a:r>
              <a:rPr lang="en-AU" dirty="0">
                <a:latin typeface="Arial" panose="020B0604020202020204" pitchFamily="34" charset="0"/>
              </a:rPr>
              <a:t>, France</a:t>
            </a:r>
            <a:endParaRPr lang="en-AU" b="0" i="0" dirty="0">
              <a:effectLst/>
              <a:latin typeface="Arial" panose="020B0604020202020204" pitchFamily="34" charset="0"/>
            </a:endParaRPr>
          </a:p>
          <a:p>
            <a:pPr lvl="1"/>
            <a:r>
              <a:rPr lang="en-AU" dirty="0"/>
              <a:t>BRAN #114</a:t>
            </a:r>
          </a:p>
          <a:p>
            <a:pPr lvl="2"/>
            <a:r>
              <a:rPr lang="en-AU" dirty="0"/>
              <a:t>3 Jun 2022 - 10 Jun 2022</a:t>
            </a:r>
          </a:p>
          <a:p>
            <a:pPr lvl="2"/>
            <a:r>
              <a:rPr lang="en-AU" b="0" i="0" dirty="0">
                <a:effectLst/>
                <a:latin typeface="Arial" panose="020B0604020202020204" pitchFamily="34" charset="0"/>
              </a:rPr>
              <a:t>Sophia-Antipolis</a:t>
            </a:r>
            <a:r>
              <a:rPr lang="en-AU" dirty="0">
                <a:latin typeface="Arial" panose="020B0604020202020204" pitchFamily="34" charset="0"/>
              </a:rPr>
              <a:t>, France</a:t>
            </a:r>
            <a:endParaRPr lang="en-AU" dirty="0"/>
          </a:p>
          <a:p>
            <a:pPr lvl="1"/>
            <a:r>
              <a:rPr lang="en-AU" dirty="0"/>
              <a:t>BRAN #115</a:t>
            </a:r>
          </a:p>
          <a:p>
            <a:pPr lvl="2"/>
            <a:r>
              <a:rPr lang="en-AU" dirty="0"/>
              <a:t>29 Aug 2022 until 2 Sep 2022; OR</a:t>
            </a:r>
          </a:p>
          <a:p>
            <a:pPr lvl="2"/>
            <a:r>
              <a:rPr lang="en-AU" dirty="0"/>
              <a:t>5 Sep 2022 until 9 Sep 2022</a:t>
            </a:r>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a:p>
            <a:pPr lvl="2"/>
            <a:endParaRPr lang="en-GB" dirty="0"/>
          </a:p>
          <a:p>
            <a:pPr lvl="2"/>
            <a:endParaRPr lang="en-GB" dirty="0">
              <a:solidFill>
                <a:srgbClr val="FF0000"/>
              </a:solidFill>
            </a:endParaRPr>
          </a:p>
          <a:p>
            <a:pPr lvl="2"/>
            <a:endParaRPr lang="en-GB" dirty="0"/>
          </a:p>
          <a:p>
            <a:pPr lvl="2"/>
            <a:endParaRPr lang="en-GB" dirty="0"/>
          </a:p>
          <a:p>
            <a:pPr lvl="2"/>
            <a:endParaRPr lang="en-GB" dirty="0"/>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69</a:t>
            </a:fld>
            <a:endParaRPr lang="en-US" dirty="0"/>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hoc’</a:t>
            </a:r>
            <a:r>
              <a:rPr lang="en-AU" sz="1800" dirty="0">
                <a:latin typeface="+mj-lt"/>
              </a:rPr>
              <a:t>s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9537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 GHz spectrum availability</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70</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Coexistence will become increasingly important as</a:t>
            </a:r>
            <a:br>
              <a:rPr lang="en-AU" dirty="0"/>
            </a:br>
            <a:r>
              <a:rPr lang="en-AU" dirty="0"/>
              <a:t>6 GHz spectrum opens globally for unlicenced operation</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71</a:t>
            </a:fld>
            <a:endParaRPr lang="en-US" dirty="0"/>
          </a:p>
        </p:txBody>
      </p:sp>
      <p:pic>
        <p:nvPicPr>
          <p:cNvPr id="5" name="Picture 4">
            <a:extLst>
              <a:ext uri="{FF2B5EF4-FFF2-40B4-BE49-F238E27FC236}">
                <a16:creationId xmlns:a16="http://schemas.microsoft.com/office/drawing/2014/main" id="{C3CD6920-9ACA-4479-989E-60323D7538E8}"/>
              </a:ext>
            </a:extLst>
          </p:cNvPr>
          <p:cNvPicPr>
            <a:picLocks noChangeAspect="1"/>
          </p:cNvPicPr>
          <p:nvPr/>
        </p:nvPicPr>
        <p:blipFill rotWithShape="1">
          <a:blip r:embed="rId2"/>
          <a:srcRect b="3056"/>
          <a:stretch/>
        </p:blipFill>
        <p:spPr>
          <a:xfrm>
            <a:off x="1143000" y="1566172"/>
            <a:ext cx="7071159" cy="4834628"/>
          </a:xfrm>
          <a:prstGeom prst="rect">
            <a:avLst/>
          </a:prstGeom>
        </p:spPr>
      </p:pic>
    </p:spTree>
    <p:extLst>
      <p:ext uri="{BB962C8B-B14F-4D97-AF65-F5344CB8AC3E}">
        <p14:creationId xmlns:p14="http://schemas.microsoft.com/office/powerpoint/2010/main" val="34495014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6DD94F0-AC6E-4E42-822F-998EC3D9F98B}"/>
              </a:ext>
            </a:extLst>
          </p:cNvPr>
          <p:cNvSpPr>
            <a:spLocks noGrp="1"/>
          </p:cNvSpPr>
          <p:nvPr>
            <p:ph type="title"/>
          </p:nvPr>
        </p:nvSpPr>
        <p:spPr/>
        <p:txBody>
          <a:bodyPr/>
          <a:lstStyle/>
          <a:p>
            <a:r>
              <a:rPr lang="en-AU" dirty="0"/>
              <a:t>The battle for 6 GHz continues globally …</a:t>
            </a:r>
          </a:p>
        </p:txBody>
      </p:sp>
      <p:sp>
        <p:nvSpPr>
          <p:cNvPr id="3" name="Content Placeholder 2">
            <a:extLst>
              <a:ext uri="{FF2B5EF4-FFF2-40B4-BE49-F238E27FC236}">
                <a16:creationId xmlns:a16="http://schemas.microsoft.com/office/drawing/2014/main" id="{BD6517C6-CDEA-4D2D-88B6-32C1F011AEF3}"/>
              </a:ext>
            </a:extLst>
          </p:cNvPr>
          <p:cNvSpPr>
            <a:spLocks noGrp="1"/>
          </p:cNvSpPr>
          <p:nvPr>
            <p:ph sz="half" idx="1"/>
          </p:nvPr>
        </p:nvSpPr>
        <p:spPr>
          <a:xfrm>
            <a:off x="685800" y="1676400"/>
            <a:ext cx="3810000" cy="4114800"/>
          </a:xfrm>
        </p:spPr>
        <p:txBody>
          <a:bodyPr/>
          <a:lstStyle/>
          <a:p>
            <a:r>
              <a:rPr lang="en-AU" dirty="0"/>
              <a:t>Lower 6 GHz available in Europe</a:t>
            </a:r>
          </a:p>
          <a:p>
            <a:pPr lvl="1"/>
            <a:r>
              <a:rPr lang="en-AU" dirty="0"/>
              <a:t>The EC has formally released the lower 6 GHz band for unlicensed used by a formal </a:t>
            </a:r>
            <a:r>
              <a:rPr lang="en-AU" dirty="0">
                <a:hlinkClick r:id="rId2"/>
              </a:rPr>
              <a:t>announcement</a:t>
            </a:r>
            <a:r>
              <a:rPr lang="en-AU" dirty="0"/>
              <a:t> in the </a:t>
            </a:r>
            <a:r>
              <a:rPr lang="en-AU" i="1" dirty="0"/>
              <a:t>Official Journal of the European Union</a:t>
            </a:r>
          </a:p>
          <a:p>
            <a:pPr lvl="2"/>
            <a:r>
              <a:rPr lang="en-AU" dirty="0"/>
              <a:t>It is now binding for every EU member state to update their national frequency allocation plans before 1 Dec 2021</a:t>
            </a:r>
          </a:p>
          <a:p>
            <a:pPr lvl="2"/>
            <a:r>
              <a:rPr lang="en-AU" dirty="0"/>
              <a:t>Applies to VLP &amp; LPI operation, without the standard power operation available in the US</a:t>
            </a:r>
          </a:p>
          <a:p>
            <a:endParaRPr lang="en-AU" dirty="0"/>
          </a:p>
        </p:txBody>
      </p:sp>
      <p:sp>
        <p:nvSpPr>
          <p:cNvPr id="11" name="Content Placeholder 10">
            <a:extLst>
              <a:ext uri="{FF2B5EF4-FFF2-40B4-BE49-F238E27FC236}">
                <a16:creationId xmlns:a16="http://schemas.microsoft.com/office/drawing/2014/main" id="{A087437A-0898-4F75-ACD8-D0EB3445D24A}"/>
              </a:ext>
            </a:extLst>
          </p:cNvPr>
          <p:cNvSpPr>
            <a:spLocks noGrp="1"/>
          </p:cNvSpPr>
          <p:nvPr>
            <p:ph sz="half" idx="2"/>
          </p:nvPr>
        </p:nvSpPr>
        <p:spPr>
          <a:xfrm>
            <a:off x="4648199" y="1676400"/>
            <a:ext cx="3895725" cy="4114800"/>
          </a:xfrm>
        </p:spPr>
        <p:txBody>
          <a:bodyPr/>
          <a:lstStyle/>
          <a:p>
            <a:r>
              <a:rPr lang="en-AU" dirty="0"/>
              <a:t>GSMA advocating licensed 6 GHz</a:t>
            </a:r>
          </a:p>
          <a:p>
            <a:pPr lvl="1"/>
            <a:r>
              <a:rPr lang="en-AU" dirty="0"/>
              <a:t>GSMA are aggressively </a:t>
            </a:r>
            <a:r>
              <a:rPr lang="en-AU" dirty="0">
                <a:hlinkClick r:id="rId3"/>
              </a:rPr>
              <a:t>advocating</a:t>
            </a:r>
            <a:r>
              <a:rPr lang="en-AU" dirty="0"/>
              <a:t> for at least the upper 6 GHz band to be made available for licenced operation only</a:t>
            </a:r>
          </a:p>
          <a:p>
            <a:pPr lvl="2"/>
            <a:r>
              <a:rPr lang="en-AU" dirty="0">
                <a:latin typeface="+mj-lt"/>
              </a:rPr>
              <a:t>GSMA with </a:t>
            </a:r>
            <a:r>
              <a:rPr lang="en-AU" b="0" i="0" dirty="0">
                <a:solidFill>
                  <a:srgbClr val="000000"/>
                </a:solidFill>
                <a:effectLst/>
                <a:latin typeface="+mj-lt"/>
              </a:rPr>
              <a:t>Ericsson, Huawei, Nokia &amp; ZTE have published a </a:t>
            </a:r>
            <a:r>
              <a:rPr lang="en-AU" b="0" i="0" dirty="0">
                <a:solidFill>
                  <a:srgbClr val="000000"/>
                </a:solidFill>
                <a:effectLst/>
                <a:latin typeface="+mj-lt"/>
                <a:hlinkClick r:id="rId4"/>
              </a:rPr>
              <a:t>joint statement</a:t>
            </a:r>
            <a:r>
              <a:rPr lang="en-AU" b="0" i="0" dirty="0">
                <a:solidFill>
                  <a:srgbClr val="000000"/>
                </a:solidFill>
                <a:effectLst/>
                <a:latin typeface="+mj-lt"/>
              </a:rPr>
              <a:t> advocating for licensed operation in some/all of 6 GHz </a:t>
            </a:r>
          </a:p>
          <a:p>
            <a:pPr lvl="1"/>
            <a:r>
              <a:rPr lang="en-AU" dirty="0">
                <a:latin typeface="+mj-lt"/>
              </a:rPr>
              <a:t>GSMA are also urging governments to do nothing with</a:t>
            </a:r>
            <a:br>
              <a:rPr lang="en-AU" dirty="0">
                <a:latin typeface="+mj-lt"/>
              </a:rPr>
            </a:br>
            <a:r>
              <a:rPr lang="en-AU" dirty="0">
                <a:latin typeface="+mj-lt"/>
              </a:rPr>
              <a:t>6 GHz until at WRC-23</a:t>
            </a:r>
          </a:p>
          <a:p>
            <a:pPr lvl="2"/>
            <a:r>
              <a:rPr lang="en-AU" dirty="0">
                <a:latin typeface="+mj-lt"/>
              </a:rPr>
              <a:t>See </a:t>
            </a:r>
            <a:r>
              <a:rPr lang="en-AU" i="1" u="none" strike="noStrike" baseline="0" dirty="0">
                <a:latin typeface="+mj-lt"/>
                <a:hlinkClick r:id="rId5"/>
              </a:rPr>
              <a:t>Vision 2030, Insights for Mid-band Spectrum Needs</a:t>
            </a:r>
            <a:r>
              <a:rPr lang="en-AU" i="0" u="none" strike="noStrike" baseline="0" dirty="0">
                <a:latin typeface="+mj-lt"/>
              </a:rPr>
              <a:t> – GSMA - July 2021</a:t>
            </a:r>
            <a:endParaRPr lang="en-AU" i="0" dirty="0">
              <a:effectLst/>
              <a:latin typeface="+mj-lt"/>
            </a:endParaRPr>
          </a:p>
          <a:p>
            <a:r>
              <a:rPr lang="en-AU" dirty="0"/>
              <a:t> </a:t>
            </a:r>
          </a:p>
        </p:txBody>
      </p:sp>
      <p:sp>
        <p:nvSpPr>
          <p:cNvPr id="4" name="Footer Placeholder 3">
            <a:extLst>
              <a:ext uri="{FF2B5EF4-FFF2-40B4-BE49-F238E27FC236}">
                <a16:creationId xmlns:a16="http://schemas.microsoft.com/office/drawing/2014/main" id="{CED6AA1D-E6EF-4668-9A55-198C39EF6309}"/>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6B8B3E2B-C8F3-4606-8096-CD8BBE180A58}"/>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72</a:t>
            </a:fld>
            <a:endParaRPr lang="en-US" dirty="0"/>
          </a:p>
        </p:txBody>
      </p:sp>
      <p:sp>
        <p:nvSpPr>
          <p:cNvPr id="7" name="Rectangle 6">
            <a:extLst>
              <a:ext uri="{FF2B5EF4-FFF2-40B4-BE49-F238E27FC236}">
                <a16:creationId xmlns:a16="http://schemas.microsoft.com/office/drawing/2014/main" id="{DB66637B-F411-4755-BD28-443F5B47AA72}"/>
              </a:ext>
            </a:extLst>
          </p:cNvPr>
          <p:cNvSpPr/>
          <p:nvPr/>
        </p:nvSpPr>
        <p:spPr bwMode="auto">
          <a:xfrm rot="1433100">
            <a:off x="7715364" y="764908"/>
            <a:ext cx="1336926"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 Sept 2021</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9736710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CB5D-67F1-4968-B39C-0B74815E3745}"/>
              </a:ext>
            </a:extLst>
          </p:cNvPr>
          <p:cNvSpPr>
            <a:spLocks noGrp="1"/>
          </p:cNvSpPr>
          <p:nvPr>
            <p:ph type="title"/>
          </p:nvPr>
        </p:nvSpPr>
        <p:spPr/>
        <p:txBody>
          <a:bodyPr/>
          <a:lstStyle/>
          <a:p>
            <a:r>
              <a:rPr lang="en-AU" dirty="0"/>
              <a:t>… with GSMA leading a campaign to reserve as much as 6 GHz as possible for licensed use</a:t>
            </a:r>
          </a:p>
        </p:txBody>
      </p:sp>
      <p:sp>
        <p:nvSpPr>
          <p:cNvPr id="3" name="Content Placeholder 2">
            <a:extLst>
              <a:ext uri="{FF2B5EF4-FFF2-40B4-BE49-F238E27FC236}">
                <a16:creationId xmlns:a16="http://schemas.microsoft.com/office/drawing/2014/main" id="{94958689-9DC9-4ADD-8563-7253D17F047C}"/>
              </a:ext>
            </a:extLst>
          </p:cNvPr>
          <p:cNvSpPr>
            <a:spLocks noGrp="1"/>
          </p:cNvSpPr>
          <p:nvPr>
            <p:ph idx="1"/>
          </p:nvPr>
        </p:nvSpPr>
        <p:spPr/>
        <p:txBody>
          <a:bodyPr/>
          <a:lstStyle/>
          <a:p>
            <a:pPr lvl="1"/>
            <a:r>
              <a:rPr lang="en-AU" dirty="0"/>
              <a:t>From </a:t>
            </a:r>
            <a:r>
              <a:rPr lang="en-AU" dirty="0">
                <a:hlinkClick r:id="rId2"/>
              </a:rPr>
              <a:t>https://www.gsma.com/spectrum/wp-content/uploads/2021/05/6-GHz-Capacity-to-Power-Innovation.pdf</a:t>
            </a:r>
            <a:endParaRPr lang="en-AU" dirty="0"/>
          </a:p>
          <a:p>
            <a:pPr lvl="1"/>
            <a:endParaRPr lang="en-AU" dirty="0"/>
          </a:p>
        </p:txBody>
      </p:sp>
      <p:sp>
        <p:nvSpPr>
          <p:cNvPr id="4" name="Footer Placeholder 3">
            <a:extLst>
              <a:ext uri="{FF2B5EF4-FFF2-40B4-BE49-F238E27FC236}">
                <a16:creationId xmlns:a16="http://schemas.microsoft.com/office/drawing/2014/main" id="{A527CB0A-17FD-435F-9B99-3FCFD9686D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D11ED97-8F3B-4B79-A6C5-5F3495D4D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dirty="0"/>
          </a:p>
        </p:txBody>
      </p:sp>
      <p:pic>
        <p:nvPicPr>
          <p:cNvPr id="7" name="Picture 6">
            <a:extLst>
              <a:ext uri="{FF2B5EF4-FFF2-40B4-BE49-F238E27FC236}">
                <a16:creationId xmlns:a16="http://schemas.microsoft.com/office/drawing/2014/main" id="{A3EF1019-930A-4DC4-9849-D75614DB8947}"/>
              </a:ext>
            </a:extLst>
          </p:cNvPr>
          <p:cNvPicPr>
            <a:picLocks noChangeAspect="1"/>
          </p:cNvPicPr>
          <p:nvPr/>
        </p:nvPicPr>
        <p:blipFill rotWithShape="1">
          <a:blip r:embed="rId3"/>
          <a:srcRect l="41667" t="61851" r="35833" b="8518"/>
          <a:stretch/>
        </p:blipFill>
        <p:spPr>
          <a:xfrm>
            <a:off x="701516" y="3505200"/>
            <a:ext cx="7612380" cy="2819400"/>
          </a:xfrm>
          <a:prstGeom prst="rect">
            <a:avLst/>
          </a:prstGeom>
        </p:spPr>
      </p:pic>
      <p:sp>
        <p:nvSpPr>
          <p:cNvPr id="8" name="Rectangle 7">
            <a:extLst>
              <a:ext uri="{FF2B5EF4-FFF2-40B4-BE49-F238E27FC236}">
                <a16:creationId xmlns:a16="http://schemas.microsoft.com/office/drawing/2014/main" id="{4576CDF0-CD28-4457-A414-46B552C82024}"/>
              </a:ext>
            </a:extLst>
          </p:cNvPr>
          <p:cNvSpPr/>
          <p:nvPr/>
        </p:nvSpPr>
        <p:spPr bwMode="auto">
          <a:xfrm>
            <a:off x="4419599" y="2819400"/>
            <a:ext cx="4124325"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chemeClr val="tx1"/>
                </a:solidFill>
                <a:effectLst/>
                <a:latin typeface="+mj-lt"/>
              </a:rPr>
              <a:t>GSMA are after as much (“at least”) of the 6GHz band as possible for licensed use</a:t>
            </a:r>
          </a:p>
        </p:txBody>
      </p:sp>
      <p:sp>
        <p:nvSpPr>
          <p:cNvPr id="11" name="Rectangle 10">
            <a:extLst>
              <a:ext uri="{FF2B5EF4-FFF2-40B4-BE49-F238E27FC236}">
                <a16:creationId xmlns:a16="http://schemas.microsoft.com/office/drawing/2014/main" id="{C0E106BA-39DC-46A5-88DE-5190639766E3}"/>
              </a:ext>
            </a:extLst>
          </p:cNvPr>
          <p:cNvSpPr/>
          <p:nvPr/>
        </p:nvSpPr>
        <p:spPr bwMode="auto">
          <a:xfrm>
            <a:off x="1981200" y="3962400"/>
            <a:ext cx="4648200" cy="381000"/>
          </a:xfrm>
          <a:prstGeom prst="rect">
            <a:avLst/>
          </a:prstGeom>
          <a:solidFill>
            <a:srgbClr val="FFFF00">
              <a:alpha val="54118"/>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solidFill>
                <a:schemeClr val="tx1"/>
              </a:solidFill>
              <a:effectLst/>
              <a:latin typeface="Times New Roman" pitchFamily="18" charset="0"/>
            </a:endParaRPr>
          </a:p>
        </p:txBody>
      </p:sp>
      <p:cxnSp>
        <p:nvCxnSpPr>
          <p:cNvPr id="13" name="Connector: Curved 12">
            <a:extLst>
              <a:ext uri="{FF2B5EF4-FFF2-40B4-BE49-F238E27FC236}">
                <a16:creationId xmlns:a16="http://schemas.microsoft.com/office/drawing/2014/main" id="{894A15F4-D250-421A-BBDD-9CFAB45C421B}"/>
              </a:ext>
            </a:extLst>
          </p:cNvPr>
          <p:cNvCxnSpPr>
            <a:cxnSpLocks/>
            <a:stCxn id="8" idx="1"/>
          </p:cNvCxnSpPr>
          <p:nvPr/>
        </p:nvCxnSpPr>
        <p:spPr bwMode="auto">
          <a:xfrm rot="10800000" flipV="1">
            <a:off x="3886203" y="3086100"/>
            <a:ext cx="533397" cy="876300"/>
          </a:xfrm>
          <a:prstGeom prst="curvedConnector2">
            <a:avLst/>
          </a:prstGeom>
          <a:solidFill>
            <a:schemeClr val="accent1"/>
          </a:solidFill>
          <a:ln w="76200" cap="flat" cmpd="sng" algn="ctr">
            <a:solidFill>
              <a:srgbClr val="FFFF00"/>
            </a:solidFill>
            <a:prstDash val="solid"/>
            <a:round/>
            <a:headEnd type="none" w="sm" len="sm"/>
            <a:tailEnd type="triangle"/>
          </a:ln>
          <a:effectLst/>
        </p:spPr>
      </p:cxnSp>
      <p:sp>
        <p:nvSpPr>
          <p:cNvPr id="10" name="Rectangle 9">
            <a:extLst>
              <a:ext uri="{FF2B5EF4-FFF2-40B4-BE49-F238E27FC236}">
                <a16:creationId xmlns:a16="http://schemas.microsoft.com/office/drawing/2014/main" id="{A7214E16-47BA-46F3-B496-7591D8C9D80B}"/>
              </a:ext>
            </a:extLst>
          </p:cNvPr>
          <p:cNvSpPr/>
          <p:nvPr/>
        </p:nvSpPr>
        <p:spPr bwMode="auto">
          <a:xfrm rot="1433100">
            <a:off x="7715364" y="764908"/>
            <a:ext cx="1336926"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 Sept 2021</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1348020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9AE3-DF3C-46E2-A06F-C506499A30B2}"/>
              </a:ext>
            </a:extLst>
          </p:cNvPr>
          <p:cNvSpPr>
            <a:spLocks noGrp="1"/>
          </p:cNvSpPr>
          <p:nvPr>
            <p:ph type="title"/>
          </p:nvPr>
        </p:nvSpPr>
        <p:spPr>
          <a:xfrm>
            <a:off x="685800" y="685800"/>
            <a:ext cx="7772400" cy="1066800"/>
          </a:xfrm>
        </p:spPr>
        <p:txBody>
          <a:bodyPr/>
          <a:lstStyle/>
          <a:p>
            <a:r>
              <a:rPr lang="en-AU" dirty="0"/>
              <a:t>… but Europe is now starting to study RLAN access to  the upper 6 GHz band</a:t>
            </a:r>
          </a:p>
        </p:txBody>
      </p:sp>
      <p:sp>
        <p:nvSpPr>
          <p:cNvPr id="3" name="Content Placeholder 2">
            <a:extLst>
              <a:ext uri="{FF2B5EF4-FFF2-40B4-BE49-F238E27FC236}">
                <a16:creationId xmlns:a16="http://schemas.microsoft.com/office/drawing/2014/main" id="{CA3208D6-C094-46CD-A77E-E298D66DE2F2}"/>
              </a:ext>
            </a:extLst>
          </p:cNvPr>
          <p:cNvSpPr>
            <a:spLocks noGrp="1"/>
          </p:cNvSpPr>
          <p:nvPr>
            <p:ph idx="1"/>
          </p:nvPr>
        </p:nvSpPr>
        <p:spPr>
          <a:xfrm>
            <a:off x="685800" y="1981200"/>
            <a:ext cx="7772400" cy="4114800"/>
          </a:xfrm>
        </p:spPr>
        <p:txBody>
          <a:bodyPr/>
          <a:lstStyle/>
          <a:p>
            <a:pPr lvl="1"/>
            <a:r>
              <a:rPr lang="en-GB" dirty="0"/>
              <a:t>The European Electronic Communications Committee (ECC) has decided to initiate studies on the </a:t>
            </a:r>
            <a:r>
              <a:rPr lang="en-US" dirty="0"/>
              <a:t>Wireless Access Systems including Radio Local Area Networks (WAS/RLAN) operations in the 6425-7125 MHz band</a:t>
            </a:r>
          </a:p>
          <a:p>
            <a:pPr lvl="2"/>
            <a:r>
              <a:rPr lang="en-US" dirty="0"/>
              <a:t>See </a:t>
            </a:r>
            <a:r>
              <a:rPr lang="en-US" dirty="0">
                <a:hlinkClick r:id="rId2"/>
              </a:rPr>
              <a:t>decision</a:t>
            </a:r>
            <a:endParaRPr lang="en-US" dirty="0"/>
          </a:p>
        </p:txBody>
      </p:sp>
      <p:sp>
        <p:nvSpPr>
          <p:cNvPr id="4" name="Footer Placeholder 3">
            <a:extLst>
              <a:ext uri="{FF2B5EF4-FFF2-40B4-BE49-F238E27FC236}">
                <a16:creationId xmlns:a16="http://schemas.microsoft.com/office/drawing/2014/main" id="{884D249F-4498-4686-9E15-94CD98C4BE1E}"/>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85DDF9-7280-4804-90A9-CA08D571B3B5}"/>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74</a:t>
            </a:fld>
            <a:endParaRPr lang="en-US" dirty="0"/>
          </a:p>
        </p:txBody>
      </p:sp>
      <p:pic>
        <p:nvPicPr>
          <p:cNvPr id="10" name="Picture 9">
            <a:extLst>
              <a:ext uri="{FF2B5EF4-FFF2-40B4-BE49-F238E27FC236}">
                <a16:creationId xmlns:a16="http://schemas.microsoft.com/office/drawing/2014/main" id="{7269FDEB-325E-4C93-8EF2-A32026FDA165}"/>
              </a:ext>
            </a:extLst>
          </p:cNvPr>
          <p:cNvPicPr>
            <a:picLocks noChangeAspect="1"/>
          </p:cNvPicPr>
          <p:nvPr/>
        </p:nvPicPr>
        <p:blipFill rotWithShape="1">
          <a:blip r:embed="rId3"/>
          <a:srcRect b="19445"/>
          <a:stretch/>
        </p:blipFill>
        <p:spPr>
          <a:xfrm>
            <a:off x="2384598" y="2895600"/>
            <a:ext cx="6108247" cy="3579813"/>
          </a:xfrm>
          <a:prstGeom prst="rect">
            <a:avLst/>
          </a:prstGeom>
        </p:spPr>
      </p:pic>
    </p:spTree>
    <p:extLst>
      <p:ext uri="{BB962C8B-B14F-4D97-AF65-F5344CB8AC3E}">
        <p14:creationId xmlns:p14="http://schemas.microsoft.com/office/powerpoint/2010/main" val="34820445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coexistence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75</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76</a:t>
            </a:fld>
            <a:endParaRPr lang="en-US" dirty="0"/>
          </a:p>
        </p:txBody>
      </p:sp>
    </p:spTree>
    <p:extLst>
      <p:ext uri="{BB962C8B-B14F-4D97-AF65-F5344CB8AC3E}">
        <p14:creationId xmlns:p14="http://schemas.microsoft.com/office/powerpoint/2010/main" val="36407395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is not much to report to the Coex SC about 60 GHz coexistence today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981200"/>
            <a:ext cx="7772400" cy="4114800"/>
          </a:xfrm>
        </p:spPr>
        <p:txBody>
          <a:bodyPr/>
          <a:lstStyle/>
          <a:p>
            <a:pPr lvl="1"/>
            <a:r>
              <a:rPr lang="en-AU" dirty="0"/>
              <a:t>The e-mail was sent to Alecsander Eitan (Qualcomm) asking for an update on 60 GHz coexistence activities</a:t>
            </a:r>
          </a:p>
          <a:p>
            <a:pPr lvl="1"/>
            <a:r>
              <a:rPr lang="en-AU" dirty="0">
                <a:sym typeface="Wingdings" panose="05000000000000000000" pitchFamily="2" charset="2"/>
              </a:rPr>
              <a:t>From Alecsander Eitan (Qualcomm)</a:t>
            </a:r>
          </a:p>
          <a:p>
            <a:pPr lvl="2"/>
            <a:r>
              <a:rPr lang="en-AU" i="1" dirty="0"/>
              <a:t>Unfortunately, there is nothing new that can be reported</a:t>
            </a:r>
          </a:p>
          <a:p>
            <a:pPr lvl="2"/>
            <a:r>
              <a:rPr lang="en-AU" i="1" dirty="0"/>
              <a:t>Many submissions have been sent to the FCC, and several comments on the other submissions have been also sent</a:t>
            </a:r>
          </a:p>
          <a:p>
            <a:pPr lvl="2"/>
            <a:r>
              <a:rPr lang="en-AU" i="1" dirty="0"/>
              <a:t>There are some discussions between companies on compromise ideas</a:t>
            </a:r>
          </a:p>
          <a:p>
            <a:pPr lvl="1"/>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77</a:t>
            </a:fld>
            <a:endParaRPr lang="en-US" dirty="0"/>
          </a:p>
        </p:txBody>
      </p:sp>
    </p:spTree>
    <p:extLst>
      <p:ext uri="{BB962C8B-B14F-4D97-AF65-F5344CB8AC3E}">
        <p14:creationId xmlns:p14="http://schemas.microsoft.com/office/powerpoint/2010/main" val="28509548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78</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continue its normal business in January 2022</a:t>
            </a:r>
          </a:p>
        </p:txBody>
      </p:sp>
      <p:sp>
        <p:nvSpPr>
          <p:cNvPr id="3" name="Content Placeholder 2"/>
          <p:cNvSpPr>
            <a:spLocks noGrp="1"/>
          </p:cNvSpPr>
          <p:nvPr>
            <p:ph idx="1"/>
          </p:nvPr>
        </p:nvSpPr>
        <p:spPr/>
        <p:txBody>
          <a:bodyPr/>
          <a:lstStyle/>
          <a:p>
            <a:r>
              <a:rPr lang="en-AU" dirty="0"/>
              <a:t>Possible agenda items</a:t>
            </a:r>
          </a:p>
          <a:p>
            <a:pPr lvl="1"/>
            <a:r>
              <a:rPr lang="en-AU" dirty="0"/>
              <a:t>Discuss coexistence measurement studies</a:t>
            </a:r>
          </a:p>
          <a:p>
            <a:pPr lvl="1"/>
            <a:r>
              <a:rPr lang="en-AU" dirty="0"/>
              <a:t>Review ETSI BRAN </a:t>
            </a:r>
            <a:r>
              <a:rPr lang="en-AU" dirty="0" err="1"/>
              <a:t>coex</a:t>
            </a:r>
            <a:r>
              <a:rPr lang="en-AU" dirty="0"/>
              <a:t> activities from Dec 2021</a:t>
            </a:r>
          </a:p>
          <a:p>
            <a:pPr lvl="2"/>
            <a:r>
              <a:rPr lang="en-AU" dirty="0"/>
              <a:t>EN 301 893 (5 GHz)</a:t>
            </a:r>
          </a:p>
          <a:p>
            <a:pPr lvl="3"/>
            <a:r>
              <a:rPr lang="en-AU" dirty="0"/>
              <a:t>Impact on 802.11be </a:t>
            </a:r>
            <a:r>
              <a:rPr lang="en-AU" dirty="0" err="1"/>
              <a:t>coex</a:t>
            </a:r>
            <a:r>
              <a:rPr lang="en-AU" dirty="0"/>
              <a:t> with 802.11ax in 5 GHz</a:t>
            </a:r>
          </a:p>
          <a:p>
            <a:pPr lvl="2"/>
            <a:r>
              <a:rPr lang="en-AU" dirty="0"/>
              <a:t>EN 303 687 (6 GHz)</a:t>
            </a:r>
          </a:p>
          <a:p>
            <a:pPr lvl="3"/>
            <a:r>
              <a:rPr lang="en-AU" dirty="0"/>
              <a:t>NB FH update</a:t>
            </a:r>
          </a:p>
          <a:p>
            <a:pPr lvl="3"/>
            <a:r>
              <a:rPr lang="en-AU" dirty="0"/>
              <a:t>Enabling 802.11be features in 6 GHz (&amp;  5 GHz)</a:t>
            </a:r>
          </a:p>
          <a:p>
            <a:pPr lvl="1"/>
            <a:r>
              <a:rPr lang="en-AU" dirty="0"/>
              <a:t>60 GHz update</a:t>
            </a:r>
          </a:p>
          <a:p>
            <a:pPr lvl="1"/>
            <a:r>
              <a:rPr lang="en-AU" dirty="0"/>
              <a:t>…</a:t>
            </a:r>
          </a:p>
          <a:p>
            <a:r>
              <a:rPr lang="en-AU" b="1" dirty="0">
                <a:solidFill>
                  <a:srgbClr val="FF0000"/>
                </a:solidFill>
              </a:rPr>
              <a:t>Submissions are requested …</a:t>
            </a: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79</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November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80</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8587</Words>
  <Application>Microsoft Office PowerPoint</Application>
  <PresentationFormat>On-screen Show (4:3)</PresentationFormat>
  <Paragraphs>1095</Paragraphs>
  <Slides>80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80</vt:i4>
      </vt:variant>
    </vt:vector>
  </HeadingPairs>
  <TitlesOfParts>
    <vt:vector size="83" baseType="lpstr">
      <vt:lpstr>Arial</vt:lpstr>
      <vt:lpstr>Times New Roman</vt:lpstr>
      <vt:lpstr>802-11-Submission</vt:lpstr>
      <vt:lpstr>Agenda for IEEE 802.11 Coexistence SC virtual meeting in Nov 2021</vt:lpstr>
      <vt:lpstr>Welcome to the 9th virtual meeting of the Coex SC in November 2021</vt:lpstr>
      <vt:lpstr>Registration is required for the IEEE 802.11 WG electronic interim session in Nov 2021</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virtual IEEE 802 plenary meeting in November 2021</vt:lpstr>
      <vt:lpstr>The Coex SC will consider a proposed agenda for its virtual meeting in Nov 2021</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virtual meeting minutes from September 2021</vt:lpstr>
      <vt:lpstr>PowerPoint Presentation</vt:lpstr>
      <vt:lpstr>There are few key message for the Coex SC that arise out of today’s session</vt:lpstr>
      <vt:lpstr>PowerPoint Presentation</vt:lpstr>
      <vt:lpstr>There was a significant LAA deployment in Chicago as early as Jan 2020</vt:lpstr>
      <vt:lpstr>We have tracked the use of 5G by SPs in unlicensed bands to highlight the importance of coexistence work</vt:lpstr>
      <vt:lpstr>We are now also tracking 5G clients in unlicensed bands to highlight the importance of coex work</vt:lpstr>
      <vt:lpstr>The number planned/testing &amp; deployed LAA SP networks globally is currently steady</vt:lpstr>
      <vt:lpstr>The number of devices supporting LAA globally was up by almost 200 between March &amp; June 2021</vt:lpstr>
      <vt:lpstr>Does anyone have any insight on the use of NR-U in 5 GHz or 6 GHz?</vt:lpstr>
      <vt:lpstr>PowerPoint Presentation</vt:lpstr>
      <vt:lpstr>The Coex SC heard about an LAA/Wi-Fi coexistence study in Chicago in Jan 2021</vt:lpstr>
      <vt:lpstr>Experiments with deployed systems show LAA has a significant adverse impact on Wi-Fi Beacons</vt:lpstr>
      <vt:lpstr>Experiments with deployed systems show LAA also has a significant adverse impact on Wi-Fi data</vt:lpstr>
      <vt:lpstr>There seems to be a growing understanding that LAA/NR-U will not share well with Wi-Fi  </vt:lpstr>
      <vt:lpstr>The SC may hear a brief outline on ongoing LAA/Wi-Fi coexistence measurements (&amp; sims)</vt:lpstr>
      <vt:lpstr>PowerPoint Presentation</vt:lpstr>
      <vt:lpstr>Note that ESTI BRAN documents are available to IEEE 802.11 WG members</vt:lpstr>
      <vt:lpstr>PowerPoint Presentation</vt:lpstr>
      <vt:lpstr>The stable draft of EN 301 893 (5 GHz) includes the adaptivity compromise &amp; associated testing</vt:lpstr>
      <vt:lpstr>The EN 301 893 journey has been long &amp; interesting, achieving good sharing but with future risks for 802.11be</vt:lpstr>
      <vt:lpstr>The EN 301 893 journey will continue, with multiple options for consideration by the Coex SC</vt:lpstr>
      <vt:lpstr>The Coex SC has started a process of evaluating the optimum path for 5 GHz (&amp; 6 GHz) coexistence</vt:lpstr>
      <vt:lpstr>The Coex SC has started a process of evaluating the optimum path for 5 GHz (&amp; 6 GHz) coexistence</vt:lpstr>
      <vt:lpstr>The Coex SC has started a process of evaluating the optimum path for 5 GHz (&amp; 6 GHz) coexistence</vt:lpstr>
      <vt:lpstr>There is clearly work to be done before we come to a conclusion on how to handle 802.11be in 5 GHz</vt:lpstr>
      <vt:lpstr>PowerPoint Presentation</vt:lpstr>
      <vt:lpstr>A stable draft of EN 303 687 includes the 6 GHz compromise for ED-only @ -72 dBm, but not NB FH</vt:lpstr>
      <vt:lpstr>PowerPoint Presentation</vt:lpstr>
      <vt:lpstr>Many believe NB FH systems represent a potential threat to coexistence in the 6 GHz band in Europe</vt:lpstr>
      <vt:lpstr>The ECC decision that allows NB FH requires ETSI BRAN to agree on a spectrum sharing mechanism</vt:lpstr>
      <vt:lpstr>In May 2021, the Coex SC heard about the NB FH in 6 GHz issue … with no conclusions</vt:lpstr>
      <vt:lpstr>In June 2021, at BRAN#110 there was lots of discussion about NB FH … with no consensus</vt:lpstr>
      <vt:lpstr>In July 2021, the Coex SC heard about issues with  eDAA … but came to no conclusions</vt:lpstr>
      <vt:lpstr>In Sept 2021, BRAN#110d underlined fundamental disagreements about eDAA spectrum sharing</vt:lpstr>
      <vt:lpstr>In Sept 2021, BRAN#110e focused on both process &amp; technical NB FH aspects … again without consensus</vt:lpstr>
      <vt:lpstr>BRAN#110e did not come to any agreement about NB FH on various process related issues</vt:lpstr>
      <vt:lpstr>BRAN#110e did not come to any agreement on issues related to adoption of EN 300 328 techniques</vt:lpstr>
      <vt:lpstr>In Sept 2021, the Coex SC heard summaries of issues related to NB FH sharing with Wi-Fi</vt:lpstr>
      <vt:lpstr>At BRAN#111, there were more submissions on integration of NB into EN 303 687…</vt:lpstr>
      <vt:lpstr>… and there was continuing contention about integration of NB into EN 303 687</vt:lpstr>
      <vt:lpstr>The regulators finally drove a breakthrough on the NB FH issue at BRAN#111 …</vt:lpstr>
      <vt:lpstr>… with the agreed outcome based on use of current LBE &amp; FBE adaptivity mechanisms by default</vt:lpstr>
      <vt:lpstr>The risk of NB FB coexisting poorly with Wi-Fi has diminished in the short term</vt:lpstr>
      <vt:lpstr>There is still work to be done to resolve how to include NB FH on EN 303 687</vt:lpstr>
      <vt:lpstr>Further NB FH discussions have already occurred after the BRAN#111 agreement …</vt:lpstr>
      <vt:lpstr>… watch this space for future updates on NB FH coexistence with Wi-Fi in 6 GHz</vt:lpstr>
      <vt:lpstr>PowerPoint Presentation</vt:lpstr>
      <vt:lpstr>Coex SC/TGbe needs to decide how to specify 802.11ax/be in context of 6 GHz rules in Europe</vt:lpstr>
      <vt:lpstr>Coex SC/Tgbe needs to ensure operation of all 802.11be features are enabled in Europe</vt:lpstr>
      <vt:lpstr>PowerPoint Presentation</vt:lpstr>
      <vt:lpstr>ETSI BRAN will now meet virtually for the rest of 2021</vt:lpstr>
      <vt:lpstr>ETSI BRAN has tentatively agreed its 2022 schedule based on F2F meetings</vt:lpstr>
      <vt:lpstr>PowerPoint Presentation</vt:lpstr>
      <vt:lpstr>Coexistence will become increasingly important as 6 GHz spectrum opens globally for unlicenced operation</vt:lpstr>
      <vt:lpstr>The battle for 6 GHz continues globally …</vt:lpstr>
      <vt:lpstr>… with GSMA leading a campaign to reserve as much as 6 GHz as possible for licensed use</vt:lpstr>
      <vt:lpstr>… but Europe is now starting to study RLAN access to  the upper 6 GHz band</vt:lpstr>
      <vt:lpstr>PowerPoint Presentation</vt:lpstr>
      <vt:lpstr>The Coex SC has previously discussed coexistence in 60 GHz … </vt:lpstr>
      <vt:lpstr>… but there is not much to report to the Coex SC about 60 GHz coexistence today </vt:lpstr>
      <vt:lpstr>PowerPoint Presentation</vt:lpstr>
      <vt:lpstr>The Coex SC may continue its normal business in January 2022</vt:lpstr>
      <vt:lpstr>The IEEE 802.11 Coexistence SC virtual meeting in November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2021-11-15T20:45:52Z</dcterms:modified>
</cp:coreProperties>
</file>