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9"/>
  </p:notesMasterIdLst>
  <p:handoutMasterIdLst>
    <p:handoutMasterId r:id="rId130"/>
  </p:handoutMasterIdLst>
  <p:sldIdLst>
    <p:sldId id="256" r:id="rId2"/>
    <p:sldId id="257" r:id="rId3"/>
    <p:sldId id="395" r:id="rId4"/>
    <p:sldId id="1608" r:id="rId5"/>
    <p:sldId id="1609" r:id="rId6"/>
    <p:sldId id="1610" r:id="rId7"/>
    <p:sldId id="1611" r:id="rId8"/>
    <p:sldId id="1612" r:id="rId9"/>
    <p:sldId id="1613" r:id="rId10"/>
    <p:sldId id="258" r:id="rId11"/>
    <p:sldId id="262" r:id="rId12"/>
    <p:sldId id="265" r:id="rId13"/>
    <p:sldId id="269" r:id="rId14"/>
    <p:sldId id="270" r:id="rId15"/>
    <p:sldId id="278" r:id="rId16"/>
    <p:sldId id="273" r:id="rId17"/>
    <p:sldId id="282" r:id="rId18"/>
    <p:sldId id="338" r:id="rId19"/>
    <p:sldId id="339" r:id="rId20"/>
    <p:sldId id="342" r:id="rId21"/>
    <p:sldId id="341" r:id="rId22"/>
    <p:sldId id="343" r:id="rId23"/>
    <p:sldId id="272" r:id="rId24"/>
    <p:sldId id="293" r:id="rId25"/>
    <p:sldId id="307" r:id="rId26"/>
    <p:sldId id="306" r:id="rId27"/>
    <p:sldId id="296" r:id="rId28"/>
    <p:sldId id="1623" r:id="rId29"/>
    <p:sldId id="271" r:id="rId30"/>
    <p:sldId id="276" r:id="rId31"/>
    <p:sldId id="345" r:id="rId32"/>
    <p:sldId id="331" r:id="rId33"/>
    <p:sldId id="332" r:id="rId34"/>
    <p:sldId id="386" r:id="rId35"/>
    <p:sldId id="387" r:id="rId36"/>
    <p:sldId id="388" r:id="rId37"/>
    <p:sldId id="1578" r:id="rId38"/>
    <p:sldId id="1579" r:id="rId39"/>
    <p:sldId id="290" r:id="rId40"/>
    <p:sldId id="523" r:id="rId41"/>
    <p:sldId id="288" r:id="rId42"/>
    <p:sldId id="882" r:id="rId43"/>
    <p:sldId id="1580" r:id="rId44"/>
    <p:sldId id="1581" r:id="rId45"/>
    <p:sldId id="868" r:id="rId46"/>
    <p:sldId id="723" r:id="rId47"/>
    <p:sldId id="884" r:id="rId48"/>
    <p:sldId id="1582" r:id="rId49"/>
    <p:sldId id="1583" r:id="rId50"/>
    <p:sldId id="263" r:id="rId51"/>
    <p:sldId id="291" r:id="rId52"/>
    <p:sldId id="1584" r:id="rId53"/>
    <p:sldId id="292" r:id="rId54"/>
    <p:sldId id="264" r:id="rId55"/>
    <p:sldId id="1585" r:id="rId56"/>
    <p:sldId id="1586" r:id="rId57"/>
    <p:sldId id="266" r:id="rId58"/>
    <p:sldId id="1587" r:id="rId59"/>
    <p:sldId id="268" r:id="rId60"/>
    <p:sldId id="1588" r:id="rId61"/>
    <p:sldId id="1589" r:id="rId62"/>
    <p:sldId id="1573" r:id="rId63"/>
    <p:sldId id="1576" r:id="rId64"/>
    <p:sldId id="1590" r:id="rId65"/>
    <p:sldId id="1591" r:id="rId66"/>
    <p:sldId id="1575" r:id="rId67"/>
    <p:sldId id="1577" r:id="rId68"/>
    <p:sldId id="261" r:id="rId69"/>
    <p:sldId id="1592" r:id="rId70"/>
    <p:sldId id="1593" r:id="rId71"/>
    <p:sldId id="259" r:id="rId72"/>
    <p:sldId id="1594" r:id="rId73"/>
    <p:sldId id="286" r:id="rId74"/>
    <p:sldId id="299" r:id="rId75"/>
    <p:sldId id="302" r:id="rId76"/>
    <p:sldId id="300" r:id="rId77"/>
    <p:sldId id="1595" r:id="rId78"/>
    <p:sldId id="1596" r:id="rId79"/>
    <p:sldId id="1597" r:id="rId80"/>
    <p:sldId id="298" r:id="rId81"/>
    <p:sldId id="297" r:id="rId82"/>
    <p:sldId id="1598" r:id="rId83"/>
    <p:sldId id="1599" r:id="rId84"/>
    <p:sldId id="1600" r:id="rId85"/>
    <p:sldId id="1601" r:id="rId86"/>
    <p:sldId id="1602" r:id="rId87"/>
    <p:sldId id="1603" r:id="rId88"/>
    <p:sldId id="1614" r:id="rId89"/>
    <p:sldId id="1604" r:id="rId90"/>
    <p:sldId id="1605" r:id="rId91"/>
    <p:sldId id="514" r:id="rId92"/>
    <p:sldId id="515" r:id="rId93"/>
    <p:sldId id="516" r:id="rId94"/>
    <p:sldId id="517" r:id="rId95"/>
    <p:sldId id="777" r:id="rId96"/>
    <p:sldId id="775" r:id="rId97"/>
    <p:sldId id="776" r:id="rId98"/>
    <p:sldId id="1606" r:id="rId99"/>
    <p:sldId id="305" r:id="rId100"/>
    <p:sldId id="303" r:id="rId101"/>
    <p:sldId id="1607" r:id="rId102"/>
    <p:sldId id="304" r:id="rId103"/>
    <p:sldId id="1615" r:id="rId104"/>
    <p:sldId id="1616" r:id="rId105"/>
    <p:sldId id="440" r:id="rId106"/>
    <p:sldId id="441" r:id="rId107"/>
    <p:sldId id="442" r:id="rId108"/>
    <p:sldId id="1617" r:id="rId109"/>
    <p:sldId id="1618" r:id="rId110"/>
    <p:sldId id="326" r:id="rId111"/>
    <p:sldId id="1619" r:id="rId112"/>
    <p:sldId id="373" r:id="rId113"/>
    <p:sldId id="371" r:id="rId114"/>
    <p:sldId id="372" r:id="rId115"/>
    <p:sldId id="353" r:id="rId116"/>
    <p:sldId id="364" r:id="rId117"/>
    <p:sldId id="376" r:id="rId118"/>
    <p:sldId id="374" r:id="rId119"/>
    <p:sldId id="1620" r:id="rId120"/>
    <p:sldId id="348" r:id="rId121"/>
    <p:sldId id="357" r:id="rId122"/>
    <p:sldId id="377" r:id="rId123"/>
    <p:sldId id="368" r:id="rId124"/>
    <p:sldId id="375" r:id="rId125"/>
    <p:sldId id="366" r:id="rId126"/>
    <p:sldId id="1621" r:id="rId127"/>
    <p:sldId id="1622" r:id="rId12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152" d="100"/>
          <a:sy n="152" d="100"/>
        </p:scale>
        <p:origin x="120" y="28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11/15/2021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714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22</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2218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23</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5101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2193683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25</a:t>
            </a:fld>
            <a:endParaRPr lang="en-US"/>
          </a:p>
        </p:txBody>
      </p:sp>
    </p:spTree>
    <p:extLst>
      <p:ext uri="{BB962C8B-B14F-4D97-AF65-F5344CB8AC3E}">
        <p14:creationId xmlns:p14="http://schemas.microsoft.com/office/powerpoint/2010/main" val="287092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151955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27</a:t>
            </a:fld>
            <a:endParaRPr lang="en-US"/>
          </a:p>
        </p:txBody>
      </p:sp>
    </p:spTree>
    <p:extLst>
      <p:ext uri="{BB962C8B-B14F-4D97-AF65-F5344CB8AC3E}">
        <p14:creationId xmlns:p14="http://schemas.microsoft.com/office/powerpoint/2010/main" val="278645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229561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33</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80712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34</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698086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2735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39</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927693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40</a:t>
            </a:fld>
            <a:endParaRPr lang="en-US">
              <a:latin typeface="Times New Roman" charset="0"/>
            </a:endParaRPr>
          </a:p>
        </p:txBody>
      </p:sp>
    </p:spTree>
    <p:extLst>
      <p:ext uri="{BB962C8B-B14F-4D97-AF65-F5344CB8AC3E}">
        <p14:creationId xmlns:p14="http://schemas.microsoft.com/office/powerpoint/2010/main" val="3799879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extLst>
      <p:ext uri="{BB962C8B-B14F-4D97-AF65-F5344CB8AC3E}">
        <p14:creationId xmlns:p14="http://schemas.microsoft.com/office/powerpoint/2010/main" val="3765103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802.11-20/1366r6</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September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42</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42</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575884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12786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4245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46</a:t>
            </a:fld>
            <a:endParaRPr lang="en-US"/>
          </a:p>
        </p:txBody>
      </p:sp>
    </p:spTree>
    <p:extLst>
      <p:ext uri="{BB962C8B-B14F-4D97-AF65-F5344CB8AC3E}">
        <p14:creationId xmlns:p14="http://schemas.microsoft.com/office/powerpoint/2010/main" val="2182708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482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48603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38109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86612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5921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95455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8291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802.11-21/1655</a:t>
            </a:r>
            <a:endParaRPr lang="en-US"/>
          </a:p>
        </p:txBody>
      </p:sp>
      <p:sp>
        <p:nvSpPr>
          <p:cNvPr id="5" name="Rectangle 3"/>
          <p:cNvSpPr>
            <a:spLocks noGrp="1" noChangeArrowheads="1"/>
          </p:cNvSpPr>
          <p:nvPr>
            <p:ph type="dt"/>
          </p:nvPr>
        </p:nvSpPr>
        <p:spPr>
          <a:ln/>
        </p:spPr>
        <p:txBody>
          <a:bodyPr/>
          <a:lstStyle/>
          <a:p>
            <a:r>
              <a:rPr lang="en-GB"/>
              <a:t>November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32211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72</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70551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73</a:t>
            </a:fld>
            <a:endParaRPr lang="en-US" dirty="0"/>
          </a:p>
        </p:txBody>
      </p:sp>
    </p:spTree>
    <p:extLst>
      <p:ext uri="{BB962C8B-B14F-4D97-AF65-F5344CB8AC3E}">
        <p14:creationId xmlns:p14="http://schemas.microsoft.com/office/powerpoint/2010/main" val="1743070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74</a:t>
            </a:fld>
            <a:endParaRPr lang="en-US" dirty="0"/>
          </a:p>
        </p:txBody>
      </p:sp>
    </p:spTree>
    <p:extLst>
      <p:ext uri="{BB962C8B-B14F-4D97-AF65-F5344CB8AC3E}">
        <p14:creationId xmlns:p14="http://schemas.microsoft.com/office/powerpoint/2010/main" val="149902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69983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75</a:t>
            </a:fld>
            <a:endParaRPr lang="en-US" dirty="0"/>
          </a:p>
        </p:txBody>
      </p:sp>
    </p:spTree>
    <p:extLst>
      <p:ext uri="{BB962C8B-B14F-4D97-AF65-F5344CB8AC3E}">
        <p14:creationId xmlns:p14="http://schemas.microsoft.com/office/powerpoint/2010/main" val="18145288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76</a:t>
            </a:fld>
            <a:endParaRPr lang="en-US" dirty="0"/>
          </a:p>
        </p:txBody>
      </p:sp>
    </p:spTree>
    <p:extLst>
      <p:ext uri="{BB962C8B-B14F-4D97-AF65-F5344CB8AC3E}">
        <p14:creationId xmlns:p14="http://schemas.microsoft.com/office/powerpoint/2010/main" val="420717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5085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88989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79</a:t>
            </a:fld>
            <a:endParaRPr lang="en-US"/>
          </a:p>
        </p:txBody>
      </p:sp>
    </p:spTree>
    <p:extLst>
      <p:ext uri="{BB962C8B-B14F-4D97-AF65-F5344CB8AC3E}">
        <p14:creationId xmlns:p14="http://schemas.microsoft.com/office/powerpoint/2010/main" val="2672676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80</a:t>
            </a:fld>
            <a:endParaRPr lang="en-US"/>
          </a:p>
        </p:txBody>
      </p:sp>
    </p:spTree>
    <p:extLst>
      <p:ext uri="{BB962C8B-B14F-4D97-AF65-F5344CB8AC3E}">
        <p14:creationId xmlns:p14="http://schemas.microsoft.com/office/powerpoint/2010/main" val="3387877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81</a:t>
            </a:fld>
            <a:endParaRPr lang="en-US"/>
          </a:p>
        </p:txBody>
      </p:sp>
    </p:spTree>
    <p:extLst>
      <p:ext uri="{BB962C8B-B14F-4D97-AF65-F5344CB8AC3E}">
        <p14:creationId xmlns:p14="http://schemas.microsoft.com/office/powerpoint/2010/main" val="1436654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82</a:t>
            </a:fld>
            <a:endParaRPr lang="en-US"/>
          </a:p>
        </p:txBody>
      </p:sp>
    </p:spTree>
    <p:extLst>
      <p:ext uri="{BB962C8B-B14F-4D97-AF65-F5344CB8AC3E}">
        <p14:creationId xmlns:p14="http://schemas.microsoft.com/office/powerpoint/2010/main" val="3863107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83</a:t>
            </a:fld>
            <a:endParaRPr lang="en-US"/>
          </a:p>
        </p:txBody>
      </p:sp>
    </p:spTree>
    <p:extLst>
      <p:ext uri="{BB962C8B-B14F-4D97-AF65-F5344CB8AC3E}">
        <p14:creationId xmlns:p14="http://schemas.microsoft.com/office/powerpoint/2010/main" val="4229565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42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56393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83931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98</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65383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109</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60460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85340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227837" cy="215444"/>
          </a:xfrm>
        </p:spPr>
        <p:txBody>
          <a:bodyPr/>
          <a:lstStyle/>
          <a:p>
            <a:pPr>
              <a:defRPr/>
            </a:pPr>
            <a:r>
              <a:rPr lang="en-US" dirty="0"/>
              <a:t>November 2021</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122</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126</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127</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884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3535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November 2021</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7764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802.11-21/1644r2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105.xml.rels><?xml version="1.0" encoding="UTF-8" standalone="yes"?>
<Relationships xmlns="http://schemas.openxmlformats.org/package/2006/relationships"><Relationship Id="rId3" Type="http://schemas.openxmlformats.org/officeDocument/2006/relationships/hyperlink" Target="https://www.wi-fi.org/news-events/newsroom/wi-fi-certified-halow-delivers-long-range-low-power-wi-fi" TargetMode="External"/><Relationship Id="rId7" Type="http://schemas.openxmlformats.org/officeDocument/2006/relationships/hyperlink" Target="https://www.wi-fi.org/news-events/newsroom/wi-fi-certified-data-elements-delivers-enhanced-wi-fi-analytic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wi-fi.org/news-events/newsroom/wi-fi-certified-easymesh-enhances-wi-fi-performance-in-multiple-ap-networks" TargetMode="External"/><Relationship Id="rId5" Type="http://schemas.openxmlformats.org/officeDocument/2006/relationships/hyperlink" Target="https://www.wi-fi.org/news-events/newsroom/wi-fi-alliance-accelerates-wi-fi-6e-development-with-automated-frequency" TargetMode="External"/><Relationship Id="rId4" Type="http://schemas.openxmlformats.org/officeDocument/2006/relationships/hyperlink" Target="https://www.wi-fi.org/news-events/newsroom/wi-fi-alliance-enhances-consistent-quality-of-service-for-latency-sensitive-wi"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cclesi@cisco.com"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wg/priv/about/" TargetMode="External"/></Relationships>
</file>

<file path=ppt/slides/_rels/slide114.xml.rels><?xml version="1.0" encoding="UTF-8" standalone="yes"?>
<Relationships xmlns="http://schemas.openxmlformats.org/package/2006/relationships"><Relationship Id="rId8" Type="http://schemas.openxmlformats.org/officeDocument/2006/relationships/hyperlink" Target="https://datatracker.ietf.org/wg/gendispatch/about/" TargetMode="External"/><Relationship Id="rId13" Type="http://schemas.openxmlformats.org/officeDocument/2006/relationships/hyperlink" Target="https://datatracker.ietf.org/doc/charter-ietf-ntp/"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dtn/" TargetMode="External"/><Relationship Id="rId12" Type="http://schemas.openxmlformats.org/officeDocument/2006/relationships/hyperlink" Target="https://datatracker.ietf.org/wg/ntp/abou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atatracker.ietf.org/wg/dtn/about/" TargetMode="External"/><Relationship Id="rId11" Type="http://schemas.openxmlformats.org/officeDocument/2006/relationships/hyperlink" Target="https://datatracker.ietf.org/doc/charter-ietf-grow/"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suit/" TargetMode="External"/><Relationship Id="rId10" Type="http://schemas.openxmlformats.org/officeDocument/2006/relationships/hyperlink" Target="https://datatracker.ietf.org/wg/grow/about/"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gendispatch/" TargetMode="External"/><Relationship Id="rId14" Type="http://schemas.openxmlformats.org/officeDocument/2006/relationships/hyperlink" Target="https://datatracker.ietf.org/wg/suit/about/"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doc/draft-ietf-emu-eaptlscert/" TargetMode="External"/><Relationship Id="rId4" Type="http://schemas.openxmlformats.org/officeDocument/2006/relationships/hyperlink" Target="https://datatracker.ietf.org/doc/draft-ietf-emu-eap-tls13/"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datatracker.ietf.org/doc/draft-ietf-opsawg-vpn-common/" TargetMode="External"/><Relationship Id="rId5" Type="http://schemas.openxmlformats.org/officeDocument/2006/relationships/hyperlink" Target="https://datatracker.ietf.org/doc/draft-ietf-opsawg-l2nm/" TargetMode="External"/><Relationship Id="rId4" Type="http://schemas.openxmlformats.org/officeDocument/2006/relationships/hyperlink" Target="https://datatracker.ietf.org/doc/draft-ietf-opsawg-pca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7" Type="http://schemas.openxmlformats.org/officeDocument/2006/relationships/hyperlink" Target="https://datatracker.ietf.org/doc/draft-ietf-tls-tlsflag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datatracker.ietf.org/doc/draft-ietf-tls-ctls/" TargetMode="External"/><Relationship Id="rId5" Type="http://schemas.openxmlformats.org/officeDocument/2006/relationships/hyperlink" Target="https://datatracker.ietf.org/doc/draft-ietf-tls-dtls13/" TargetMode="External"/><Relationship Id="rId4" Type="http://schemas.openxmlformats.org/officeDocument/2006/relationships/hyperlink" Target="https://datatracker.ietf.org/doc/draft-ietf-tls-rfc8446bis/"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detnet-bounded-latency/" TargetMode="External"/><Relationship Id="rId4" Type="http://schemas.openxmlformats.org/officeDocument/2006/relationships/hyperlink" Target="https://www.rfc-editor.org/rfc/rfc9055"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use-cases/"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datatracker.ietf.org/doc/draft-ietf-anima-brski-async-enroll/" TargetMode="Externa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asa-guidelines/"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0/11-20-0013-AANI-draft-technical-report-on-interworking-between-3gpp-5g-network-wlan.docx" TargetMode="External"/><Relationship Id="rId7" Type="http://schemas.openxmlformats.org/officeDocument/2006/relationships/hyperlink" Target="https://mentor.ieee.org/802.11/dcn/21/11-21-1809-00-AANI-itu-imt-2030-status.pptx" TargetMode="External"/><Relationship Id="rId2" Type="http://schemas.openxmlformats.org/officeDocument/2006/relationships/hyperlink" Target="https://mentor.ieee.org/802.11/dcn/21/11-21-1626-01-AANI-aani-sc-agenda-november-2021-plenary.pptx" TargetMode="External"/><Relationship Id="rId1" Type="http://schemas.openxmlformats.org/officeDocument/2006/relationships/slideLayout" Target="../slideLayouts/slideLayout7.xml"/><Relationship Id="rId6" Type="http://schemas.openxmlformats.org/officeDocument/2006/relationships/hyperlink" Target="https://mentor.ieee.org/802.11/dcn/21/11-21-1806-00-AANI-itu-imt-2020-status.pptx" TargetMode="External"/><Relationship Id="rId5" Type="http://schemas.openxmlformats.org/officeDocument/2006/relationships/hyperlink" Target="https://mentor.ieee.org/802.11/dcn/21/11-21-1198-03-AANI-draft-ls-response-to-wba-qos-material.docx" TargetMode="External"/><Relationship Id="rId4" Type="http://schemas.openxmlformats.org/officeDocument/2006/relationships/hyperlink" Target="https://grouper.ieee.org/groups/802/11/Liaisons/2021-09-28-liaison-response-to-wba-qos-materia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21/11-21-1625-06-0arc-arc-sc-agenda-nov-2021.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mentor.ieee.org/802.11/dcn/21/11-21-1797-00-0arc-proposal-for-new-annex-g-frame-exchange-sequence-descriptions.docx" TargetMode="External"/><Relationship Id="rId4" Type="http://schemas.openxmlformats.org/officeDocument/2006/relationships/hyperlink" Target="https://mentor.ieee.org/802.11/dcn/21/11-21-1782-01-000m-annex-g-cids-resolution.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1/11-21-1836-00-0arc-address-block-assignment-with-p802-1cq-barc.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ntor.ieee.org/802.11/dcn/21/11-21-1844-00-0arc-evolution-time-for-the-ieee-802-architecture.pptx"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1774-00-0arc-clause-6-discussion.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21/11-21-1858-01-coex-laa-wi-fi-coexistence-experiments-preliminary-results.pptx" TargetMode="External"/><Relationship Id="rId2" Type="http://schemas.openxmlformats.org/officeDocument/2006/relationships/hyperlink" Target="https://mentor.ieee.org/802.11/dcn/20/11-21-164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1/11-21-1631-00-0wng-agenda-for-wng-sc-2021-november.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mentor.ieee.org/802.11/dcn/21/11-21-1823-00-0wng-wng-meeting-minutes-2021-november-electronic-meeting.docx" TargetMode="External"/><Relationship Id="rId4" Type="http://schemas.openxmlformats.org/officeDocument/2006/relationships/hyperlink" Target="https://mentor.ieee.org/802.11/dcn/21/11-21-1804-03-0wng-openroaming-tutorial.pptx"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hyperlink" Target="https://mentor.ieee.org/802.11/dcn/20/11-21-159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11/dcn/17/11-17-1603-09-00lc-a-csd-proposal-for-light-communications.doc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png"/><Relationship Id="rId4" Type="http://schemas.openxmlformats.org/officeDocument/2006/relationships/oleObject" Target="../embeddings/oleObject1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863-00-00bd-tgbd-november-plenary-2021-teleconference-minutes.docx" TargetMode="External"/><Relationship Id="rId2" Type="http://schemas.openxmlformats.org/officeDocument/2006/relationships/hyperlink" Target="https://mentor.ieee.org/802.11/dcn/21/11-21-1623-04-00bd-tgbd-teleconference-agenda-for-nov-2021.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1717-00-000m-revme-cc35-cid-97-basic-rate-set-definition.docx" TargetMode="External"/><Relationship Id="rId2" Type="http://schemas.openxmlformats.org/officeDocument/2006/relationships/hyperlink" Target="https://mentor.ieee.org/802.11/dcn/21/11-21-1618-08-00be-tgbe-nov-2021-meeting-agenda.pptx" TargetMode="Externa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0/11-20-1982-51-00be-tgbe-motions-list-for-teleconferences-part-2.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mentor.ieee.org/802.11/dcn/21/11-21-1634-00-00bh-private-identifier-requirements-for-tgbh.docx" TargetMode="External"/><Relationship Id="rId3" Type="http://schemas.openxmlformats.org/officeDocument/2006/relationships/hyperlink" Target="https://mentor.ieee.org/802.11/dcn/21/11-21-1628-06-00bh-agenda-tgbh-2021-nov-plenary.pptx" TargetMode="External"/><Relationship Id="rId7" Type="http://schemas.openxmlformats.org/officeDocument/2006/relationships/hyperlink" Target="https://mentor.ieee.org/802.11/dcn/21/11-21-1839-00-00bh-transient-sta-id.ppt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mentor.ieee.org/802.11/dcn/21/11-21-1853-00-00bh-id-query-analysis.docx" TargetMode="External"/><Relationship Id="rId11" Type="http://schemas.openxmlformats.org/officeDocument/2006/relationships/hyperlink" Target="https://mentor.ieee.org/802.11/dcn/21/11-21-1140-01-00bh-issues-matrix.pptx" TargetMode="External"/><Relationship Id="rId5" Type="http://schemas.openxmlformats.org/officeDocument/2006/relationships/hyperlink" Target="https://mentor.ieee.org/802.11/dcn/21/11-21-1585-10-00bh-identifiable-random-mac-address.pptx" TargetMode="External"/><Relationship Id="rId10" Type="http://schemas.openxmlformats.org/officeDocument/2006/relationships/hyperlink" Target="https://mentor.ieee.org/802.11/dcn/21/11-21-1141-00-00bh-excerpts-of-wba-document-wi-fi-id-scope.pptx" TargetMode="External"/><Relationship Id="rId4" Type="http://schemas.openxmlformats.org/officeDocument/2006/relationships/hyperlink" Target="https://mentor.ieee.org/802.11/dcn/21/11-21-0332-24-00bh-issues-tracking.docx" TargetMode="External"/><Relationship Id="rId9" Type="http://schemas.openxmlformats.org/officeDocument/2006/relationships/hyperlink" Target="https://mentor.ieee.org/802.11/dcn/21/11-21-0703-00-0000-2021-april-liaison-from-wba.doc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gov.uk/government/organisations/department-for-digital-culture-media-sport"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8/dcn/20/18-20-0108-06-0000-comments-ieee802-fcc-nprm-20-133-70-80-90ghz-bands-expand-access.docx"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5" Type="http://schemas.openxmlformats.org/officeDocument/2006/relationships/hyperlink" Target="https://mentor.ieee.org/802.18/dcn/21/18-21-0036-08-0000-frequency-table-template.xlsx" TargetMode="External"/><Relationship Id="rId4" Type="http://schemas.openxmlformats.org/officeDocument/2006/relationships/hyperlink" Target="https://groups.wirelessinnovation.org/wg/6MSG/dashboard" TargetMode="External"/></Relationships>
</file>

<file path=ppt/slides/_rels/slide97.xml.rels><?xml version="1.0" encoding="UTF-8" standalone="yes"?>
<Relationships xmlns="http://schemas.openxmlformats.org/package/2006/relationships"><Relationship Id="rId2" Type="http://schemas.openxmlformats.org/officeDocument/2006/relationships/hyperlink" Target="https://ieeesa.webex.com/ieeesa/j.php?MTID=mb227025e23b552d59ce66c69fe99c16c"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9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2021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2021-11-16</a:t>
            </a:r>
            <a:endParaRPr lang="en-GB" sz="2000" b="0" dirty="0"/>
          </a:p>
        </p:txBody>
      </p:sp>
      <p:sp>
        <p:nvSpPr>
          <p:cNvPr id="6" name="Date Placeholder 3"/>
          <p:cNvSpPr>
            <a:spLocks noGrp="1"/>
          </p:cNvSpPr>
          <p:nvPr>
            <p:ph type="dt" idx="10"/>
          </p:nvPr>
        </p:nvSpPr>
        <p:spPr/>
        <p:txBody>
          <a:bodyPr/>
          <a:lstStyle/>
          <a:p>
            <a:r>
              <a:rPr lang="en-US"/>
              <a:t>November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0"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(November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0"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8AAA693-76FD-4363-B3D8-65482AF78DEF}"/>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DCC020BB-B36F-4934-AB59-5356FB83F382}"/>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457D3848-70A4-40DB-9278-E688BD42EED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9679028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tr-TR" sz="3000" dirty="0" err="1"/>
              <a:t>Current</a:t>
            </a:r>
            <a:r>
              <a:rPr lang="tr-TR" sz="3000" dirty="0"/>
              <a:t> </a:t>
            </a:r>
            <a:r>
              <a:rPr lang="tr-TR" sz="3000" dirty="0" err="1"/>
              <a:t>ePoll</a:t>
            </a:r>
            <a:endParaRPr lang="en-US" sz="3000" dirty="0"/>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following </a:t>
            </a:r>
            <a:r>
              <a:rPr lang="en-US" sz="2250" dirty="0" err="1"/>
              <a:t>ePoll</a:t>
            </a:r>
            <a:r>
              <a:rPr lang="en-US" sz="2250" dirty="0"/>
              <a:t> is running during the IEEE 802 Electronic Plenary session</a:t>
            </a:r>
          </a:p>
          <a:p>
            <a:r>
              <a:rPr lang="en-US" sz="2250" dirty="0"/>
              <a:t>“If the 2022 March 802 Plenary session is held in-person, will you attend?”</a:t>
            </a:r>
          </a:p>
          <a:p>
            <a:r>
              <a:rPr lang="en-US" sz="2250" dirty="0"/>
              <a:t>The IEEE 802 Executive Committee will meet on December 7 and at that time will decide if the March Plenary session will be held in-person</a:t>
            </a:r>
          </a:p>
          <a:p>
            <a:endParaRPr lang="en-US" sz="2063" dirty="0"/>
          </a:p>
        </p:txBody>
      </p:sp>
      <p:sp>
        <p:nvSpPr>
          <p:cNvPr id="7" name="Footer Placeholder 6">
            <a:extLst>
              <a:ext uri="{FF2B5EF4-FFF2-40B4-BE49-F238E27FC236}">
                <a16:creationId xmlns:a16="http://schemas.microsoft.com/office/drawing/2014/main" id="{A43A4CE5-A96C-4177-88E3-324A0EDF52B3}"/>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36CEDFF0-4AFE-48EA-8BE6-59B86D76DE8E}"/>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F74F0D35-FA9C-4C5E-91EF-F1018E965C4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3181532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group has agreed on the format of the Frequency Table</a:t>
            </a:r>
          </a:p>
          <a:p>
            <a:r>
              <a:rPr lang="en-US" sz="2063" dirty="0"/>
              <a:t>Refinements have been made over the last few meetings</a:t>
            </a:r>
          </a:p>
          <a:p>
            <a:r>
              <a:rPr lang="en-US" sz="2063" dirty="0"/>
              <a:t>Recently Steve S. and Eduard Au providing input on the various 802.11 PHY Amendments</a:t>
            </a:r>
          </a:p>
          <a:p>
            <a:pPr lvl="1"/>
            <a:r>
              <a:rPr lang="en-US" sz="1875" b="1" dirty="0"/>
              <a:t>Detailed Frequency Bands for each PHY is under development</a:t>
            </a:r>
          </a:p>
          <a:p>
            <a:r>
              <a:rPr lang="en-US" sz="2063" dirty="0"/>
              <a:t>The latest working version of the Frequency Table document is available on Mentor,</a:t>
            </a:r>
          </a:p>
          <a:p>
            <a:pPr lvl="1"/>
            <a:r>
              <a:rPr lang="en-US" sz="1875" b="1" dirty="0">
                <a:hlinkClick r:id="rId2"/>
              </a:rPr>
              <a:t>https://mentor.ieee.org/802.18/dcn/21/18-21-0036-07-0000-frequency-table-template.xlsx</a:t>
            </a:r>
            <a:r>
              <a:rPr lang="en-US" sz="1875" b="1" dirty="0"/>
              <a:t> </a:t>
            </a:r>
          </a:p>
          <a:p>
            <a:r>
              <a:rPr lang="en-US" sz="2063" dirty="0"/>
              <a:t>Anyone who wants to participate please reach out to Jay or Steve</a:t>
            </a:r>
          </a:p>
        </p:txBody>
      </p:sp>
      <p:sp>
        <p:nvSpPr>
          <p:cNvPr id="7" name="Footer Placeholder 6">
            <a:extLst>
              <a:ext uri="{FF2B5EF4-FFF2-40B4-BE49-F238E27FC236}">
                <a16:creationId xmlns:a16="http://schemas.microsoft.com/office/drawing/2014/main" id="{9B858529-FCB4-4BC1-9C97-52D3AB11BCEC}"/>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F107C086-5655-4B71-9660-5C1D01B84A91}"/>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33C2CCEC-C413-4A39-80E6-5053C3AD1AF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7645785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pic>
        <p:nvPicPr>
          <p:cNvPr id="7" name="Resim 6">
            <a:extLst>
              <a:ext uri="{FF2B5EF4-FFF2-40B4-BE49-F238E27FC236}">
                <a16:creationId xmlns:a16="http://schemas.microsoft.com/office/drawing/2014/main" id="{1D0A648B-D248-4F49-850C-5D05379F6039}"/>
              </a:ext>
            </a:extLst>
          </p:cNvPr>
          <p:cNvPicPr>
            <a:picLocks noChangeAspect="1"/>
          </p:cNvPicPr>
          <p:nvPr/>
        </p:nvPicPr>
        <p:blipFill>
          <a:blip r:embed="rId2"/>
          <a:stretch>
            <a:fillRect/>
          </a:stretch>
        </p:blipFill>
        <p:spPr>
          <a:xfrm>
            <a:off x="4369127" y="1555753"/>
            <a:ext cx="3452159" cy="4275190"/>
          </a:xfrm>
          <a:prstGeom prst="rect">
            <a:avLst/>
          </a:prstGeom>
        </p:spPr>
      </p:pic>
      <p:sp>
        <p:nvSpPr>
          <p:cNvPr id="3" name="Footer Placeholder 2">
            <a:extLst>
              <a:ext uri="{FF2B5EF4-FFF2-40B4-BE49-F238E27FC236}">
                <a16:creationId xmlns:a16="http://schemas.microsoft.com/office/drawing/2014/main" id="{367C9708-93FC-4CE5-808D-A09480D2FEE1}"/>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9237972C-BB28-4673-B30B-F0BB23782428}"/>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09F40011-9C86-49CF-8542-FD4A6C643C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464329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3D99A1F-1FA4-4452-A96F-D61C46AD9EA3}"/>
              </a:ext>
            </a:extLst>
          </p:cNvPr>
          <p:cNvSpPr>
            <a:spLocks noGrp="1"/>
          </p:cNvSpPr>
          <p:nvPr>
            <p:ph type="title"/>
          </p:nvPr>
        </p:nvSpPr>
        <p:spPr/>
        <p:txBody>
          <a:bodyPr/>
          <a:lstStyle/>
          <a:p>
            <a:r>
              <a:rPr lang="en-US" dirty="0"/>
              <a:t>External liaison reports</a:t>
            </a:r>
          </a:p>
        </p:txBody>
      </p:sp>
      <p:sp>
        <p:nvSpPr>
          <p:cNvPr id="8" name="Text Placeholder 7">
            <a:extLst>
              <a:ext uri="{FF2B5EF4-FFF2-40B4-BE49-F238E27FC236}">
                <a16:creationId xmlns:a16="http://schemas.microsoft.com/office/drawing/2014/main" id="{CB70FA66-306A-4D9F-9361-B80DA72D7AA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1AA8AD80-56EA-474A-989D-289D0B3BCB5F}"/>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54DB9CC6-FD78-4F72-BE69-3741D1B22B37}"/>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88CFD9F-59E6-4D7D-84E6-F81BC8E5B80E}"/>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Tree>
    <p:extLst>
      <p:ext uri="{BB962C8B-B14F-4D97-AF65-F5344CB8AC3E}">
        <p14:creationId xmlns:p14="http://schemas.microsoft.com/office/powerpoint/2010/main" val="3272792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104</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2021-11-16</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17418"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5616624"/>
          </a:xfrm>
        </p:spPr>
        <p:txBody>
          <a:bodyPr>
            <a:normAutofit fontScale="55000" lnSpcReduction="20000"/>
          </a:bodyPr>
          <a:lstStyle/>
          <a:p>
            <a:pPr>
              <a:defRPr/>
            </a:pPr>
            <a:r>
              <a:rPr lang="en-US" altLang="en-US" b="0" dirty="0"/>
              <a:t>Wi-Fi Alliance work is continuing with regular task group teleconferences and remotely managed interoperability testing. Virtual member events are being held from time to time</a:t>
            </a:r>
          </a:p>
          <a:p>
            <a:pPr>
              <a:defRPr/>
            </a:pPr>
            <a:endParaRPr lang="en-US" altLang="en-US" b="0" dirty="0"/>
          </a:p>
          <a:p>
            <a:pPr marL="0" indent="0">
              <a:defRPr/>
            </a:pPr>
            <a:r>
              <a:rPr lang="en-US" altLang="en-US" b="0" dirty="0"/>
              <a:t>Recent Items of note</a:t>
            </a:r>
          </a:p>
          <a:p>
            <a:pPr>
              <a:defRPr/>
            </a:pPr>
            <a:r>
              <a:rPr lang="en-US" altLang="en-US" b="0" dirty="0"/>
              <a:t>Wi-Fi CERTIFIED </a:t>
            </a:r>
            <a:r>
              <a:rPr lang="en-US" altLang="en-US" b="0" dirty="0" err="1"/>
              <a:t>HaLow</a:t>
            </a:r>
            <a:r>
              <a:rPr lang="en-US" altLang="en-US" b="0" dirty="0"/>
              <a:t>™ delivers long range, low power Wi-Fi® (Nov 2</a:t>
            </a:r>
            <a:r>
              <a:rPr lang="en-US" altLang="en-US" b="0" baseline="30000" dirty="0"/>
              <a:t>nd</a:t>
            </a:r>
            <a:r>
              <a:rPr lang="en-US" altLang="en-US" b="0" dirty="0"/>
              <a:t> 2021)</a:t>
            </a:r>
          </a:p>
          <a:p>
            <a:pPr lvl="1">
              <a:defRPr/>
            </a:pPr>
            <a:r>
              <a:rPr lang="en-US" altLang="en-US" b="0" dirty="0">
                <a:hlinkClick r:id="rId3"/>
              </a:rPr>
              <a:t>https://www.wi-fi.org/news-events/newsroom/wi-fi-certified-halow-delivers-long-range-low-power-wi-fi</a:t>
            </a:r>
            <a:r>
              <a:rPr lang="en-US" altLang="en-US" b="0" dirty="0"/>
              <a:t> </a:t>
            </a:r>
          </a:p>
          <a:p>
            <a:pPr>
              <a:defRPr/>
            </a:pPr>
            <a:r>
              <a:rPr lang="en-US" altLang="en-US" b="0" dirty="0"/>
              <a:t>Wi-Fi Alliance® enhances consistent Quality of Service for latency-sensitive Wi-Fi® applications</a:t>
            </a:r>
          </a:p>
          <a:p>
            <a:pPr lvl="1">
              <a:defRPr/>
            </a:pPr>
            <a:r>
              <a:rPr lang="en-US" altLang="en-US" b="0" dirty="0">
                <a:hlinkClick r:id="rId4"/>
              </a:rPr>
              <a:t>https://www.wi-fi.org/news-events/newsroom/wi-fi-alliance-enhances-consistent-quality-of-service-for-latency-sensitive-wi</a:t>
            </a:r>
            <a:r>
              <a:rPr lang="en-US" altLang="en-US" b="0" dirty="0"/>
              <a:t> </a:t>
            </a:r>
          </a:p>
          <a:p>
            <a:pPr>
              <a:defRPr/>
            </a:pPr>
            <a:r>
              <a:rPr lang="en-US" altLang="en-US" b="0" dirty="0"/>
              <a:t>Wi-Fi Alliance® accelerates Wi-Fi 6E development with Automated Frequency Coordination</a:t>
            </a:r>
          </a:p>
          <a:p>
            <a:pPr lvl="1">
              <a:defRPr/>
            </a:pPr>
            <a:r>
              <a:rPr lang="en-US" altLang="en-US" sz="2100" dirty="0">
                <a:solidFill>
                  <a:srgbClr val="00B0F0"/>
                </a:solidFill>
                <a:hlinkClick r:id="rId5">
                  <a:extLst>
                    <a:ext uri="{A12FA001-AC4F-418D-AE19-62706E023703}">
                      <ahyp:hlinkClr xmlns:ahyp="http://schemas.microsoft.com/office/drawing/2018/hyperlinkcolor" val="tx"/>
                    </a:ext>
                  </a:extLst>
                </a:hlinkClick>
              </a:rPr>
              <a:t>https://www.wi-fi.org/news-events/newsroom/wi-fi-alliance-accelerates-wi-fi-6e-development-with-automated-frequency</a:t>
            </a:r>
            <a:r>
              <a:rPr lang="en-US" altLang="en-US" sz="2100" dirty="0">
                <a:solidFill>
                  <a:srgbClr val="00B0F0"/>
                </a:solidFill>
              </a:rPr>
              <a:t>  </a:t>
            </a:r>
          </a:p>
          <a:p>
            <a:pPr>
              <a:defRPr/>
            </a:pPr>
            <a:r>
              <a:rPr lang="en-US" altLang="en-US" b="0" dirty="0"/>
              <a:t>Wi-Fi Alliance® adds Wi-Fi 6 and  Wi-Fi 6E support to </a:t>
            </a:r>
            <a:r>
              <a:rPr lang="en-US" altLang="en-US" b="0" dirty="0" err="1"/>
              <a:t>Easymesh</a:t>
            </a:r>
            <a:r>
              <a:rPr lang="en-US" altLang="en-US" b="0" dirty="0"/>
              <a:t> and Data Elements certifications (Oct 7</a:t>
            </a:r>
            <a:r>
              <a:rPr lang="en-US" altLang="en-US" b="0" baseline="30000" dirty="0"/>
              <a:t>th</a:t>
            </a:r>
            <a:r>
              <a:rPr lang="en-US" altLang="en-US" b="0" dirty="0"/>
              <a:t> 2021)</a:t>
            </a:r>
          </a:p>
          <a:p>
            <a:pPr lvl="1">
              <a:defRPr/>
            </a:pPr>
            <a:r>
              <a:rPr lang="en-US" altLang="en-US" sz="2400" dirty="0">
                <a:hlinkClick r:id="rId6"/>
              </a:rPr>
              <a:t>https://www.wi-fi.org/news-events/newsroom/wi-fi-certified-easymesh-enhances-wi-fi-performance-in-multiple-ap-networks</a:t>
            </a:r>
            <a:r>
              <a:rPr lang="en-US" altLang="en-US" sz="2400" dirty="0"/>
              <a:t> </a:t>
            </a:r>
          </a:p>
          <a:p>
            <a:pPr lvl="1">
              <a:defRPr/>
            </a:pPr>
            <a:r>
              <a:rPr lang="en-US" altLang="en-US" sz="2400" dirty="0">
                <a:hlinkClick r:id="rId7"/>
              </a:rPr>
              <a:t>https://www.wi-fi.org/news-events/newsroom/wi-fi-certified-data-elements-delivers-enhanced-wi-fi-analytics</a:t>
            </a:r>
            <a:r>
              <a:rPr lang="en-US" altLang="en-US" sz="2400" dirty="0"/>
              <a:t> </a:t>
            </a:r>
          </a:p>
          <a:p>
            <a:pPr lvl="1">
              <a:defRPr/>
            </a:pPr>
            <a:endParaRPr lang="en-US" altLang="en-US" sz="2400" dirty="0"/>
          </a:p>
          <a:p>
            <a:pPr>
              <a:defRPr/>
            </a:pPr>
            <a:r>
              <a:rPr lang="en-US" altLang="en-US" b="0" dirty="0"/>
              <a:t>Ongoing technical activity at Wi-Fi Alliance leading to certification, based on IEEE programs</a:t>
            </a:r>
          </a:p>
          <a:p>
            <a:pPr marL="457200" lvl="1" indent="0">
              <a:defRPr/>
            </a:pPr>
            <a:r>
              <a:rPr lang="en-US" altLang="en-US" dirty="0"/>
              <a:t>  </a:t>
            </a:r>
          </a:p>
          <a:p>
            <a:pPr lvl="1">
              <a:defRPr/>
            </a:pPr>
            <a:r>
              <a:rPr lang="en-US" altLang="en-US" dirty="0"/>
              <a:t>Wi-Fi 7</a:t>
            </a:r>
          </a:p>
          <a:p>
            <a:pPr lvl="1">
              <a:defRPr/>
            </a:pPr>
            <a:r>
              <a:rPr lang="en-US" altLang="en-US" dirty="0"/>
              <a:t>Wi-Fi 6</a:t>
            </a:r>
          </a:p>
          <a:p>
            <a:pPr lvl="1">
              <a:defRPr/>
            </a:pPr>
            <a:r>
              <a:rPr lang="en-US" altLang="en-US" dirty="0"/>
              <a:t>Location  </a:t>
            </a:r>
          </a:p>
          <a:p>
            <a:pPr lvl="1">
              <a:defRPr/>
            </a:pPr>
            <a:r>
              <a:rPr lang="en-US" altLang="en-US" dirty="0"/>
              <a:t>60GHz</a:t>
            </a:r>
          </a:p>
          <a:p>
            <a:pPr lvl="1">
              <a:defRPr/>
            </a:pPr>
            <a:r>
              <a:rPr lang="en-US" altLang="en-US" dirty="0" err="1"/>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105</a:t>
            </a:fld>
            <a:endParaRPr lang="en-GB" altLang="en-US" sz="1200" b="0" dirty="0"/>
          </a:p>
        </p:txBody>
      </p:sp>
      <p:sp>
        <p:nvSpPr>
          <p:cNvPr id="2" name="Footer Placeholder 1">
            <a:extLst>
              <a:ext uri="{FF2B5EF4-FFF2-40B4-BE49-F238E27FC236}">
                <a16:creationId xmlns:a16="http://schemas.microsoft.com/office/drawing/2014/main" id="{EDD9D447-B5E2-45BB-8322-69285ED40BB3}"/>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106</a:t>
            </a:fld>
            <a:endParaRPr lang="en-GB" altLang="en-US" sz="1200" b="0" dirty="0"/>
          </a:p>
        </p:txBody>
      </p:sp>
      <p:sp>
        <p:nvSpPr>
          <p:cNvPr id="3" name="Footer Placeholder 2">
            <a:extLst>
              <a:ext uri="{FF2B5EF4-FFF2-40B4-BE49-F238E27FC236}">
                <a16:creationId xmlns:a16="http://schemas.microsoft.com/office/drawing/2014/main" id="{F586D6AB-F6F7-4A74-B1E7-A9C2E24DF695}"/>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107</a:t>
            </a:fld>
            <a:endParaRPr lang="en-GB" altLang="en-US" sz="1200" b="0" dirty="0"/>
          </a:p>
        </p:txBody>
      </p:sp>
      <p:sp>
        <p:nvSpPr>
          <p:cNvPr id="2" name="Footer Placeholder 1">
            <a:extLst>
              <a:ext uri="{FF2B5EF4-FFF2-40B4-BE49-F238E27FC236}">
                <a16:creationId xmlns:a16="http://schemas.microsoft.com/office/drawing/2014/main" id="{190B36F9-6C7F-4C3F-9AEF-803AB9BC9915}"/>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108</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2021-11-16</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3" y="2438400"/>
          <a:ext cx="7218362" cy="1106488"/>
        </p:xfrm>
        <a:graphic>
          <a:graphicData uri="http://schemas.openxmlformats.org/presentationml/2006/ole">
            <mc:AlternateContent xmlns:mc="http://schemas.openxmlformats.org/markup-compatibility/2006">
              <mc:Choice xmlns:v="urn:schemas-microsoft-com:vml" Requires="v">
                <p:oleObj spid="_x0000_s18441" name="Document" r:id="rId4" imgW="8267030" imgH="1267248" progId="Word.Document.8">
                  <p:embed/>
                </p:oleObj>
              </mc:Choice>
              <mc:Fallback>
                <p:oleObj name="Document" r:id="rId4" imgW="8267030" imgH="1267248" progId="Word.Document.8">
                  <p:embed/>
                  <p:pic>
                    <p:nvPicPr>
                      <p:cNvPr id="2055" name="Object 11"/>
                      <p:cNvPicPr>
                        <a:picLocks noChangeAspect="1" noChangeArrowheads="1"/>
                      </p:cNvPicPr>
                      <p:nvPr/>
                    </p:nvPicPr>
                    <p:blipFill>
                      <a:blip r:embed="rId5"/>
                      <a:srcRect/>
                      <a:stretch>
                        <a:fillRect/>
                      </a:stretch>
                    </p:blipFill>
                    <p:spPr bwMode="auto">
                      <a:xfrm>
                        <a:off x="2366963" y="2438400"/>
                        <a:ext cx="7218362" cy="1106488"/>
                      </a:xfrm>
                      <a:prstGeom prst="rect">
                        <a:avLst/>
                      </a:prstGeom>
                      <a:noFill/>
                      <a:ln>
                        <a:noFill/>
                      </a:ln>
                      <a:effec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November 2021.</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it-IT" sz="1600" dirty="0">
                <a:hlinkClick r:id="rId4"/>
              </a:rPr>
              <a:t>pecclesi@cisco.com</a:t>
            </a:r>
            <a:r>
              <a:rPr lang="it-IT" sz="1600" b="1"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A57C4051-E938-4C34-B1ED-77759816E53F}"/>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0EA9FD6-F1D8-4133-8285-5A52F6191C79}"/>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5FB9B566-13FA-4C54-9408-1AB2AD39552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506277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19-25, 2022 – Was Bangkok, TH, now TBD</a:t>
            </a:r>
          </a:p>
          <a:p>
            <a:pPr lvl="1"/>
            <a:r>
              <a:rPr lang="en-US" dirty="0"/>
              <a:t>July 23-29, 2022 – Philadelphia, PA, US</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25,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111</a:t>
            </a:fld>
            <a:endParaRPr lang="en-US"/>
          </a:p>
        </p:txBody>
      </p:sp>
    </p:spTree>
    <p:extLst>
      <p:ext uri="{BB962C8B-B14F-4D97-AF65-F5344CB8AC3E}">
        <p14:creationId xmlns:p14="http://schemas.microsoft.com/office/powerpoint/2010/main" val="22492657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9119 (Informational): Multicast Considerations over IEEE 802 Wireless Media</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112</a:t>
            </a:fld>
            <a:endParaRPr lang="en-US"/>
          </a:p>
        </p:txBody>
      </p:sp>
    </p:spTree>
    <p:extLst>
      <p:ext uri="{BB962C8B-B14F-4D97-AF65-F5344CB8AC3E}">
        <p14:creationId xmlns:p14="http://schemas.microsoft.com/office/powerpoint/2010/main" val="39826320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112 November 6-12, 2021</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113</a:t>
            </a:fld>
            <a:endParaRPr lang="en-US"/>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priv</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Privacy Respecting Incorporation of Values</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114</a:t>
            </a:fld>
            <a:endParaRPr lang="en-US"/>
          </a:p>
        </p:txBody>
      </p:sp>
      <p:graphicFrame>
        <p:nvGraphicFramePr>
          <p:cNvPr id="2" name="Table 1"/>
          <p:cNvGraphicFramePr>
            <a:graphicFrameLocks noGrp="1"/>
          </p:cNvGraphicFramePr>
          <p:nvPr/>
        </p:nvGraphicFramePr>
        <p:xfrm>
          <a:off x="2590801" y="2875632"/>
          <a:ext cx="6977557" cy="297968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err="1">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dirty="0" err="1">
                          <a:hlinkClick r:id="rId6"/>
                        </a:rPr>
                        <a:t>dtn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Delay/Disruption Tolerant Networking</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dirty="0" err="1">
                          <a:hlinkClick r:id="rId8"/>
                        </a:rPr>
                        <a:t>gendispatch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hlinkClick r:id="rId9"/>
                        </a:rPr>
                        <a:t>General Area Dispatch</a:t>
                      </a:r>
                      <a:endParaRPr lang="en-US" sz="1800" b="0" dirty="0"/>
                    </a:p>
                  </a:txBody>
                  <a:tcPr marL="70945" marR="70945" marT="35472" marB="35472" anchor="ctr"/>
                </a:tc>
                <a:extLst>
                  <a:ext uri="{0D108BD9-81ED-4DB2-BD59-A6C34878D82A}">
                    <a16:rowId xmlns:a16="http://schemas.microsoft.com/office/drawing/2014/main" val="2320060670"/>
                  </a:ext>
                </a:extLst>
              </a:tr>
              <a:tr h="496614">
                <a:tc>
                  <a:txBody>
                    <a:bodyPr/>
                    <a:lstStyle/>
                    <a:p>
                      <a:r>
                        <a:rPr lang="en-US" sz="1800" b="0" dirty="0">
                          <a:hlinkClick r:id="rId10"/>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1"/>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2"/>
                        </a:rPr>
                        <a:t>ntp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Network Time Protocol</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a:hlinkClick r:id="rId14"/>
                        </a:rPr>
                        <a:t>suit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Software Updates for Internet of Things</a:t>
                      </a:r>
                      <a:endParaRPr lang="en-US" sz="1800" b="0" dirty="0"/>
                    </a:p>
                  </a:txBody>
                  <a:tcPr marL="70945" marR="70945" marT="35472" marB="354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115</a:t>
            </a:fld>
            <a:endParaRPr lang="en-US"/>
          </a:p>
        </p:txBody>
      </p:sp>
    </p:spTree>
    <p:extLst>
      <p:ext uri="{BB962C8B-B14F-4D97-AF65-F5344CB8AC3E}">
        <p14:creationId xmlns:p14="http://schemas.microsoft.com/office/powerpoint/2010/main" val="511215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(November 2021)</a:t>
            </a:r>
          </a:p>
          <a:p>
            <a:pPr lvl="1">
              <a:lnSpc>
                <a:spcPct val="80000"/>
              </a:lnSpc>
            </a:pPr>
            <a:r>
              <a:rPr lang="en-US" sz="1400" dirty="0"/>
              <a:t>(Still) In WG Last Call: IPv6 over Constrained Node Networks (6lo) Applicability &amp; Use cases: </a:t>
            </a:r>
            <a:r>
              <a:rPr lang="en-US" sz="1400" dirty="0">
                <a:hlinkClick r:id="rId5"/>
              </a:rPr>
              <a:t>https://datatracker.ietf.org/doc/draft-ietf-6lo-use-cases/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116</a:t>
            </a:fld>
            <a:endParaRPr lang="en-US"/>
          </a:p>
        </p:txBody>
      </p:sp>
    </p:spTree>
    <p:extLst>
      <p:ext uri="{BB962C8B-B14F-4D97-AF65-F5344CB8AC3E}">
        <p14:creationId xmlns:p14="http://schemas.microsoft.com/office/powerpoint/2010/main" val="40919238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Tree>
    <p:extLst>
      <p:ext uri="{BB962C8B-B14F-4D97-AF65-F5344CB8AC3E}">
        <p14:creationId xmlns:p14="http://schemas.microsoft.com/office/powerpoint/2010/main" val="21307688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400" dirty="0"/>
              <a:t>Published: RFC 9048: Improved Extensible Authentication Protocol Method for 3GPP Mobile Network Authentication and Key Agreement (EAP-AKA')</a:t>
            </a:r>
          </a:p>
          <a:p>
            <a:pPr lvl="1">
              <a:lnSpc>
                <a:spcPct val="80000"/>
              </a:lnSpc>
            </a:pPr>
            <a:r>
              <a:rPr lang="en-US" sz="1400" dirty="0"/>
              <a:t>In RFC Editor’s queue: Using EAP-TLS with TLS 1.3, see </a:t>
            </a:r>
            <a:r>
              <a:rPr lang="en-US" sz="1400" dirty="0">
                <a:hlinkClick r:id="rId4"/>
              </a:rPr>
              <a:t>https://datatracker.ietf.org/doc/draft-ietf-emu-eap-tls13/</a:t>
            </a:r>
            <a:r>
              <a:rPr lang="en-US" sz="1400" dirty="0"/>
              <a:t> (October 2021)</a:t>
            </a:r>
          </a:p>
          <a:p>
            <a:pPr lvl="1">
              <a:lnSpc>
                <a:spcPct val="80000"/>
              </a:lnSpc>
            </a:pPr>
            <a:r>
              <a:rPr lang="en-US" sz="1400" dirty="0"/>
              <a:t>Updated and in RFC Editor’s queue: Handling Large Certificates and Long Certificate Chains in TLS-based EAP Methods, see </a:t>
            </a:r>
            <a:r>
              <a:rPr lang="en-US" sz="1400" dirty="0">
                <a:hlinkClick r:id="rId5"/>
              </a:rPr>
              <a:t>https://datatracker.ietf.org/doc/draft-ietf-emu-eaptlscert/</a:t>
            </a:r>
            <a:r>
              <a:rPr lang="en-US" sz="1400" dirty="0"/>
              <a:t> (November 2021)</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118</a:t>
            </a:fld>
            <a:endParaRPr lang="en-US"/>
          </a:p>
        </p:txBody>
      </p:sp>
    </p:spTree>
    <p:extLst>
      <p:ext uri="{BB962C8B-B14F-4D97-AF65-F5344CB8AC3E}">
        <p14:creationId xmlns:p14="http://schemas.microsoft.com/office/powerpoint/2010/main" val="12407905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New: PCAP Capture File Format: </a:t>
            </a:r>
            <a:r>
              <a:rPr lang="en-US" sz="1400" dirty="0">
                <a:hlinkClick r:id="rId4"/>
              </a:rPr>
              <a:t>https://datatracker.ietf.org/doc/draft-ietf-opsawg-pcap/</a:t>
            </a:r>
            <a:endParaRPr lang="en-US" sz="1400" dirty="0"/>
          </a:p>
          <a:p>
            <a:pPr lvl="1">
              <a:lnSpc>
                <a:spcPct val="80000"/>
              </a:lnSpc>
              <a:defRPr/>
            </a:pPr>
            <a:r>
              <a:rPr lang="en-US" sz="1400" dirty="0"/>
              <a:t>A Layer 2 VPN Network YANG Model, see </a:t>
            </a:r>
            <a:r>
              <a:rPr lang="en-US" sz="1400" dirty="0">
                <a:hlinkClick r:id="rId5"/>
              </a:rPr>
              <a:t>https://datatracker.ietf.org/doc/draft-ietf-opsawg-l2nm/</a:t>
            </a:r>
            <a:r>
              <a:rPr lang="en-US" sz="1400" dirty="0"/>
              <a:t> (November 2021) [Has WG consensus, awaits write-up]</a:t>
            </a:r>
          </a:p>
          <a:p>
            <a:pPr lvl="1">
              <a:lnSpc>
                <a:spcPct val="80000"/>
              </a:lnSpc>
              <a:defRPr/>
            </a:pPr>
            <a:r>
              <a:rPr lang="en-US" sz="1400" dirty="0"/>
              <a:t>A Layer 2/3 VPN Common YANG Model, see</a:t>
            </a:r>
            <a:r>
              <a:rPr lang="en-US" sz="1400" b="1" dirty="0"/>
              <a:t> </a:t>
            </a:r>
            <a:r>
              <a:rPr lang="en-US" sz="1400" dirty="0">
                <a:hlinkClick r:id="rId6"/>
              </a:rPr>
              <a:t>https://datatracker.ietf.org/doc/draft-ietf-opsawg-vpn-common/</a:t>
            </a:r>
            <a:r>
              <a:rPr lang="en-US" sz="1400" dirty="0"/>
              <a:t> (September 2021) [RFC Editor’s queue]</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119</a:t>
            </a:fld>
            <a:endParaRPr lang="en-US"/>
          </a:p>
        </p:txBody>
      </p:sp>
    </p:spTree>
    <p:extLst>
      <p:ext uri="{BB962C8B-B14F-4D97-AF65-F5344CB8AC3E}">
        <p14:creationId xmlns:p14="http://schemas.microsoft.com/office/powerpoint/2010/main" val="275765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November 8</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800" dirty="0"/>
              <a:t>11az – </a:t>
            </a:r>
            <a:r>
              <a:rPr lang="en-GB" sz="1800" b="0" dirty="0"/>
              <a:t>11 SA Initial Ballot with 93% approval, 364 comments, 193 editorial, 166 technical, 6 general. Hope to recirc out of March.</a:t>
            </a:r>
          </a:p>
          <a:p>
            <a:r>
              <a:rPr lang="en-GB" sz="1800" dirty="0"/>
              <a:t>11bb – </a:t>
            </a:r>
            <a:r>
              <a:rPr lang="en-GB" sz="1800" b="0" dirty="0"/>
              <a:t>D0.7 (27 pages) created and is under review, hope to </a:t>
            </a:r>
            <a:r>
              <a:rPr lang="en-GB" sz="1800" b="0"/>
              <a:t>have initial </a:t>
            </a:r>
            <a:r>
              <a:rPr lang="en-GB" sz="1800" b="0" dirty="0"/>
              <a:t>WG Letter Ballot out of November.</a:t>
            </a:r>
          </a:p>
          <a:p>
            <a:r>
              <a:rPr lang="en-GB" sz="1800" dirty="0"/>
              <a:t>11bc –  </a:t>
            </a:r>
            <a:r>
              <a:rPr lang="en-GB" sz="1800" b="0" dirty="0"/>
              <a:t>recirculation of D2.0, 90% approval, 294 comments, hope to MDR on D3.0 out of January. </a:t>
            </a:r>
          </a:p>
          <a:p>
            <a:r>
              <a:rPr lang="en-GB" sz="1800" dirty="0"/>
              <a:t>11bd –  </a:t>
            </a:r>
            <a:r>
              <a:rPr lang="en-GB" sz="1800" b="0" dirty="0"/>
              <a:t>89% of comments resolved so far, 30 comments this week. Hope to create D3.0 out of November.   </a:t>
            </a:r>
          </a:p>
          <a:p>
            <a:r>
              <a:rPr lang="en-GB" sz="1800" dirty="0"/>
              <a:t>11be – </a:t>
            </a:r>
            <a:r>
              <a:rPr lang="en-US" sz="1800" dirty="0"/>
              <a:t> </a:t>
            </a:r>
            <a:r>
              <a:rPr lang="en-US" sz="1800" b="0" dirty="0">
                <a:solidFill>
                  <a:schemeClr val="tx1"/>
                </a:solidFill>
                <a:effectLst/>
                <a:ea typeface="Times New Roman" panose="02020603050405020304" pitchFamily="18" charset="0"/>
              </a:rPr>
              <a:t>Continue comment resolution.  Expect to publish D1.3 after the November 2021 plenary.</a:t>
            </a:r>
            <a:endParaRPr lang="en-US" sz="1800" dirty="0"/>
          </a:p>
          <a:p>
            <a:r>
              <a:rPr lang="en-US" sz="1800" dirty="0"/>
              <a:t>11bf </a:t>
            </a:r>
            <a:r>
              <a:rPr lang="en-GB" sz="1800" dirty="0"/>
              <a:t>–</a:t>
            </a:r>
            <a:r>
              <a:rPr lang="en-US" sz="1800" dirty="0"/>
              <a:t>  </a:t>
            </a:r>
            <a:r>
              <a:rPr lang="en-US" sz="1800" b="0" dirty="0"/>
              <a:t>working on SF, hope is to have D0.1 out of March. </a:t>
            </a:r>
          </a:p>
          <a:p>
            <a:r>
              <a:rPr lang="en-GB" sz="1800" dirty="0"/>
              <a:t>11bh – </a:t>
            </a:r>
            <a:r>
              <a:rPr lang="en-GB" sz="1800" b="0" dirty="0"/>
              <a:t>hoping to start getting text from Nov meeting, hoping for D0.1 out of January.</a:t>
            </a:r>
          </a:p>
          <a:p>
            <a:r>
              <a:rPr lang="en-GB" sz="1800" dirty="0"/>
              <a:t>11bi – </a:t>
            </a:r>
            <a:r>
              <a:rPr lang="en-GB" sz="1800" b="0" dirty="0"/>
              <a:t>working on issues document, hope to finish that in January, 2022, then to requirements.  </a:t>
            </a:r>
          </a:p>
          <a:p>
            <a:r>
              <a:rPr lang="en-GB" sz="1800" dirty="0" err="1"/>
              <a:t>REVme</a:t>
            </a:r>
            <a:r>
              <a:rPr lang="en-GB" sz="1800" dirty="0"/>
              <a:t> – </a:t>
            </a:r>
            <a:r>
              <a:rPr lang="en-GB" sz="1800" b="0" dirty="0"/>
              <a:t>D0.4 is posted, with 11ax, 11ay, and 11ba. Goal is to have D1.0 out of November for initial WG Letter Ballot. The comments on initial WGLB will reveal the actual timeline for 11me.   </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2412069F-ED0E-4B2A-9F22-892EB23857B5}"/>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5934E6CF-33FE-4169-8C74-06B458B91E34}"/>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8" name="Date Placeholder 7">
            <a:extLst>
              <a:ext uri="{FF2B5EF4-FFF2-40B4-BE49-F238E27FC236}">
                <a16:creationId xmlns:a16="http://schemas.microsoft.com/office/drawing/2014/main" id="{CB55E251-3E7D-4D64-B97E-4B4867A5228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21276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Transport Layer Security (TLS) Protocol Version 1.3, see </a:t>
            </a:r>
            <a:r>
              <a:rPr lang="en-US" sz="1400" dirty="0">
                <a:hlinkClick r:id="rId4"/>
              </a:rPr>
              <a:t>https://datatracker.ietf.org/doc/draft-ietf-tls-rfc8446bis/</a:t>
            </a:r>
            <a:r>
              <a:rPr lang="en-US" sz="1400" dirty="0"/>
              <a:t> (October 2021)</a:t>
            </a:r>
          </a:p>
          <a:p>
            <a:pPr lvl="1">
              <a:lnSpc>
                <a:spcPct val="80000"/>
              </a:lnSpc>
              <a:defRPr/>
            </a:pPr>
            <a:r>
              <a:rPr lang="en-US" sz="1400" dirty="0"/>
              <a:t>The Datagram Transport Layer Security (DTLS) Protocol Version 1.3, see </a:t>
            </a:r>
            <a:r>
              <a:rPr lang="en-US" sz="1400" dirty="0">
                <a:hlinkClick r:id="rId5"/>
              </a:rPr>
              <a:t>https://datatracker.ietf.org/doc/draft-ietf-tls-dtls13/</a:t>
            </a:r>
            <a:r>
              <a:rPr lang="en-US" sz="1400" dirty="0"/>
              <a:t> (April 2021) [In RFC Editor’s Queue]</a:t>
            </a:r>
          </a:p>
          <a:p>
            <a:pPr lvl="1">
              <a:lnSpc>
                <a:spcPct val="80000"/>
              </a:lnSpc>
              <a:defRPr/>
            </a:pPr>
            <a:r>
              <a:rPr lang="en-US" sz="1400" dirty="0"/>
              <a:t>Compact TLS 1.3, see </a:t>
            </a:r>
            <a:r>
              <a:rPr lang="en-US" sz="1400" dirty="0">
                <a:hlinkClick r:id="rId6"/>
              </a:rPr>
              <a:t>https://datatracker.ietf.org/doc/draft-ietf-tls-ctls/</a:t>
            </a:r>
            <a:r>
              <a:rPr lang="en-US" sz="1400" dirty="0"/>
              <a:t> (October 2021)</a:t>
            </a:r>
          </a:p>
          <a:p>
            <a:pPr lvl="1">
              <a:lnSpc>
                <a:spcPct val="80000"/>
              </a:lnSpc>
              <a:defRPr/>
            </a:pPr>
            <a:r>
              <a:rPr lang="en-US" sz="1400" dirty="0"/>
              <a:t>A Flags Extension for TLS 1.3, see </a:t>
            </a:r>
            <a:r>
              <a:rPr lang="en-US" sz="1400" dirty="0">
                <a:hlinkClick r:id="rId7"/>
              </a:rPr>
              <a:t>https://datatracker.ietf.org/doc/draft-ietf-tls-tlsflags/</a:t>
            </a:r>
            <a:r>
              <a:rPr lang="en-US" sz="1400" dirty="0"/>
              <a:t> (October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120</a:t>
            </a:fld>
            <a:endParaRPr lang="en-US"/>
          </a:p>
        </p:txBody>
      </p:sp>
    </p:spTree>
    <p:extLst>
      <p:ext uri="{BB962C8B-B14F-4D97-AF65-F5344CB8AC3E}">
        <p14:creationId xmlns:p14="http://schemas.microsoft.com/office/powerpoint/2010/main" val="38818298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Oops!: Deterministic Networking (</a:t>
            </a:r>
            <a:r>
              <a:rPr lang="en-US" sz="1400" dirty="0" err="1"/>
              <a:t>DetNet</a:t>
            </a:r>
            <a:r>
              <a:rPr lang="en-US" sz="1400" dirty="0"/>
              <a:t>) Security Considerations, published as </a:t>
            </a:r>
            <a:r>
              <a:rPr lang="en-US" sz="1400" dirty="0">
                <a:hlinkClick r:id="rId4"/>
              </a:rPr>
              <a:t>RFC 9055</a:t>
            </a:r>
            <a:r>
              <a:rPr lang="en-US" sz="1400" dirty="0"/>
              <a:t> (June 2021)</a:t>
            </a:r>
          </a:p>
          <a:p>
            <a:pPr lvl="1"/>
            <a:r>
              <a:rPr lang="en-US" sz="1400" dirty="0"/>
              <a:t>AD Evaluation: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5"/>
              </a:rPr>
              <a:t>https://datatracker.ietf.org/doc/draft-ietf-detnet-bounded-latency/</a:t>
            </a:r>
            <a:r>
              <a:rPr lang="en-US" sz="1400" dirty="0">
                <a:sym typeface="Wingdings" pitchFamily="2" charset="2"/>
              </a:rPr>
              <a:t> (September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121</a:t>
            </a:fld>
            <a:endParaRPr lang="en-US"/>
          </a:p>
        </p:txBody>
      </p:sp>
    </p:spTree>
    <p:extLst>
      <p:ext uri="{BB962C8B-B14F-4D97-AF65-F5344CB8AC3E}">
        <p14:creationId xmlns:p14="http://schemas.microsoft.com/office/powerpoint/2010/main" val="16608652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Updated: RAW use cases: </a:t>
            </a:r>
            <a:r>
              <a:rPr lang="en-US" sz="1400" dirty="0">
                <a:sym typeface="Wingdings" pitchFamily="2" charset="2"/>
                <a:hlinkClick r:id="rId4"/>
              </a:rPr>
              <a:t>https://datatracker.ietf.org/doc/draft-ietf-raw-use-cases/</a:t>
            </a:r>
            <a:r>
              <a:rPr lang="en-US" sz="1400" dirty="0">
                <a:sym typeface="Wingdings" pitchFamily="2" charset="2"/>
              </a:rPr>
              <a:t> (October 2021)</a:t>
            </a:r>
          </a:p>
          <a:p>
            <a:pPr lvl="1"/>
            <a:r>
              <a:rPr lang="en-US" sz="1400" dirty="0">
                <a:sym typeface="Wingdings" pitchFamily="2" charset="2"/>
              </a:rPr>
              <a:t>Updated: Reliable and Available Wireless Technologies: </a:t>
            </a:r>
            <a:r>
              <a:rPr lang="en-US" sz="1400" dirty="0">
                <a:sym typeface="Wingdings" pitchFamily="2" charset="2"/>
                <a:hlinkClick r:id="rId5"/>
              </a:rPr>
              <a:t>https://datatracker.ietf.org/doc/draft-ietf-raw-technologies/</a:t>
            </a:r>
            <a:r>
              <a:rPr lang="en-US" sz="1400" dirty="0">
                <a:sym typeface="Wingdings" pitchFamily="2" charset="2"/>
              </a:rPr>
              <a:t> (August 2021) [mentions IEEE 802.11ax, be, ad, and ay]</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November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122</a:t>
            </a:fld>
            <a:endParaRPr lang="en-US"/>
          </a:p>
        </p:txBody>
      </p:sp>
    </p:spTree>
    <p:extLst>
      <p:ext uri="{BB962C8B-B14F-4D97-AF65-F5344CB8AC3E}">
        <p14:creationId xmlns:p14="http://schemas.microsoft.com/office/powerpoint/2010/main" val="6561410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October 2021) [Submitted for publication]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123</a:t>
            </a:fld>
            <a:endParaRPr lang="en-US"/>
          </a:p>
        </p:txBody>
      </p:sp>
    </p:spTree>
    <p:extLst>
      <p:ext uri="{BB962C8B-B14F-4D97-AF65-F5344CB8AC3E}">
        <p14:creationId xmlns:p14="http://schemas.microsoft.com/office/powerpoint/2010/main" val="37054472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defRPr/>
            </a:pPr>
            <a:r>
              <a:rPr lang="en-US" sz="1400" dirty="0"/>
              <a:t>Guidelines for Autonomic Service Agents, see </a:t>
            </a:r>
            <a:r>
              <a:rPr lang="en-US" sz="1400" dirty="0">
                <a:hlinkClick r:id="rId4"/>
              </a:rPr>
              <a:t>https://datatracker.ietf.org/doc/draft-ietf-anima-asa-guidelines/</a:t>
            </a:r>
            <a:r>
              <a:rPr lang="en-US" sz="1400" dirty="0"/>
              <a:t> (November 2021)</a:t>
            </a:r>
          </a:p>
          <a:p>
            <a:pPr lvl="1">
              <a:lnSpc>
                <a:spcPct val="80000"/>
              </a:lnSpc>
              <a:defRPr/>
            </a:pPr>
            <a:r>
              <a:rPr lang="en-US" sz="1400" dirty="0"/>
              <a:t>Constrained Bootstrapping Remote Secure Key Infrastructure (BRSKI), see </a:t>
            </a:r>
            <a:r>
              <a:rPr lang="en-US" sz="1400" dirty="0">
                <a:hlinkClick r:id="rId5"/>
              </a:rPr>
              <a:t>https://datatracker.ietf.org/doc/draft-ietf-anima-constrained-voucher/</a:t>
            </a:r>
            <a:r>
              <a:rPr lang="en-US" sz="1400" dirty="0"/>
              <a:t> (October 2021)</a:t>
            </a:r>
          </a:p>
          <a:p>
            <a:pPr lvl="1">
              <a:lnSpc>
                <a:spcPct val="80000"/>
              </a:lnSpc>
              <a:defRPr/>
            </a:pPr>
            <a:r>
              <a:rPr lang="en-US" sz="1400" dirty="0"/>
              <a:t>Support of Asynchronous Enrollment in BRSKI (BRSKI-AE), see </a:t>
            </a:r>
            <a:r>
              <a:rPr lang="en-US" sz="1400" dirty="0">
                <a:hlinkClick r:id="rId6"/>
              </a:rPr>
              <a:t>https://datatracker.ietf.org/doc/draft-ietf-anima-brski-async-enroll/</a:t>
            </a:r>
            <a:r>
              <a:rPr lang="en-US" sz="1400" dirty="0"/>
              <a:t> (October 2021)</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124</a:t>
            </a:fld>
            <a:endParaRPr lang="en-US"/>
          </a:p>
        </p:txBody>
      </p:sp>
    </p:spTree>
    <p:extLst>
      <p:ext uri="{BB962C8B-B14F-4D97-AF65-F5344CB8AC3E}">
        <p14:creationId xmlns:p14="http://schemas.microsoft.com/office/powerpoint/2010/main" val="3150856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November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125</a:t>
            </a:fld>
            <a:endParaRPr lang="en-US"/>
          </a:p>
        </p:txBody>
      </p:sp>
    </p:spTree>
    <p:extLst>
      <p:ext uri="{BB962C8B-B14F-4D97-AF65-F5344CB8AC3E}">
        <p14:creationId xmlns:p14="http://schemas.microsoft.com/office/powerpoint/2010/main" val="9811118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126</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10054855"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a:defRPr/>
            </a:pPr>
            <a:endParaRPr lang="en-US" altLang="en-US" sz="2000" b="0" dirty="0"/>
          </a:p>
          <a:p>
            <a:pPr>
              <a:defRPr/>
            </a:pPr>
            <a:r>
              <a:rPr lang="en-US" altLang="en-US" sz="2000" b="0" dirty="0"/>
              <a:t>IEEE 1609 reviewed 802.11bd D2.0 at the September meeting</a:t>
            </a:r>
          </a:p>
          <a:p>
            <a:pPr lvl="1">
              <a:defRPr/>
            </a:pPr>
            <a:r>
              <a:rPr lang="en-US" altLang="en-US" sz="1800" dirty="0"/>
              <a:t>Focus on Clause 5 and Clause 6 primitives</a:t>
            </a:r>
          </a:p>
          <a:p>
            <a:pPr>
              <a:defRPr/>
            </a:pPr>
            <a:endParaRPr lang="en-US" altLang="en-US" sz="2000" b="0" dirty="0"/>
          </a:p>
          <a:p>
            <a:pPr>
              <a:defRPr/>
            </a:pPr>
            <a:r>
              <a:rPr lang="en-US" altLang="en-US" sz="2000" b="0" dirty="0"/>
              <a:t>IEEE 1609 WG is currently focused on improvements to V2X Security standards (IEEE 1609.2, IEEE 1609.2.1)</a:t>
            </a:r>
          </a:p>
          <a:p>
            <a:pPr>
              <a:defRPr/>
            </a:pPr>
            <a:r>
              <a:rPr lang="en-US" altLang="en-US" sz="2000" b="0" dirty="0"/>
              <a:t>IEEE 1609 meeting schedule (all will be by teleconference):</a:t>
            </a:r>
            <a:endParaRPr lang="en-US" altLang="en-US" sz="1800" b="0" dirty="0"/>
          </a:p>
          <a:p>
            <a:pPr lvl="1">
              <a:defRPr/>
            </a:pPr>
            <a:r>
              <a:rPr lang="en-US" altLang="en-US" sz="1800" dirty="0"/>
              <a:t>November 16, 2021 (noon-5 pm ET)</a:t>
            </a:r>
          </a:p>
          <a:p>
            <a:pPr lvl="1">
              <a:defRPr/>
            </a:pPr>
            <a:r>
              <a:rPr lang="en-US" altLang="en-US" sz="1800" dirty="0"/>
              <a:t>December 2021 (date TBD)</a:t>
            </a:r>
          </a:p>
          <a:p>
            <a:pPr lvl="1">
              <a:defRPr/>
            </a:pPr>
            <a:endParaRPr lang="en-US" altLang="en-US" sz="180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127</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1005840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a:t>
            </a:r>
          </a:p>
          <a:p>
            <a:endParaRPr lang="en-US" sz="1600" dirty="0"/>
          </a:p>
        </p:txBody>
      </p:sp>
      <p:sp>
        <p:nvSpPr>
          <p:cNvPr id="3" name="Footer Placeholder 2">
            <a:extLst>
              <a:ext uri="{FF2B5EF4-FFF2-40B4-BE49-F238E27FC236}">
                <a16:creationId xmlns:a16="http://schemas.microsoft.com/office/drawing/2014/main" id="{8EE45CC6-4A0E-47B7-8714-ED66157ECA7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CE0FBFE-B7CF-4502-B92A-481FC302219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2F47E242-00AF-4231-A0D4-8CE5DDB6313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64874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a:t>
            </a:r>
            <a:r>
              <a:rPr lang="en-US" b="0"/>
              <a:t>the particular use of </a:t>
            </a:r>
            <a:r>
              <a:rPr lang="en-US" b="0" dirty="0"/>
              <a:t>“Tail” and explained our practice in acronyms.</a:t>
            </a:r>
          </a:p>
        </p:txBody>
      </p:sp>
      <p:sp>
        <p:nvSpPr>
          <p:cNvPr id="3" name="Footer Placeholder 2">
            <a:extLst>
              <a:ext uri="{FF2B5EF4-FFF2-40B4-BE49-F238E27FC236}">
                <a16:creationId xmlns:a16="http://schemas.microsoft.com/office/drawing/2014/main" id="{56284B71-931F-44AC-BE14-AC18B4C6B728}"/>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F5DF6D7-F12D-49B1-A3C4-807FCEC3847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68D16D2C-E708-49F2-8464-5BAF548567F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914371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084FBD4D-C4CB-4C21-825A-BDD883949E51}"/>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451EF4A1-09BC-497B-9CB2-C94D0CCAACC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06A1F76B-4D00-47CD-BA9E-6D413394147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35212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January, 2022. Changes are usually based on MDR suitability</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1736163330"/>
              </p:ext>
            </p:extLst>
          </p:nvPr>
        </p:nvGraphicFramePr>
        <p:xfrm>
          <a:off x="838200" y="2057400"/>
          <a:ext cx="10546268" cy="5018069"/>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Mar 2023</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138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Nov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6085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735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72DB7D35-13F7-45EA-9423-9421BC03A10F}"/>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96135E8F-B51F-44B8-BE30-477413A2993C}"/>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5216C3FC-E4E4-4F9B-B0E1-86CA0F5EDFB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25746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87409025"/>
              </p:ext>
            </p:extLst>
          </p:nvPr>
        </p:nvGraphicFramePr>
        <p:xfrm>
          <a:off x="737392" y="1374227"/>
          <a:ext cx="9395946" cy="539037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bd</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FF0000"/>
                          </a:solidFill>
                          <a:effectLst/>
                        </a:rPr>
                        <a:t>me</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FF0000"/>
                          </a:solidFill>
                          <a:effectLst/>
                        </a:rPr>
                        <a:t>be</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7-Nov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N</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1.04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tx1"/>
                          </a:solidFill>
                        </a:rPr>
                        <a:t>Yujin</a:t>
                      </a:r>
                      <a:r>
                        <a:rPr lang="en-US" sz="1400" dirty="0">
                          <a:solidFill>
                            <a:schemeClr val="tx1"/>
                          </a:solidFill>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1.02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7-Nov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1.3 (to be posted)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14-Nov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Nov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F4A6B419-97C9-4621-80AF-82CF5897FA5E}"/>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C5440A88-8395-4601-BDC9-8C0CDB25AF0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2" name="Date Placeholder 11">
            <a:extLst>
              <a:ext uri="{FF2B5EF4-FFF2-40B4-BE49-F238E27FC236}">
                <a16:creationId xmlns:a16="http://schemas.microsoft.com/office/drawing/2014/main" id="{3D9DCAD6-EF54-416D-BFEF-9370A2B7578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54660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November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2021-11-09</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ext uri="{D42A27DB-BD31-4B8C-83A1-F6EECF244321}">
                <p14:modId xmlns:p14="http://schemas.microsoft.com/office/powerpoint/2010/main" val="3742816428"/>
              </p:ext>
            </p:extLst>
          </p:nvPr>
        </p:nvGraphicFramePr>
        <p:xfrm>
          <a:off x="2043113" y="2357438"/>
          <a:ext cx="8029575" cy="2466975"/>
        </p:xfrm>
        <a:graphic>
          <a:graphicData uri="http://schemas.openxmlformats.org/presentationml/2006/ole">
            <mc:AlternateContent xmlns:mc="http://schemas.openxmlformats.org/markup-compatibility/2006">
              <mc:Choice xmlns:v="urn:schemas-microsoft-com:vml" Requires="v">
                <p:oleObj spid="_x0000_s5134" name="Document" r:id="rId3" imgW="8245386" imgH="2538729" progId="Word.Document.8">
                  <p:embed/>
                </p:oleObj>
              </mc:Choice>
              <mc:Fallback>
                <p:oleObj name="Document" r:id="rId3" imgW="8245386" imgH="2538729" progId="Word.Document.8">
                  <p:embed/>
                  <p:pic>
                    <p:nvPicPr>
                      <p:cNvPr id="8" name="Object 3"/>
                      <p:cNvPicPr>
                        <a:picLocks noChangeAspect="1" noChangeArrowheads="1"/>
                      </p:cNvPicPr>
                      <p:nvPr/>
                    </p:nvPicPr>
                    <p:blipFill>
                      <a:blip r:embed="rId4"/>
                      <a:srcRect/>
                      <a:stretch>
                        <a:fillRect/>
                      </a:stretch>
                    </p:blipFill>
                    <p:spPr bwMode="auto">
                      <a:xfrm>
                        <a:off x="2043113" y="2357438"/>
                        <a:ext cx="8029575" cy="24669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8">
            <a:extLst>
              <a:ext uri="{FF2B5EF4-FFF2-40B4-BE49-F238E27FC236}">
                <a16:creationId xmlns:a16="http://schemas.microsoft.com/office/drawing/2014/main" id="{35FDFE6D-6F0F-49C8-B2F6-8AF41AD26F76}"/>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02BFCD2E-7DAA-4E78-B7EB-4D8ABFC9DC88}"/>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sp>
        <p:nvSpPr>
          <p:cNvPr id="11" name="Date Placeholder 10">
            <a:extLst>
              <a:ext uri="{FF2B5EF4-FFF2-40B4-BE49-F238E27FC236}">
                <a16:creationId xmlns:a16="http://schemas.microsoft.com/office/drawing/2014/main" id="{D93DDA2D-7A0D-404A-A41B-FE58B6D1521B}"/>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65528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1332707" y="1494405"/>
            <a:ext cx="9829800"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kern="0" dirty="0"/>
              <a:t>This report contains the closing report of the for AANI SC for the November </a:t>
            </a:r>
            <a:r>
              <a:rPr lang="en-US" dirty="0"/>
              <a:t>2021 802.11 Plenary Meeting</a:t>
            </a:r>
          </a:p>
        </p:txBody>
      </p:sp>
      <p:sp>
        <p:nvSpPr>
          <p:cNvPr id="9" name="Footer Placeholder 8">
            <a:extLst>
              <a:ext uri="{FF2B5EF4-FFF2-40B4-BE49-F238E27FC236}">
                <a16:creationId xmlns:a16="http://schemas.microsoft.com/office/drawing/2014/main" id="{1387C21D-9035-4AC1-AC62-16195CF4BB67}"/>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6A3B5E7B-34C8-4908-89B6-9635A7B1BF42}"/>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sp>
        <p:nvSpPr>
          <p:cNvPr id="11" name="Date Placeholder 10">
            <a:extLst>
              <a:ext uri="{FF2B5EF4-FFF2-40B4-BE49-F238E27FC236}">
                <a16:creationId xmlns:a16="http://schemas.microsoft.com/office/drawing/2014/main" id="{77A39AF8-0B50-44A5-9FFD-B2D44359EDB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32236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November 2021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606425"/>
            <a:ext cx="7770813" cy="45561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Meeting Overview</a:t>
            </a:r>
          </a:p>
        </p:txBody>
      </p:sp>
      <p:sp>
        <p:nvSpPr>
          <p:cNvPr id="8" name="Rectangle 3"/>
          <p:cNvSpPr txBox="1">
            <a:spLocks noChangeArrowheads="1"/>
          </p:cNvSpPr>
          <p:nvPr/>
        </p:nvSpPr>
        <p:spPr bwMode="auto">
          <a:xfrm>
            <a:off x="506942" y="1062040"/>
            <a:ext cx="11277599" cy="518953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GB" sz="2800" dirty="0"/>
              <a:t>1 Teleconference was held (</a:t>
            </a:r>
            <a:r>
              <a:rPr lang="en-US" altLang="en-US" b="0" dirty="0"/>
              <a:t>Agenda: </a:t>
            </a:r>
            <a:r>
              <a:rPr lang="en-US" altLang="en-US" b="0" dirty="0">
                <a:hlinkClick r:id="rId2"/>
              </a:rPr>
              <a:t>11-21/1626r1</a:t>
            </a:r>
            <a:r>
              <a:rPr lang="en-US" altLang="en-US" sz="2800" b="0" dirty="0"/>
              <a:t>)</a:t>
            </a:r>
            <a:r>
              <a:rPr lang="en-GB" sz="2800" dirty="0"/>
              <a:t>:</a:t>
            </a:r>
          </a:p>
          <a:p>
            <a:pPr lvl="1">
              <a:buFont typeface="Arial" panose="020B0604020202020204" pitchFamily="34" charset="0"/>
              <a:buChar char="•"/>
            </a:pPr>
            <a:r>
              <a:rPr lang="en-GB" dirty="0"/>
              <a:t>Tuesday 9 November 2021 - 1:15-13:15 h ET</a:t>
            </a:r>
          </a:p>
          <a:p>
            <a:pPr marL="0" indent="0"/>
            <a:r>
              <a:rPr lang="en-GB" sz="2800" dirty="0"/>
              <a:t>The AANI SC:</a:t>
            </a:r>
          </a:p>
          <a:p>
            <a:pPr marL="857250" lvl="1" indent="-457200">
              <a:buFont typeface="+mj-lt"/>
              <a:buAutoNum type="arabicPeriod"/>
            </a:pPr>
            <a:r>
              <a:rPr lang="en-GB" sz="2400" dirty="0"/>
              <a:t>Reviewed the status of the latest work, noting that all open items have been closed:</a:t>
            </a:r>
          </a:p>
          <a:p>
            <a:pPr marL="1257300" lvl="2" indent="-457200">
              <a:buFont typeface="+mj-lt"/>
              <a:buAutoNum type="alphaLcParenR"/>
            </a:pPr>
            <a:r>
              <a:rPr lang="en-GB" dirty="0"/>
              <a:t>The final version of the technical report on: “</a:t>
            </a:r>
            <a:r>
              <a:rPr lang="en-US" dirty="0"/>
              <a:t>Interworking between 3GPP 5G network &amp; WLAN” (</a:t>
            </a:r>
            <a:r>
              <a:rPr lang="en-US" u="sng" dirty="0">
                <a:solidFill>
                  <a:srgbClr val="0000FF"/>
                </a:solidFill>
                <a:effectLst/>
                <a:latin typeface="+mj-lt"/>
                <a:ea typeface="Calibri" panose="020F0502020204030204" pitchFamily="34" charset="0"/>
                <a:hlinkClick r:id="rId3"/>
              </a:rPr>
              <a:t>11-20/0013</a:t>
            </a:r>
            <a:r>
              <a:rPr lang="en-US" dirty="0">
                <a:solidFill>
                  <a:schemeClr val="tx1"/>
                </a:solidFill>
                <a:effectLst/>
                <a:latin typeface="+mj-lt"/>
                <a:ea typeface="Calibri" panose="020F0502020204030204" pitchFamily="34" charset="0"/>
              </a:rPr>
              <a:t>) is available on mentor. </a:t>
            </a:r>
            <a:endParaRPr lang="en-US" dirty="0">
              <a:solidFill>
                <a:schemeClr val="tx1"/>
              </a:solidFill>
            </a:endParaRPr>
          </a:p>
          <a:p>
            <a:pPr marL="1257300" lvl="2" indent="-457200">
              <a:buFont typeface="+mj-lt"/>
              <a:buAutoNum type="alphaLcParenR"/>
            </a:pPr>
            <a:r>
              <a:rPr lang="en-US" dirty="0"/>
              <a:t>The reply LS </a:t>
            </a:r>
            <a:r>
              <a:rPr lang="en-US" b="0" i="0" dirty="0">
                <a:effectLst/>
                <a:hlinkClick r:id="rId4"/>
              </a:rPr>
              <a:t>Liaison statement</a:t>
            </a:r>
            <a:r>
              <a:rPr lang="en-US" b="0" i="0" dirty="0">
                <a:solidFill>
                  <a:srgbClr val="000000"/>
                </a:solidFill>
                <a:effectLst/>
              </a:rPr>
              <a:t> re: 5G &amp; Wi-Fi RAN Convergence - QoS; WG approved document </a:t>
            </a:r>
            <a:r>
              <a:rPr lang="en-US" b="0" i="0" dirty="0">
                <a:effectLst/>
                <a:hlinkClick r:id="rId5"/>
              </a:rPr>
              <a:t>11-21-1198-03</a:t>
            </a:r>
            <a:r>
              <a:rPr lang="en-US" b="0" i="0" dirty="0">
                <a:effectLst/>
              </a:rPr>
              <a:t> has been sent.</a:t>
            </a:r>
          </a:p>
          <a:p>
            <a:pPr marL="857250" lvl="1" indent="-457200">
              <a:buFont typeface="+mj-lt"/>
              <a:buAutoNum type="arabicPeriod"/>
            </a:pPr>
            <a:r>
              <a:rPr lang="en-US" sz="2400" dirty="0"/>
              <a:t>Two contributions were presented:</a:t>
            </a:r>
          </a:p>
          <a:p>
            <a:pPr marL="1257300" lvl="2" indent="-457200">
              <a:buFont typeface="+mj-lt"/>
              <a:buAutoNum type="alphaLcParenR"/>
            </a:pPr>
            <a:r>
              <a:rPr lang="en-US" b="0" dirty="0">
                <a:hlinkClick r:id="rId6"/>
              </a:rPr>
              <a:t>11-21/1806r0</a:t>
            </a:r>
            <a:r>
              <a:rPr lang="en-US" b="0" dirty="0"/>
              <a:t> “ITU IMT 2020 Status”, Joseph LEVY (InterDigital)</a:t>
            </a:r>
          </a:p>
          <a:p>
            <a:pPr marL="1257300" lvl="2" indent="-457200">
              <a:buFont typeface="+mj-lt"/>
              <a:buAutoNum type="alphaLcParenR"/>
            </a:pPr>
            <a:r>
              <a:rPr lang="en-US" b="0" dirty="0">
                <a:hlinkClick r:id="rId7"/>
              </a:rPr>
              <a:t>11-21/1809r0</a:t>
            </a:r>
            <a:r>
              <a:rPr lang="en-US" b="0" dirty="0"/>
              <a:t> “ITU IMT 2030 Status”, Joseph LEVY (InterDigital) </a:t>
            </a:r>
          </a:p>
          <a:p>
            <a:pPr marL="857250" lvl="1" indent="-457200">
              <a:buFont typeface="+mj-lt"/>
              <a:buAutoNum type="arabicPeriod"/>
            </a:pPr>
            <a:r>
              <a:rPr lang="en-US" sz="2400" dirty="0"/>
              <a:t>Discussed the “Shut Down” of the AANI SC – at the discretion of the 802.11 Chair.</a:t>
            </a:r>
          </a:p>
          <a:p>
            <a:pPr marL="1257300" lvl="2" indent="-457200">
              <a:buFont typeface="+mj-lt"/>
              <a:buAutoNum type="alphaLcParenR"/>
            </a:pPr>
            <a:endParaRPr lang="en-US" dirty="0">
              <a:effectLst/>
              <a:ea typeface="Calibri" panose="020F0502020204030204" pitchFamily="34" charset="0"/>
            </a:endParaRPr>
          </a:p>
        </p:txBody>
      </p:sp>
      <p:sp>
        <p:nvSpPr>
          <p:cNvPr id="9" name="Footer Placeholder 8">
            <a:extLst>
              <a:ext uri="{FF2B5EF4-FFF2-40B4-BE49-F238E27FC236}">
                <a16:creationId xmlns:a16="http://schemas.microsoft.com/office/drawing/2014/main" id="{C6EC5BC1-F173-4A55-A192-DEA4B0E42357}"/>
              </a:ext>
            </a:extLst>
          </p:cNvPr>
          <p:cNvSpPr>
            <a:spLocks noGrp="1"/>
          </p:cNvSpPr>
          <p:nvPr>
            <p:ph type="ftr" idx="11"/>
          </p:nvPr>
        </p:nvSpPr>
        <p:spPr/>
        <p:txBody>
          <a:bodyPr/>
          <a:lstStyle/>
          <a:p>
            <a:r>
              <a:rPr lang="en-GB"/>
              <a:t>Joseph Levy, Interdigital</a:t>
            </a:r>
          </a:p>
        </p:txBody>
      </p:sp>
      <p:sp>
        <p:nvSpPr>
          <p:cNvPr id="10" name="Slide Number Placeholder 9">
            <a:extLst>
              <a:ext uri="{FF2B5EF4-FFF2-40B4-BE49-F238E27FC236}">
                <a16:creationId xmlns:a16="http://schemas.microsoft.com/office/drawing/2014/main" id="{B9ABF514-C111-40E5-A479-9C05A329C9BB}"/>
              </a:ext>
            </a:extLst>
          </p:cNvPr>
          <p:cNvSpPr>
            <a:spLocks noGrp="1"/>
          </p:cNvSpPr>
          <p:nvPr>
            <p:ph type="sldNum" idx="12"/>
          </p:nvPr>
        </p:nvSpPr>
        <p:spPr/>
        <p:txBody>
          <a:bodyPr/>
          <a:lstStyle/>
          <a:p>
            <a:r>
              <a:rPr lang="en-GB"/>
              <a:t>Slide </a:t>
            </a:r>
            <a:fld id="{F5D8E26B-7BCF-4D25-9C89-0168A6618F18}" type="slidenum">
              <a:rPr lang="en-GB" smtClean="0"/>
              <a:pPr/>
              <a:t>20</a:t>
            </a:fld>
            <a:endParaRPr lang="en-GB"/>
          </a:p>
        </p:txBody>
      </p:sp>
      <p:sp>
        <p:nvSpPr>
          <p:cNvPr id="11" name="Date Placeholder 10">
            <a:extLst>
              <a:ext uri="{FF2B5EF4-FFF2-40B4-BE49-F238E27FC236}">
                <a16:creationId xmlns:a16="http://schemas.microsoft.com/office/drawing/2014/main" id="{BE500FF7-9C23-4FB3-9E15-5E024042B673}"/>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66282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14600" y="725764"/>
            <a:ext cx="7772400" cy="6026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586971" y="1466989"/>
            <a:ext cx="9822392" cy="4869895"/>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dirty="0"/>
              <a:t>802.11 </a:t>
            </a:r>
            <a:r>
              <a:rPr lang="it-IT" altLang="en-US"/>
              <a:t>WG January </a:t>
            </a:r>
            <a:r>
              <a:rPr lang="it-IT" altLang="en-US" dirty="0"/>
              <a:t>Interim Teleconferences (TBC)</a:t>
            </a:r>
            <a:br>
              <a:rPr lang="it-IT" altLang="en-US" dirty="0"/>
            </a:br>
            <a:r>
              <a:rPr lang="it-IT" altLang="en-US" b="0" dirty="0"/>
              <a:t>the AANI SC - requested 0 meeting slots:</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Anticipating the shut down of the AANI SC</a:t>
            </a:r>
            <a:endParaRPr lang="it-IT" altLang="en-US" dirty="0"/>
          </a:p>
          <a:p>
            <a:r>
              <a:rPr lang="it-IT" altLang="en-US" dirty="0"/>
              <a:t>AANI SC Teleconference Plan:</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None</a:t>
            </a:r>
          </a:p>
          <a:p>
            <a:endParaRPr lang="en-US" sz="2000" dirty="0"/>
          </a:p>
          <a:p>
            <a:r>
              <a:rPr lang="en-US" sz="2000" dirty="0"/>
              <a:t>To all who contributed and participated in the work of the AANI SC, thank you.</a:t>
            </a:r>
          </a:p>
        </p:txBody>
      </p:sp>
      <p:sp>
        <p:nvSpPr>
          <p:cNvPr id="5" name="Footer Placeholder 4">
            <a:extLst>
              <a:ext uri="{FF2B5EF4-FFF2-40B4-BE49-F238E27FC236}">
                <a16:creationId xmlns:a16="http://schemas.microsoft.com/office/drawing/2014/main" id="{04E192D1-D34E-4F57-8EC0-18AE8227F91C}"/>
              </a:ext>
            </a:extLst>
          </p:cNvPr>
          <p:cNvSpPr>
            <a:spLocks noGrp="1"/>
          </p:cNvSpPr>
          <p:nvPr>
            <p:ph type="ftr" idx="11"/>
          </p:nvPr>
        </p:nvSpPr>
        <p:spPr/>
        <p:txBody>
          <a:bodyPr/>
          <a:lstStyle/>
          <a:p>
            <a:r>
              <a:rPr lang="en-GB"/>
              <a:t>Joseph Levy, Interdigital</a:t>
            </a:r>
          </a:p>
        </p:txBody>
      </p:sp>
      <p:sp>
        <p:nvSpPr>
          <p:cNvPr id="6" name="Slide Number Placeholder 5">
            <a:extLst>
              <a:ext uri="{FF2B5EF4-FFF2-40B4-BE49-F238E27FC236}">
                <a16:creationId xmlns:a16="http://schemas.microsoft.com/office/drawing/2014/main" id="{309563AF-4C1B-4BDB-88C0-93E6C73D384C}"/>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sp>
        <p:nvSpPr>
          <p:cNvPr id="8" name="Date Placeholder 7">
            <a:extLst>
              <a:ext uri="{FF2B5EF4-FFF2-40B4-BE49-F238E27FC236}">
                <a16:creationId xmlns:a16="http://schemas.microsoft.com/office/drawing/2014/main" id="{92E62A4D-71C8-477F-A6FE-4E1C06A1C19C}"/>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477314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6158"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8492EBF8-08EA-41E2-AF8A-9C26A0D0B5B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1B0FA6B-A89F-4451-B935-538E66D65E83}"/>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8CC6CBCF-B20F-42D6-85DA-52E3660732A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31704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2021 Plenary Session (virtual)</a:t>
            </a:r>
          </a:p>
        </p:txBody>
      </p:sp>
      <p:sp>
        <p:nvSpPr>
          <p:cNvPr id="2" name="Footer Placeholder 1">
            <a:extLst>
              <a:ext uri="{FF2B5EF4-FFF2-40B4-BE49-F238E27FC236}">
                <a16:creationId xmlns:a16="http://schemas.microsoft.com/office/drawing/2014/main" id="{3C544333-100B-4F6C-B9FA-D63295E991A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BF84FD9-0858-4FF2-B41C-B521FBF02DA0}"/>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F729F01D-7B77-40A6-8AFE-81134F6114D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991895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11-21/1625r6</a:t>
            </a:r>
            <a:r>
              <a:rPr lang="en-US" dirty="0"/>
              <a:t> </a:t>
            </a:r>
          </a:p>
          <a:p>
            <a:pPr>
              <a:spcBef>
                <a:spcPts val="0"/>
              </a:spcBef>
            </a:pPr>
            <a:endParaRPr lang="en-US" dirty="0"/>
          </a:p>
          <a:p>
            <a:pPr>
              <a:spcBef>
                <a:spcPts val="0"/>
              </a:spcBef>
            </a:pPr>
            <a:r>
              <a:rPr lang="en-US" dirty="0"/>
              <a:t>Annex G:</a:t>
            </a:r>
          </a:p>
          <a:p>
            <a:pPr lvl="1">
              <a:spcBef>
                <a:spcPts val="0"/>
              </a:spcBef>
            </a:pPr>
            <a:r>
              <a:rPr lang="en-US" dirty="0"/>
              <a:t>Part 1: Replace references in main body text (to Annex G or “frame exchange sequence” in various spellings) with normative text in-place, add definition(s), etc.:</a:t>
            </a:r>
          </a:p>
          <a:p>
            <a:pPr lvl="2">
              <a:spcBef>
                <a:spcPts val="0"/>
              </a:spcBef>
            </a:pPr>
            <a:r>
              <a:rPr lang="en-US" dirty="0"/>
              <a:t>Completed. Passed Motion to support changes in </a:t>
            </a:r>
            <a:r>
              <a:rPr lang="en-US" dirty="0" err="1"/>
              <a:t>REVme</a:t>
            </a:r>
            <a:r>
              <a:rPr lang="en-US" dirty="0"/>
              <a:t>: </a:t>
            </a:r>
            <a:r>
              <a:rPr lang="en-US" dirty="0">
                <a:hlinkClick r:id="rId4"/>
              </a:rPr>
              <a:t>11-21/1782r1</a:t>
            </a:r>
            <a:r>
              <a:rPr lang="en-US" dirty="0"/>
              <a:t> </a:t>
            </a:r>
          </a:p>
          <a:p>
            <a:pPr lvl="1">
              <a:spcBef>
                <a:spcPts val="0"/>
              </a:spcBef>
            </a:pPr>
            <a:endParaRPr lang="en-US" dirty="0"/>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dirty="0"/>
              <a:t>Proposal considered: </a:t>
            </a:r>
            <a:r>
              <a:rPr lang="en-US" dirty="0">
                <a:hlinkClick r:id="rId5"/>
              </a:rPr>
              <a:t>11-21/1797r0</a:t>
            </a:r>
            <a:r>
              <a:rPr lang="en-US" dirty="0"/>
              <a:t> </a:t>
            </a:r>
          </a:p>
          <a:p>
            <a:pPr lvl="2">
              <a:spcBef>
                <a:spcPts val="0"/>
              </a:spcBef>
            </a:pPr>
            <a:r>
              <a:rPr lang="en-US" dirty="0"/>
              <a:t>Will resume on teleconferences</a:t>
            </a: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A19FE361-E67E-4D58-949C-D5A850864DC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BFC8F9D-C1F0-4DAE-B91E-B1DFDB2B46D1}"/>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4FC05DF8-1378-418F-AD32-EF8289A406B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56331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981200"/>
            <a:ext cx="8382000" cy="4191000"/>
          </a:xfrm>
        </p:spPr>
        <p:txBody>
          <a:bodyPr/>
          <a:lstStyle/>
          <a:p>
            <a:pPr>
              <a:spcBef>
                <a:spcPts val="0"/>
              </a:spcBef>
            </a:pPr>
            <a:r>
              <a:rPr lang="en-US" dirty="0"/>
              <a:t>802.1CQ: </a:t>
            </a:r>
          </a:p>
          <a:p>
            <a:pPr lvl="1">
              <a:spcBef>
                <a:spcPts val="0"/>
              </a:spcBef>
            </a:pPr>
            <a:r>
              <a:rPr lang="en-US" dirty="0"/>
              <a:t>Considered overview presentation: </a:t>
            </a:r>
            <a:r>
              <a:rPr lang="en-US" dirty="0">
                <a:hlinkClick r:id="rId3"/>
              </a:rPr>
              <a:t>11-21/1836r0</a:t>
            </a:r>
            <a:endParaRPr lang="en-US" dirty="0"/>
          </a:p>
          <a:p>
            <a:pPr lvl="1">
              <a:spcBef>
                <a:spcPts val="0"/>
              </a:spcBef>
            </a:pPr>
            <a:r>
              <a:rPr lang="en-US" dirty="0"/>
              <a:t>Suggested consideration by TGbi, and maybe TGbh</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802.1 is “hosting” this work, with a series of Technical Plenaries, starting Dec 2, 16:00-18:00 ET</a:t>
            </a:r>
          </a:p>
          <a:p>
            <a:pPr lvl="1">
              <a:lnSpc>
                <a:spcPct val="90000"/>
              </a:lnSpc>
              <a:spcBef>
                <a:spcPts val="300"/>
              </a:spcBef>
              <a:defRPr/>
            </a:pPr>
            <a:r>
              <a:rPr lang="en-US" dirty="0">
                <a:solidFill>
                  <a:srgbClr val="000000"/>
                </a:solidFill>
              </a:rPr>
              <a:t>Reviewed proposal for scope of work: </a:t>
            </a:r>
            <a:r>
              <a:rPr lang="en-US" dirty="0">
                <a:solidFill>
                  <a:srgbClr val="000000"/>
                </a:solidFill>
                <a:hlinkClick r:id="rId4"/>
              </a:rPr>
              <a:t>11-21/1844r0</a:t>
            </a:r>
            <a:endParaRPr lang="en-US" dirty="0"/>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5C1D4F09-DDD3-4936-884F-BB9D611CCCC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DE3E3502-08B0-47C0-B624-B3F0FCE598F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C612AD2A-6068-4196-8747-7B42EAD70EC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54583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BA61B0D8-DB0C-4F3E-9F5A-32C5422FAEC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6FC3D02-0293-4FF3-A681-B00ED006B8AC}"/>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9FAD6FE2-CECC-44BC-9449-CFEF17FB376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9940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Continue Annex G replacement</a:t>
            </a:r>
          </a:p>
          <a:p>
            <a:pPr marL="684213">
              <a:lnSpc>
                <a:spcPct val="90000"/>
              </a:lnSpc>
            </a:pPr>
            <a:r>
              <a:rPr lang="en-US" dirty="0"/>
              <a:t>Ongoing status updates on IEEE Std 802 revision, technical work if/as appropriate</a:t>
            </a:r>
          </a:p>
          <a:p>
            <a:pPr marL="684213">
              <a:lnSpc>
                <a:spcPct val="90000"/>
              </a:lnSpc>
            </a:pPr>
            <a:r>
              <a:rPr lang="en-US" dirty="0"/>
              <a:t>Consider the purpose and value of Clause 6: </a:t>
            </a:r>
            <a:r>
              <a:rPr lang="en-US" dirty="0">
                <a:hlinkClick r:id="rId3"/>
              </a:rPr>
              <a:t>11-21/1774r0</a:t>
            </a:r>
            <a:r>
              <a:rPr lang="en-US" dirty="0"/>
              <a:t> </a:t>
            </a:r>
          </a:p>
          <a:p>
            <a:pPr marL="684213">
              <a:lnSpc>
                <a:spcPct val="90000"/>
              </a:lnSpc>
            </a:pPr>
            <a:r>
              <a:rPr lang="en-US" dirty="0"/>
              <a:t>TGbe MLO informative annex consideration</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Char char="•"/>
            </a:pPr>
            <a:r>
              <a:rPr lang="en-US" sz="2400" b="1" dirty="0">
                <a:cs typeface="+mn-cs"/>
              </a:rPr>
              <a:t>Dec 2 (Thursday): 19:00 ET, 2 hours</a:t>
            </a:r>
          </a:p>
          <a:p>
            <a:pPr marL="684213" lvl="1" indent="-342900">
              <a:lnSpc>
                <a:spcPct val="90000"/>
              </a:lnSpc>
              <a:buChar char="•"/>
            </a:pPr>
            <a:r>
              <a:rPr lang="en-US" sz="2400" b="1" dirty="0">
                <a:cs typeface="+mn-cs"/>
              </a:rPr>
              <a:t>Dec 13 (Monday): 13:00 ET, 2 hours</a:t>
            </a:r>
            <a:endParaRPr lang="en-US" sz="3200" b="1" dirty="0">
              <a:cs typeface="+mn-cs"/>
            </a:endParaRPr>
          </a:p>
          <a:p>
            <a:pPr>
              <a:lnSpc>
                <a:spcPct val="90000"/>
              </a:lnSpc>
            </a:pPr>
            <a:r>
              <a:rPr lang="en-US" sz="3200" dirty="0"/>
              <a:t>Two meeting slots requested in January</a:t>
            </a:r>
          </a:p>
          <a:p>
            <a:pPr marL="684213">
              <a:lnSpc>
                <a:spcPct val="90000"/>
              </a:lnSpc>
            </a:pPr>
            <a:endParaRPr lang="en-US" dirty="0"/>
          </a:p>
        </p:txBody>
      </p:sp>
      <p:sp>
        <p:nvSpPr>
          <p:cNvPr id="2" name="Footer Placeholder 1">
            <a:extLst>
              <a:ext uri="{FF2B5EF4-FFF2-40B4-BE49-F238E27FC236}">
                <a16:creationId xmlns:a16="http://schemas.microsoft.com/office/drawing/2014/main" id="{2D5E9777-1418-4169-9349-2F64A37D4BA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49D5D99-A0FA-44B7-B442-8A6B0564008D}"/>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5F9ED33E-95CF-4D5A-92E3-7274C28BD5A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49105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Nov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20211116</a:t>
            </a:r>
          </a:p>
        </p:txBody>
      </p:sp>
      <p:sp>
        <p:nvSpPr>
          <p:cNvPr id="6" name="Date Placeholder 3"/>
          <p:cNvSpPr>
            <a:spLocks noGrp="1"/>
          </p:cNvSpPr>
          <p:nvPr>
            <p:ph type="dt" idx="10"/>
          </p:nvPr>
        </p:nvSpPr>
        <p:spPr/>
        <p:txBody>
          <a:bodyPr/>
          <a:lstStyle/>
          <a:p>
            <a:r>
              <a:rPr lang="en-US"/>
              <a:t>November 2021</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28</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9463"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916832"/>
            <a:ext cx="10361084" cy="4536504"/>
          </a:xfrm>
        </p:spPr>
        <p:txBody>
          <a:bodyPr/>
          <a:lstStyle/>
          <a:p>
            <a:r>
              <a:rPr lang="en-AU" dirty="0"/>
              <a:t>802.11 Coex SC summary for Nov 2021 (</a:t>
            </a:r>
            <a:r>
              <a:rPr lang="en-AU" dirty="0">
                <a:hlinkClick r:id="rId2"/>
              </a:rPr>
              <a:t>11-21-1649</a:t>
            </a:r>
            <a:r>
              <a:rPr lang="en-AU" dirty="0"/>
              <a:t>)</a:t>
            </a:r>
          </a:p>
          <a:p>
            <a:pPr lvl="1"/>
            <a:r>
              <a:rPr lang="en-AU" dirty="0"/>
              <a:t>There is still work to be done to understand Wi-Fi </a:t>
            </a:r>
            <a:r>
              <a:rPr lang="en-AU" dirty="0" err="1"/>
              <a:t>coex</a:t>
            </a:r>
            <a:r>
              <a:rPr lang="en-AU" dirty="0"/>
              <a:t> with LAA/NR-U in real environments</a:t>
            </a:r>
          </a:p>
          <a:p>
            <a:pPr lvl="2"/>
            <a:r>
              <a:rPr lang="en-AU" dirty="0"/>
              <a:t>Measurements are showing real </a:t>
            </a:r>
            <a:r>
              <a:rPr lang="en-AU" dirty="0" err="1"/>
              <a:t>coex</a:t>
            </a:r>
            <a:r>
              <a:rPr lang="en-AU" dirty="0"/>
              <a:t> issues – see </a:t>
            </a:r>
            <a:r>
              <a:rPr lang="en-AU" dirty="0">
                <a:hlinkClick r:id="rId3"/>
              </a:rPr>
              <a:t>11-21-1858-01</a:t>
            </a:r>
            <a:endParaRPr lang="en-AU" dirty="0"/>
          </a:p>
          <a:p>
            <a:pPr lvl="1"/>
            <a:r>
              <a:rPr lang="en-AU" dirty="0"/>
              <a:t>EN 301 893 (5 GHz) in Europe is progressing well …</a:t>
            </a:r>
          </a:p>
          <a:p>
            <a:pPr lvl="2"/>
            <a:r>
              <a:rPr lang="en-AU" dirty="0"/>
              <a:t>… but work is required in </a:t>
            </a:r>
            <a:r>
              <a:rPr lang="en-AU" dirty="0" err="1"/>
              <a:t>TGbe</a:t>
            </a:r>
            <a:r>
              <a:rPr lang="en-AU" dirty="0"/>
              <a:t>/Coex SC to understand 802.11ax/be </a:t>
            </a:r>
            <a:r>
              <a:rPr lang="en-AU" dirty="0" err="1"/>
              <a:t>coex</a:t>
            </a:r>
            <a:r>
              <a:rPr lang="en-AU" dirty="0"/>
              <a:t> in Europe</a:t>
            </a:r>
          </a:p>
          <a:p>
            <a:pPr lvl="2"/>
            <a:r>
              <a:rPr lang="en-AU" dirty="0"/>
              <a:t>… a presentation to </a:t>
            </a:r>
            <a:r>
              <a:rPr lang="en-AU" dirty="0" err="1"/>
              <a:t>TGbe</a:t>
            </a:r>
            <a:r>
              <a:rPr lang="en-AU" dirty="0"/>
              <a:t> or WG explaining the problem likely in Jan or Mar 2022</a:t>
            </a:r>
          </a:p>
          <a:p>
            <a:pPr lvl="2"/>
            <a:r>
              <a:rPr lang="en-AU" dirty="0"/>
              <a:t>… a LS to WFA asking about market impact is also possible</a:t>
            </a:r>
          </a:p>
          <a:p>
            <a:pPr lvl="1"/>
            <a:r>
              <a:rPr lang="en-AU" dirty="0"/>
              <a:t>EN 303 687 (6 GHz) in Europe is progressing well …</a:t>
            </a:r>
          </a:p>
          <a:p>
            <a:pPr lvl="2"/>
            <a:r>
              <a:rPr lang="en-AU" dirty="0"/>
              <a:t>… there is now a path for integrating NB FH systems into 6 GHz, but still work to be done</a:t>
            </a:r>
          </a:p>
          <a:p>
            <a:pPr lvl="2"/>
            <a:r>
              <a:rPr lang="en-AU" dirty="0"/>
              <a:t>… work also required to understand &amp; enable operation of new 802.11be features (also in 5GHz)</a:t>
            </a:r>
          </a:p>
          <a:p>
            <a:pPr lvl="2"/>
            <a:r>
              <a:rPr lang="en-AU" dirty="0"/>
              <a:t>… the battle for more 6 GHz spectrum is going well with a new ECC SI in the upper 6 GHz band</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29</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Attendance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November 2021</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Jan 2022</a:t>
            </a:r>
          </a:p>
        </p:txBody>
      </p:sp>
      <p:sp>
        <p:nvSpPr>
          <p:cNvPr id="3" name="Content Placeholder 2"/>
          <p:cNvSpPr>
            <a:spLocks noGrp="1"/>
          </p:cNvSpPr>
          <p:nvPr>
            <p:ph idx="1"/>
          </p:nvPr>
        </p:nvSpPr>
        <p:spPr>
          <a:xfrm>
            <a:off x="914401" y="1844824"/>
            <a:ext cx="10361084" cy="4113213"/>
          </a:xfrm>
        </p:spPr>
        <p:txBody>
          <a:bodyPr/>
          <a:lstStyle/>
          <a:p>
            <a:r>
              <a:rPr lang="en-AU" dirty="0"/>
              <a:t>IEEE 802.11 Coexistence SC will meet virtually in Jan 2022</a:t>
            </a:r>
          </a:p>
          <a:p>
            <a:pPr lvl="1"/>
            <a:r>
              <a:rPr lang="en-AU" dirty="0"/>
              <a:t>Review latest Wi-Fi/LAA coexistence measurements</a:t>
            </a:r>
            <a:endParaRPr lang="en-AU" dirty="0">
              <a:solidFill>
                <a:srgbClr val="00B050"/>
              </a:solidFill>
            </a:endParaRPr>
          </a:p>
          <a:p>
            <a:pPr lvl="1"/>
            <a:r>
              <a:rPr lang="en-AU" dirty="0"/>
              <a:t>Review results of  BRAN #112 (Dec)</a:t>
            </a:r>
          </a:p>
          <a:p>
            <a:pPr lvl="2"/>
            <a:r>
              <a:rPr lang="en-AU" dirty="0"/>
              <a:t>… particularly progress of the NB FH discussion for 6 GHz in Europe</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impact of EN 301 893 compromise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p>
          <a:p>
            <a:pPr lvl="2"/>
            <a:r>
              <a:rPr lang="en-AU" dirty="0">
                <a:solidFill>
                  <a:srgbClr val="00B050"/>
                </a:solidFill>
              </a:rPr>
              <a:t>… with at least one submission promised</a:t>
            </a:r>
          </a:p>
          <a:p>
            <a:pPr lvl="1"/>
            <a:r>
              <a:rPr lang="en-AU" dirty="0">
                <a:solidFill>
                  <a:schemeClr val="tx2"/>
                </a:solidFill>
              </a:rPr>
              <a:t>Possibly discuss …</a:t>
            </a:r>
          </a:p>
          <a:p>
            <a:pPr lvl="2"/>
            <a:r>
              <a:rPr lang="en-AU" dirty="0">
                <a:solidFill>
                  <a:schemeClr val="tx2"/>
                </a:solidFill>
              </a:rPr>
              <a:t>… 60 GHz </a:t>
            </a:r>
            <a:r>
              <a:rPr lang="en-AU" dirty="0" err="1">
                <a:solidFill>
                  <a:schemeClr val="tx2"/>
                </a:solidFill>
              </a:rPr>
              <a:t>coex</a:t>
            </a:r>
            <a:endParaRPr lang="en-AU" dirty="0">
              <a:solidFill>
                <a:schemeClr val="tx2"/>
              </a:solidFill>
            </a:endParaRPr>
          </a:p>
          <a:p>
            <a:pPr lvl="2"/>
            <a:r>
              <a:rPr lang="en-AU" dirty="0">
                <a:solidFill>
                  <a:schemeClr val="tx2"/>
                </a:solidFill>
              </a:rPr>
              <a:t>… relevant activities in 3GPP RAN</a:t>
            </a:r>
          </a:p>
          <a:p>
            <a:pPr lvl="2"/>
            <a:r>
              <a:rPr lang="en-AU" dirty="0">
                <a:solidFill>
                  <a:schemeClr val="tx2"/>
                </a:solidFill>
              </a:rPr>
              <a:t>… presentations to </a:t>
            </a:r>
            <a:r>
              <a:rPr lang="en-AU" dirty="0" err="1">
                <a:solidFill>
                  <a:schemeClr val="tx2"/>
                </a:solidFill>
              </a:rPr>
              <a:t>TGbe</a:t>
            </a:r>
            <a:r>
              <a:rPr lang="en-AU" dirty="0">
                <a:solidFill>
                  <a:schemeClr val="tx2"/>
                </a:solidFill>
              </a:rPr>
              <a:t>/WG &amp; LS to WFA on 11be </a:t>
            </a:r>
            <a:r>
              <a:rPr lang="en-AU" dirty="0" err="1">
                <a:solidFill>
                  <a:schemeClr val="tx2"/>
                </a:solidFill>
              </a:rPr>
              <a:t>coex</a:t>
            </a:r>
            <a:r>
              <a:rPr lang="en-AU" dirty="0">
                <a:solidFill>
                  <a:schemeClr val="tx2"/>
                </a:solidFill>
              </a:rPr>
              <a:t> issues</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a:t>November 2021</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8760296" y="220486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A1D6-17E6-4F92-BF30-A02E39AC905E}"/>
              </a:ext>
            </a:extLst>
          </p:cNvPr>
          <p:cNvSpPr>
            <a:spLocks noGrp="1"/>
          </p:cNvSpPr>
          <p:nvPr>
            <p:ph type="ctrTitle"/>
          </p:nvPr>
        </p:nvSpPr>
        <p:spPr/>
        <p:txBody>
          <a:bodyPr/>
          <a:lstStyle/>
          <a:p>
            <a:r>
              <a:rPr lang="en-US"/>
              <a:t>PAR Review SC</a:t>
            </a:r>
          </a:p>
        </p:txBody>
      </p:sp>
      <p:sp>
        <p:nvSpPr>
          <p:cNvPr id="3" name="Subtitle 2">
            <a:extLst>
              <a:ext uri="{FF2B5EF4-FFF2-40B4-BE49-F238E27FC236}">
                <a16:creationId xmlns:a16="http://schemas.microsoft.com/office/drawing/2014/main" id="{CDF46C19-9EB3-4490-8146-83DB690ED950}"/>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C4B023F-EE80-4B17-BC9A-A412C2E7B088}"/>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C593D83C-9103-447D-91CC-EB4011B42EC5}"/>
              </a:ext>
            </a:extLst>
          </p:cNvPr>
          <p:cNvSpPr>
            <a:spLocks noGrp="1"/>
          </p:cNvSpPr>
          <p:nvPr>
            <p:ph type="sldNum" idx="12"/>
          </p:nvPr>
        </p:nvSpPr>
        <p:spPr/>
        <p:txBody>
          <a:bodyPr/>
          <a:lstStyle/>
          <a:p>
            <a:r>
              <a:rPr lang="en-GB"/>
              <a:t>Slide </a:t>
            </a:r>
            <a:fld id="{DE40C9FC-4879-4F20-9ECA-A574A90476B7}" type="slidenum">
              <a:rPr lang="en-GB" smtClean="0"/>
              <a:pPr/>
              <a:t>31</a:t>
            </a:fld>
            <a:endParaRPr lang="en-GB"/>
          </a:p>
        </p:txBody>
      </p:sp>
      <p:sp>
        <p:nvSpPr>
          <p:cNvPr id="9" name="Date Placeholder 8">
            <a:extLst>
              <a:ext uri="{FF2B5EF4-FFF2-40B4-BE49-F238E27FC236}">
                <a16:creationId xmlns:a16="http://schemas.microsoft.com/office/drawing/2014/main" id="{FE3777C8-2A5E-48B5-8FCD-7C65AEABCE38}"/>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836760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2021-11-16</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7182"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26566570-CED0-4D76-B15C-56CF5DBD7884}"/>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0098E8C9-11A7-4590-BE4A-9ECBEEC64651}"/>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8B378085-768B-4BE7-98CF-29F1A0577B1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174156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November 2021 virtual meeting</a:t>
            </a:r>
          </a:p>
        </p:txBody>
      </p:sp>
      <p:sp>
        <p:nvSpPr>
          <p:cNvPr id="2" name="Footer Placeholder 1">
            <a:extLst>
              <a:ext uri="{FF2B5EF4-FFF2-40B4-BE49-F238E27FC236}">
                <a16:creationId xmlns:a16="http://schemas.microsoft.com/office/drawing/2014/main" id="{DC6F6BDF-C568-4402-B9D3-4F49BE9065D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E4AD975-FBB3-4858-B7B2-2410C052C256}"/>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9A74AEBE-14DF-432B-B06D-7D273BC4879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94449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hlinkClick r:id="rId3"/>
              </a:rPr>
              <a:t>https://mentor.ieee.org/802.11/dcn/21/11-21-1631-00-0wng-agenda-for-wng-sc-2021-november.pptx</a:t>
            </a:r>
            <a:r>
              <a:rPr lang="en-US" altLang="en-US" sz="1600" dirty="0"/>
              <a:t> </a:t>
            </a:r>
          </a:p>
          <a:p>
            <a:pPr marL="1200150" lvl="2" indent="-457200">
              <a:spcBef>
                <a:spcPct val="0"/>
              </a:spcBef>
              <a:defRPr/>
            </a:pPr>
            <a:endParaRPr lang="en-US" altLang="en-US" sz="1600" dirty="0"/>
          </a:p>
          <a:p>
            <a:pPr eaLnBrk="1" hangingPunct="1">
              <a:spcBef>
                <a:spcPts val="0"/>
              </a:spcBef>
            </a:pPr>
            <a:r>
              <a:rPr lang="en-US" altLang="en-US" sz="2000" dirty="0"/>
              <a:t>Presentations at November 2021 meeting</a:t>
            </a:r>
            <a:endParaRPr lang="en-GB" altLang="en-US" sz="2000" dirty="0"/>
          </a:p>
          <a:p>
            <a:pPr marL="857250" lvl="1" indent="-457200">
              <a:spcBef>
                <a:spcPct val="0"/>
              </a:spcBef>
              <a:defRPr/>
            </a:pPr>
            <a:r>
              <a:rPr lang="en-US" sz="1800" dirty="0"/>
              <a:t>“</a:t>
            </a:r>
            <a:r>
              <a:rPr lang="en-US" sz="1800" dirty="0" err="1"/>
              <a:t>OpenRoaming</a:t>
            </a:r>
            <a:r>
              <a:rPr lang="en-US" sz="1800" dirty="0"/>
              <a:t>: One Global Wi-Fi Network” – Necati Canpolat (Intel)</a:t>
            </a:r>
          </a:p>
          <a:p>
            <a:pPr marL="1200150" lvl="2" indent="-457200">
              <a:spcBef>
                <a:spcPct val="0"/>
              </a:spcBef>
              <a:defRPr/>
            </a:pPr>
            <a:r>
              <a:rPr lang="en-US" sz="1600" dirty="0">
                <a:hlinkClick r:id="rId4"/>
              </a:rPr>
              <a:t>https://mentor.ieee.org/802.11/dcn/21/11-21-1804-03-0wng-openroaming-tutorial.pptx</a:t>
            </a:r>
            <a:r>
              <a:rPr lang="en-US" sz="1600" dirty="0"/>
              <a:t> </a:t>
            </a:r>
          </a:p>
          <a:p>
            <a:pPr marL="1200150" lvl="2" indent="-457200">
              <a:spcBef>
                <a:spcPct val="0"/>
              </a:spcBef>
              <a:defRPr/>
            </a:pPr>
            <a:r>
              <a:rPr lang="en-US" sz="1600" dirty="0"/>
              <a:t>No motions or straw polls</a:t>
            </a:r>
          </a:p>
          <a:p>
            <a:pPr marL="1200150" lvl="2" indent="-457200">
              <a:spcBef>
                <a:spcPct val="0"/>
              </a:spcBef>
              <a:defRPr/>
            </a:pPr>
            <a:endParaRPr lang="en-US" sz="1600" dirty="0"/>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5"/>
              </a:rPr>
              <a:t>https://mentor.ieee.org/802.11/dcn/21/11-21-1823-00-0wng-wng-meeting-minutes-2021-november-electronic-meeting.docx</a:t>
            </a:r>
            <a:r>
              <a:rPr lang="en-GB" altLang="en-US" sz="1800" dirty="0"/>
              <a:t> </a:t>
            </a:r>
          </a:p>
          <a:p>
            <a:pPr lvl="1">
              <a:spcBef>
                <a:spcPts val="0"/>
              </a:spcBef>
            </a:pPr>
            <a:endParaRPr lang="en-GB" altLang="ko-KR" sz="1800" dirty="0">
              <a:ea typeface="Gulim" pitchFamily="34" charset="-127"/>
            </a:endParaRPr>
          </a:p>
          <a:p>
            <a:pPr>
              <a:spcBef>
                <a:spcPts val="0"/>
              </a:spcBef>
            </a:pPr>
            <a:r>
              <a:rPr lang="en-GB" altLang="ko-KR" sz="2000" dirty="0">
                <a:ea typeface="Gulim" pitchFamily="34" charset="-127"/>
              </a:rPr>
              <a:t>Plans for January 2022</a:t>
            </a:r>
            <a:endParaRPr lang="en-US" altLang="en-US" sz="2000" dirty="0"/>
          </a:p>
          <a:p>
            <a:pPr lvl="1" eaLnBrk="1" hangingPunct="1">
              <a:spcBef>
                <a:spcPts val="0"/>
              </a:spcBef>
              <a:defRPr/>
            </a:pPr>
            <a:r>
              <a:rPr lang="en-US" altLang="en-US" sz="1800" dirty="0"/>
              <a:t>TBD – call for presentations will be sent out </a:t>
            </a:r>
            <a:r>
              <a:rPr lang="en-US" altLang="en-US" sz="1800"/>
              <a:t>in December</a:t>
            </a:r>
          </a:p>
          <a:p>
            <a:pPr lvl="1" eaLnBrk="1" hangingPunct="1">
              <a:spcBef>
                <a:spcPts val="0"/>
              </a:spcBef>
              <a:defRPr/>
            </a:pPr>
            <a:endParaRPr lang="en-US" altLang="en-US" sz="1800" dirty="0"/>
          </a:p>
          <a:p>
            <a:pPr eaLnBrk="1" hangingPunct="1">
              <a:spcBef>
                <a:spcPts val="0"/>
              </a:spcBef>
              <a:defRPr/>
            </a:pPr>
            <a:r>
              <a:rPr lang="en-US" altLang="en-US" sz="2000" dirty="0"/>
              <a:t>No motions in the SG, no conference calls</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FFE3A42D-B0A5-455F-AFA0-D1B1DB7BE23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A3CBDAD8-1E2C-4A04-B233-D9C12987D441}"/>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73353CFF-E6E9-4723-A5B3-1779E6166E9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34272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November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20211110</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8206"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9AC781C-3CCF-4340-98B7-1BC2E10DA604}"/>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827D135F-1E07-48AE-928C-7BEB43B24CD0}"/>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60BE9E63-7B3D-4F20-8344-A29096D96F46}"/>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4264774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11-21-1593</a:t>
            </a:r>
            <a:r>
              <a:rPr lang="en-AU" dirty="0">
                <a:solidFill>
                  <a:schemeClr val="tx1"/>
                </a:solidFill>
              </a:rPr>
              <a:t>; Minutes - </a:t>
            </a:r>
            <a:r>
              <a:rPr lang="en-AU" dirty="0">
                <a:solidFill>
                  <a:schemeClr val="tx1"/>
                </a:solidFill>
                <a:hlinkClick r:id="rId3"/>
              </a:rPr>
              <a:t>11-21-1845-00</a:t>
            </a:r>
            <a:r>
              <a:rPr lang="en-AU" dirty="0">
                <a:solidFill>
                  <a:schemeClr val="tx1"/>
                </a:solidFill>
              </a:rPr>
              <a:t> </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7392144" y="2503946"/>
            <a:ext cx="3997640"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400" b="1" i="0" u="none" strike="noStrike" cap="none" normalizeH="0" baseline="0" dirty="0">
                <a:ln>
                  <a:noFill/>
                </a:ln>
                <a:solidFill>
                  <a:schemeClr val="tx1"/>
                </a:solidFill>
                <a:effectLst/>
                <a:latin typeface="Times New Roman" pitchFamily="16" charset="0"/>
                <a:ea typeface="MS Gothic" charset="-128"/>
              </a:rPr>
              <a:t>802.11 related topics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802.11ax security </a:t>
            </a:r>
            <a:r>
              <a:rPr lang="en-AU" dirty="0">
                <a:solidFill>
                  <a:schemeClr val="tx1"/>
                </a:solidFill>
              </a:rPr>
              <a:t>responses from WG sent to SC6</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802.11ax IPR </a:t>
            </a:r>
            <a:r>
              <a:rPr lang="en-AU" dirty="0">
                <a:solidFill>
                  <a:schemeClr val="tx1"/>
                </a:solidFill>
              </a:rPr>
              <a:t>responses from IEEE SA sent to ISO</a:t>
            </a:r>
            <a:endParaRPr kumimoji="0" lang="en-AU" sz="2400" b="0" i="0" u="none" strike="noStrike" cap="none" normalizeH="0" baseline="0" dirty="0">
              <a:ln>
                <a:noFill/>
              </a:ln>
              <a:solidFill>
                <a:schemeClr val="tx1"/>
              </a:solidFill>
              <a:effectLst/>
              <a:latin typeface="Times New Roman" pitchFamily="16" charset="0"/>
              <a:ea typeface="MS Gothic" charset="-128"/>
            </a:endParaRPr>
          </a:p>
          <a:p>
            <a:pPr marL="342900" indent="-342900">
              <a:spcBef>
                <a:spcPts val="800"/>
              </a:spcBef>
              <a:buFont typeface="Arial" panose="020B0604020202020204" pitchFamily="34" charset="0"/>
              <a:buChar char="•"/>
            </a:pPr>
            <a:r>
              <a:rPr lang="en-AU" dirty="0">
                <a:solidFill>
                  <a:schemeClr val="tx1"/>
                </a:solidFill>
              </a:rPr>
              <a:t>802.11ay failed, and other ballots (except 802.11md) on hold while IPR issues resolved</a:t>
            </a:r>
            <a:endParaRPr kumimoji="0" lang="en-AU" b="0" i="0" u="none" strike="noStrike" cap="none" normalizeH="0" baseline="0" dirty="0">
              <a:ln>
                <a:noFill/>
              </a:ln>
              <a:solidFill>
                <a:schemeClr val="tx1"/>
              </a:solidFill>
              <a:effectLst/>
            </a:endParaRP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4193726686"/>
              </p:ext>
            </p:extLst>
          </p:nvPr>
        </p:nvGraphicFramePr>
        <p:xfrm>
          <a:off x="1375961" y="2495831"/>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D76A8BB6-9803-4E6C-B0F0-10C488195915}"/>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F0F7EA53-D0E0-44FB-A3A5-5804751C5D81}"/>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11" name="Date Placeholder 10">
            <a:extLst>
              <a:ext uri="{FF2B5EF4-FFF2-40B4-BE49-F238E27FC236}">
                <a16:creationId xmlns:a16="http://schemas.microsoft.com/office/drawing/2014/main" id="{A2726A84-F782-4531-B2E0-FC9F2C58B285}"/>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55574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Is there any interest in commenting on Industrial Wireless Network PWI in SC6?</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has decided to start two PWI’s in Feb 2022 on:</a:t>
            </a:r>
          </a:p>
          <a:p>
            <a:pPr lvl="1"/>
            <a:r>
              <a:rPr lang="en-AU" dirty="0"/>
              <a:t>Industrial Wireless Network, based on claims 5G &amp; Wi-Fi are incapable in this space</a:t>
            </a:r>
          </a:p>
          <a:p>
            <a:pPr lvl="1"/>
            <a:r>
              <a:rPr lang="en-AU" dirty="0"/>
              <a:t>Wearable Robot Area Network</a:t>
            </a:r>
          </a:p>
          <a:p>
            <a:r>
              <a:rPr lang="en-AU" dirty="0"/>
              <a:t>If anyone has any interest in providing any comments …</a:t>
            </a:r>
          </a:p>
          <a:p>
            <a:pPr lvl="1"/>
            <a:r>
              <a:rPr lang="en-AU" dirty="0"/>
              <a:t>Particularly on the Industrial Wireless Network PWI …</a:t>
            </a:r>
          </a:p>
          <a:p>
            <a:pPr lvl="1"/>
            <a:r>
              <a:rPr lang="en-AU" dirty="0"/>
              <a:t>… that suggests </a:t>
            </a:r>
            <a:r>
              <a:rPr lang="en-US" i="1" dirty="0"/>
              <a:t>5G-TSN is not good enough and Wi-Fi 6 (802.11ax) is worse</a:t>
            </a:r>
            <a:endParaRPr lang="en-AU" dirty="0"/>
          </a:p>
          <a:p>
            <a:r>
              <a:rPr lang="en-AU" dirty="0"/>
              <a:t>… please contact the IEEE 802 JTC1 SC Chair</a:t>
            </a:r>
          </a:p>
          <a:p>
            <a:pPr lvl="1"/>
            <a:r>
              <a:rPr lang="en-AU" dirty="0"/>
              <a:t>Any comments will be facilitated through the IEEE 802 JTC1 SC in Jan 2022</a:t>
            </a:r>
          </a:p>
          <a:p>
            <a:pPr lvl="1"/>
            <a:r>
              <a:rPr lang="en-AU" dirty="0"/>
              <a:t>802.11/15 WGs may be interested in commenting</a:t>
            </a:r>
          </a:p>
          <a:p>
            <a:pPr lvl="1"/>
            <a:r>
              <a:rPr lang="en-AU" dirty="0"/>
              <a:t>It is less likely that 802.1 WG will comment as the TSN assertions in the PWI are accurate</a:t>
            </a:r>
          </a:p>
        </p:txBody>
      </p:sp>
      <p:sp>
        <p:nvSpPr>
          <p:cNvPr id="7" name="Footer Placeholder 6">
            <a:extLst>
              <a:ext uri="{FF2B5EF4-FFF2-40B4-BE49-F238E27FC236}">
                <a16:creationId xmlns:a16="http://schemas.microsoft.com/office/drawing/2014/main" id="{136ED6B9-188B-4187-8049-7A8D6DE2562A}"/>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F5BD095-8B80-4783-B429-F7AA275AB9AD}"/>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EA273E53-5EE9-405B-8559-F6DDD2B590F3}"/>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77019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January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virtual meeting in January 2022 </a:t>
            </a:r>
          </a:p>
          <a:p>
            <a:pPr lvl="1"/>
            <a:r>
              <a:rPr lang="en-AU" dirty="0"/>
              <a:t>Execute PSDO process</a:t>
            </a:r>
          </a:p>
          <a:p>
            <a:pPr lvl="1"/>
            <a:r>
              <a:rPr lang="en-AU" dirty="0"/>
              <a:t>Deal with any issues arising from IPR related comments on 802.11ax/ay</a:t>
            </a:r>
          </a:p>
          <a:p>
            <a:pPr lvl="1"/>
            <a:r>
              <a:rPr lang="en-AU" dirty="0"/>
              <a:t>Possibly provide comments on WG1 PWI’s</a:t>
            </a:r>
          </a:p>
          <a:p>
            <a:pPr lvl="1"/>
            <a:r>
              <a:rPr lang="en-AU" dirty="0"/>
              <a:t>…</a:t>
            </a:r>
          </a:p>
        </p:txBody>
      </p:sp>
      <p:sp>
        <p:nvSpPr>
          <p:cNvPr id="7" name="Footer Placeholder 6">
            <a:extLst>
              <a:ext uri="{FF2B5EF4-FFF2-40B4-BE49-F238E27FC236}">
                <a16:creationId xmlns:a16="http://schemas.microsoft.com/office/drawing/2014/main" id="{D7C4C01F-C065-40FE-A3DA-29725C4579A1}"/>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D9DCA828-2D81-47AB-966B-F6568A2CB031}"/>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93BC1CF7-7276-4FD4-B428-D3A159B434D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490955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a:t>
            </a:r>
            <a:r>
              <a:rPr lang="en-US"/>
              <a:t>– November </a:t>
            </a:r>
            <a:r>
              <a:rPr lang="en-US" dirty="0"/>
              <a:t>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944877896"/>
              </p:ext>
            </p:extLst>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9230"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7277F32B-CE6F-486B-AB68-0B7ADCD43520}"/>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E2148C91-7A25-4791-A9C4-92F6EF7A7FE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Date Placeholder 4">
            <a:extLst>
              <a:ext uri="{FF2B5EF4-FFF2-40B4-BE49-F238E27FC236}">
                <a16:creationId xmlns:a16="http://schemas.microsoft.com/office/drawing/2014/main" id="{F7900FFF-CB33-4C26-9E22-628381A6D5E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99219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9" name="Picture 8">
            <a:extLst>
              <a:ext uri="{FF2B5EF4-FFF2-40B4-BE49-F238E27FC236}">
                <a16:creationId xmlns:a16="http://schemas.microsoft.com/office/drawing/2014/main" id="{B8F37A70-6F6B-4E2D-891A-AA9E31354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762000"/>
            <a:ext cx="10080498" cy="5508498"/>
          </a:xfrm>
          <a:prstGeom prst="rect">
            <a:avLst/>
          </a:prstGeom>
        </p:spPr>
      </p:pic>
    </p:spTree>
    <p:extLst>
      <p:ext uri="{BB962C8B-B14F-4D97-AF65-F5344CB8AC3E}">
        <p14:creationId xmlns:p14="http://schemas.microsoft.com/office/powerpoint/2010/main" val="320585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Approved initial LB for </a:t>
            </a:r>
            <a:r>
              <a:rPr lang="en-US" dirty="0" err="1"/>
              <a:t>REVme</a:t>
            </a:r>
            <a:r>
              <a:rPr lang="en-US" dirty="0"/>
              <a:t> D1.0</a:t>
            </a:r>
          </a:p>
          <a:p>
            <a:pPr lvl="1">
              <a:lnSpc>
                <a:spcPct val="90000"/>
              </a:lnSpc>
            </a:pPr>
            <a:r>
              <a:rPr lang="en-US" sz="2400" dirty="0"/>
              <a:t>Will continue to resolve CC35 comments in parallel (approx. 54 comments remaining)</a:t>
            </a:r>
          </a:p>
          <a:p>
            <a:pPr>
              <a:lnSpc>
                <a:spcPct val="90000"/>
              </a:lnSpc>
            </a:pPr>
            <a:r>
              <a:rPr lang="en-US" dirty="0"/>
              <a:t>LB comment resolution will begin in January</a:t>
            </a:r>
          </a:p>
          <a:p>
            <a:pPr>
              <a:lnSpc>
                <a:spcPct val="90000"/>
              </a:lnSpc>
            </a:pPr>
            <a:r>
              <a:rPr lang="en-US" dirty="0"/>
              <a:t>No changes to timeline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951D6F3-DC14-43F9-AD5D-250B731E6878}"/>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610B0E34-43A0-43EE-AB26-9460EFDA25F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40</a:t>
            </a:fld>
            <a:endParaRPr lang="en-US"/>
          </a:p>
        </p:txBody>
      </p:sp>
      <p:sp>
        <p:nvSpPr>
          <p:cNvPr id="5" name="Date Placeholder 4">
            <a:extLst>
              <a:ext uri="{FF2B5EF4-FFF2-40B4-BE49-F238E27FC236}">
                <a16:creationId xmlns:a16="http://schemas.microsoft.com/office/drawing/2014/main" id="{EFA451DA-5846-4D99-9341-F3D4A57B9FDC}"/>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4168032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22 November 2021 at 10am ET, 2hrs</a:t>
            </a:r>
          </a:p>
          <a:p>
            <a:pPr lvl="1">
              <a:lnSpc>
                <a:spcPct val="80000"/>
              </a:lnSpc>
            </a:pPr>
            <a:r>
              <a:rPr lang="en-US" altLang="en-US" b="1" dirty="0"/>
              <a:t>29 Nov; 6, 13, 20 Dec; 7, 10, 31 Jan – 10am ET, 2hrs </a:t>
            </a:r>
          </a:p>
          <a:p>
            <a:pPr lvl="1">
              <a:lnSpc>
                <a:spcPct val="80000"/>
              </a:lnSpc>
            </a:pPr>
            <a:endParaRPr lang="en-US" altLang="en-US" b="1" dirty="0"/>
          </a:p>
          <a:p>
            <a:pPr>
              <a:lnSpc>
                <a:spcPct val="80000"/>
              </a:lnSpc>
            </a:pPr>
            <a:r>
              <a:rPr lang="en-US" altLang="en-US" b="1" dirty="0"/>
              <a:t>Request 6 sessions </a:t>
            </a:r>
            <a:r>
              <a:rPr lang="en-US" altLang="en-US" dirty="0"/>
              <a:t>f</a:t>
            </a:r>
            <a:r>
              <a:rPr lang="en-US" altLang="en-US" b="1" dirty="0"/>
              <a:t>or the January Plenary</a:t>
            </a:r>
          </a:p>
          <a:p>
            <a:pPr>
              <a:lnSpc>
                <a:spcPct val="90000"/>
              </a:lnSpc>
            </a:pPr>
            <a:endParaRPr lang="en-US" kern="0" dirty="0"/>
          </a:p>
          <a:p>
            <a:pPr>
              <a:lnSpc>
                <a:spcPct val="90000"/>
              </a:lnSpc>
            </a:pPr>
            <a:r>
              <a:rPr lang="en-US" kern="0" dirty="0"/>
              <a:t>Begin comment resolution on initial LB</a:t>
            </a:r>
          </a:p>
        </p:txBody>
      </p:sp>
      <p:sp>
        <p:nvSpPr>
          <p:cNvPr id="5125" name="Rectangle 2"/>
          <p:cNvSpPr>
            <a:spLocks noGrp="1" noChangeArrowheads="1"/>
          </p:cNvSpPr>
          <p:nvPr>
            <p:ph type="title"/>
          </p:nvPr>
        </p:nvSpPr>
        <p:spPr/>
        <p:txBody>
          <a:bodyPr/>
          <a:lstStyle/>
          <a:p>
            <a:r>
              <a:rPr lang="en-US" dirty="0"/>
              <a:t>Plans for January</a:t>
            </a:r>
          </a:p>
        </p:txBody>
      </p:sp>
      <p:sp>
        <p:nvSpPr>
          <p:cNvPr id="3" name="Footer Placeholder 2">
            <a:extLst>
              <a:ext uri="{FF2B5EF4-FFF2-40B4-BE49-F238E27FC236}">
                <a16:creationId xmlns:a16="http://schemas.microsoft.com/office/drawing/2014/main" id="{BADCA889-5FE1-47D4-8C3F-91596C022390}"/>
              </a:ext>
            </a:extLst>
          </p:cNvPr>
          <p:cNvSpPr>
            <a:spLocks noGrp="1"/>
          </p:cNvSpPr>
          <p:nvPr>
            <p:ph type="ftr" sz="quarter" idx="11"/>
          </p:nvPr>
        </p:nvSpPr>
        <p:spPr/>
        <p:txBody>
          <a:bodyPr/>
          <a:lstStyle/>
          <a:p>
            <a:pPr>
              <a:defRPr/>
            </a:pPr>
            <a:r>
              <a:rPr lang="en-US"/>
              <a:t>Mike Montemurro, Huawei</a:t>
            </a:r>
          </a:p>
        </p:txBody>
      </p:sp>
      <p:sp>
        <p:nvSpPr>
          <p:cNvPr id="5" name="Slide Number Placeholder 4">
            <a:extLst>
              <a:ext uri="{FF2B5EF4-FFF2-40B4-BE49-F238E27FC236}">
                <a16:creationId xmlns:a16="http://schemas.microsoft.com/office/drawing/2014/main" id="{1A0BF6E1-41A3-4F2E-A7B2-883507418A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41</a:t>
            </a:fld>
            <a:endParaRPr lang="en-US"/>
          </a:p>
        </p:txBody>
      </p:sp>
      <p:sp>
        <p:nvSpPr>
          <p:cNvPr id="6" name="Date Placeholder 5">
            <a:extLst>
              <a:ext uri="{FF2B5EF4-FFF2-40B4-BE49-F238E27FC236}">
                <a16:creationId xmlns:a16="http://schemas.microsoft.com/office/drawing/2014/main" id="{EDE254AB-27C5-4063-BA8D-DF43EA2B9877}"/>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2969323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p:cNvSpPr>
            <a:spLocks noGrp="1" noChangeArrowheads="1"/>
          </p:cNvSpPr>
          <p:nvPr>
            <p:ph idx="1"/>
          </p:nvPr>
        </p:nvSpPr>
        <p:spPr/>
        <p:txBody>
          <a:bodyPr/>
          <a:lstStyle/>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Move to:</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Instruct the </a:t>
            </a:r>
            <a:r>
              <a:rPr lang="en-US" sz="1800" b="1" dirty="0" err="1">
                <a:effectLst/>
                <a:latin typeface="Times New Roman" panose="02020603050405020304" pitchFamily="18" charset="0"/>
                <a:ea typeface="Times New Roman" panose="02020603050405020304" pitchFamily="18" charset="0"/>
              </a:rPr>
              <a:t>TGme</a:t>
            </a:r>
            <a:r>
              <a:rPr lang="en-US" sz="1800" b="1" dirty="0">
                <a:effectLst/>
                <a:latin typeface="Times New Roman" panose="02020603050405020304" pitchFamily="18" charset="0"/>
                <a:ea typeface="Times New Roman" panose="02020603050405020304" pitchFamily="18" charset="0"/>
              </a:rPr>
              <a:t> editors to prepare P802.11REVme D1.0 by incorporating P802.11REVme D0.4 and all accepted changes per motions contained in https://mentor.ieee.org/802.11/dcn/21/11-21-0758-15-000m-revme-motions.pptx,</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and</a:t>
            </a:r>
          </a:p>
          <a:p>
            <a:pPr marL="0" lvl="0" indent="0">
              <a:buNone/>
              <a:tabLst>
                <a:tab pos="457200" algn="l"/>
              </a:tabLst>
            </a:pPr>
            <a:r>
              <a:rPr lang="en-US" sz="1800" b="1" dirty="0">
                <a:effectLst/>
                <a:latin typeface="Times New Roman" panose="02020603050405020304" pitchFamily="18" charset="0"/>
                <a:ea typeface="Times New Roman" panose="02020603050405020304" pitchFamily="18" charset="0"/>
              </a:rPr>
              <a:t>Approve a 40-day Working Group Technical Letter Ballot asking the question “Should </a:t>
            </a:r>
            <a:r>
              <a:rPr lang="en-US" sz="1800" b="1" dirty="0" err="1">
                <a:effectLst/>
                <a:latin typeface="Times New Roman" panose="02020603050405020304" pitchFamily="18" charset="0"/>
                <a:ea typeface="Times New Roman" panose="02020603050405020304" pitchFamily="18" charset="0"/>
              </a:rPr>
              <a:t>REVme</a:t>
            </a:r>
            <a:r>
              <a:rPr lang="en-US" sz="1800" b="1" dirty="0">
                <a:effectLst/>
                <a:latin typeface="Times New Roman" panose="02020603050405020304" pitchFamily="18" charset="0"/>
                <a:ea typeface="Times New Roman" panose="02020603050405020304" pitchFamily="18" charset="0"/>
              </a:rPr>
              <a:t> D1.0 be forwarded to SA Ballot?”</a:t>
            </a:r>
          </a:p>
          <a:p>
            <a:pPr marL="0" lvl="0" indent="0">
              <a:buNone/>
              <a:tabLst>
                <a:tab pos="457200" algn="l"/>
              </a:tabLst>
            </a:pPr>
            <a:endParaRPr lang="en-GB" sz="1800" b="1"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GB" sz="1800" dirty="0">
              <a:latin typeface="Times New Roman" panose="02020603050405020304" pitchFamily="18" charset="0"/>
              <a:ea typeface="Times New Roman" panose="02020603050405020304" pitchFamily="18" charset="0"/>
            </a:endParaRPr>
          </a:p>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Moved by Michael Montemurro on behalf of </a:t>
            </a:r>
            <a:r>
              <a:rPr lang="en-CA" sz="1800" b="1" dirty="0" err="1">
                <a:effectLst/>
                <a:latin typeface="Times New Roman" panose="02020603050405020304" pitchFamily="18" charset="0"/>
                <a:ea typeface="Times New Roman" panose="02020603050405020304" pitchFamily="18" charset="0"/>
              </a:rPr>
              <a:t>TGme</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dirty="0">
                <a:latin typeface="Times New Roman" panose="02020603050405020304" pitchFamily="18" charset="0"/>
                <a:ea typeface="Times New Roman" panose="02020603050405020304" pitchFamily="18" charset="0"/>
              </a:rPr>
              <a:t>[</a:t>
            </a:r>
            <a:r>
              <a:rPr lang="en-GB"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vote: Moved: Emily Qi,  Seconded: Stephen McCann, Result: 18-0-1]</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indent="0">
              <a:buNone/>
            </a:pPr>
            <a:endParaRPr lang="en-CA" sz="1800" dirty="0">
              <a:effectLst/>
              <a:latin typeface="Times New Roman" panose="02020603050405020304" pitchFamily="18" charset="0"/>
              <a:ea typeface="Times New Roman" panose="02020603050405020304" pitchFamily="18" charset="0"/>
            </a:endParaRPr>
          </a:p>
        </p:txBody>
      </p:sp>
      <p:sp>
        <p:nvSpPr>
          <p:cNvPr id="9222" name="Rectangle 2"/>
          <p:cNvSpPr>
            <a:spLocks noGrp="1" noChangeArrowheads="1"/>
          </p:cNvSpPr>
          <p:nvPr>
            <p:ph type="title"/>
          </p:nvPr>
        </p:nvSpPr>
        <p:spPr/>
        <p:txBody>
          <a:bodyPr/>
          <a:lstStyle/>
          <a:p>
            <a:r>
              <a:rPr lang="en-US" altLang="en-US" dirty="0" err="1"/>
              <a:t>REVme</a:t>
            </a:r>
            <a:r>
              <a:rPr lang="en-US" altLang="en-US" dirty="0"/>
              <a:t> initial LB</a:t>
            </a:r>
            <a:endParaRPr lang="en-US" altLang="en-US" sz="2000" dirty="0">
              <a:solidFill>
                <a:srgbClr val="FF0000"/>
              </a:solidFill>
            </a:endParaRPr>
          </a:p>
        </p:txBody>
      </p:sp>
      <p:sp>
        <p:nvSpPr>
          <p:cNvPr id="3" name="Footer Placeholder 2">
            <a:extLst>
              <a:ext uri="{FF2B5EF4-FFF2-40B4-BE49-F238E27FC236}">
                <a16:creationId xmlns:a16="http://schemas.microsoft.com/office/drawing/2014/main" id="{23E34A1C-1768-400D-9859-BE86C6C73E54}"/>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8569D055-28E1-477F-8114-A7241FF9BAD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a:p>
        </p:txBody>
      </p:sp>
      <p:sp>
        <p:nvSpPr>
          <p:cNvPr id="5" name="Date Placeholder 4">
            <a:extLst>
              <a:ext uri="{FF2B5EF4-FFF2-40B4-BE49-F238E27FC236}">
                <a16:creationId xmlns:a16="http://schemas.microsoft.com/office/drawing/2014/main" id="{C9926DFD-C541-4BDF-AB13-AE785BC16DB4}"/>
              </a:ext>
            </a:extLst>
          </p:cNvPr>
          <p:cNvSpPr>
            <a:spLocks noGrp="1"/>
          </p:cNvSpPr>
          <p:nvPr>
            <p:ph type="dt" sz="half" idx="10"/>
          </p:nvPr>
        </p:nvSpPr>
        <p:spPr/>
        <p:txBody>
          <a:bodyPr/>
          <a:lstStyle/>
          <a:p>
            <a:pPr>
              <a:defRPr/>
            </a:pPr>
            <a:r>
              <a:rPr lang="en-US"/>
              <a:t>November 2021</a:t>
            </a:r>
            <a:endParaRPr lang="en-US" dirty="0"/>
          </a:p>
        </p:txBody>
      </p:sp>
    </p:spTree>
    <p:extLst>
      <p:ext uri="{BB962C8B-B14F-4D97-AF65-F5344CB8AC3E}">
        <p14:creationId xmlns:p14="http://schemas.microsoft.com/office/powerpoint/2010/main" val="2361213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Nov.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847596240"/>
              </p:ext>
            </p:extLst>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0254"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B9DDDFD-5FE4-41A5-91FC-9A6B505F0DE7}"/>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4C112FFD-7495-4880-AEA8-504282AB6433}"/>
              </a:ext>
            </a:extLst>
          </p:cNvPr>
          <p:cNvSpPr>
            <a:spLocks noGrp="1"/>
          </p:cNvSpPr>
          <p:nvPr>
            <p:ph type="sldNum" idx="12"/>
          </p:nvPr>
        </p:nvSpPr>
        <p:spPr/>
        <p:txBody>
          <a:bodyPr/>
          <a:lstStyle/>
          <a:p>
            <a:r>
              <a:rPr lang="en-GB"/>
              <a:t>Slide </a:t>
            </a:r>
            <a:fld id="{DE40C9FC-4879-4F20-9ECA-A574A90476B7}" type="slidenum">
              <a:rPr lang="en-GB" smtClean="0"/>
              <a:pPr/>
              <a:t>43</a:t>
            </a:fld>
            <a:endParaRPr lang="en-GB"/>
          </a:p>
        </p:txBody>
      </p:sp>
      <p:sp>
        <p:nvSpPr>
          <p:cNvPr id="4" name="Date Placeholder 3">
            <a:extLst>
              <a:ext uri="{FF2B5EF4-FFF2-40B4-BE49-F238E27FC236}">
                <a16:creationId xmlns:a16="http://schemas.microsoft.com/office/drawing/2014/main" id="{0CEAF911-6084-493E-A3B2-9F7C43479291}"/>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11636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Nov. 2021.</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9534AF50-CF34-4638-8D93-89E5D913F959}"/>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F3D2A063-22F1-4951-BFF3-29B7BD4AB686}"/>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7" name="Date Placeholder 6">
            <a:extLst>
              <a:ext uri="{FF2B5EF4-FFF2-40B4-BE49-F238E27FC236}">
                <a16:creationId xmlns:a16="http://schemas.microsoft.com/office/drawing/2014/main" id="{D038B336-C318-4834-9E56-6BB3641F596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678074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Nov. Progress and Targets Towards the Jan.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Work completed this week</a:t>
            </a:r>
            <a:r>
              <a:rPr lang="en-US" b="0" dirty="0"/>
              <a:t>:</a:t>
            </a:r>
          </a:p>
          <a:p>
            <a:pPr lvl="1">
              <a:buFont typeface="Arial" panose="020B0604020202020204" pitchFamily="34" charset="0"/>
              <a:buChar char="•"/>
            </a:pPr>
            <a:r>
              <a:rPr lang="en-US" dirty="0"/>
              <a:t>Conducted assignment to 1/3 of the technical comments received in P802.11az D4.0 SA1</a:t>
            </a:r>
          </a:p>
          <a:p>
            <a:pPr lvl="1">
              <a:buFont typeface="Arial" panose="020B0604020202020204" pitchFamily="34" charset="0"/>
              <a:buChar char="•"/>
            </a:pPr>
            <a:r>
              <a:rPr lang="en-US" b="0" dirty="0"/>
              <a:t>Started SA1 comment resolution to extent possible.</a:t>
            </a:r>
          </a:p>
          <a:p>
            <a:pPr lvl="1">
              <a:buFont typeface="Arial" panose="020B0604020202020204" pitchFamily="34" charset="0"/>
              <a:buChar char="•"/>
            </a:pPr>
            <a:r>
              <a:rPr lang="en-US" b="0" dirty="0"/>
              <a:t>Responded to WFA Lia</a:t>
            </a:r>
            <a:r>
              <a:rPr lang="en-US" dirty="0"/>
              <a:t>ison.</a:t>
            </a:r>
          </a:p>
          <a:p>
            <a:pPr lvl="1">
              <a:buFont typeface="Arial" panose="020B0604020202020204" pitchFamily="34" charset="0"/>
              <a:buChar char="•"/>
            </a:pPr>
            <a:endParaRPr lang="en-US" dirty="0"/>
          </a:p>
          <a:p>
            <a:pPr>
              <a:buFont typeface="Arial" panose="020B0604020202020204" pitchFamily="34" charset="0"/>
              <a:buChar char="•"/>
            </a:pPr>
            <a:r>
              <a:rPr lang="en-US" dirty="0"/>
              <a:t>Targets towards the January meeting:</a:t>
            </a:r>
          </a:p>
          <a:p>
            <a:pPr lvl="1">
              <a:buFont typeface="Arial" panose="020B0604020202020204" pitchFamily="34" charset="0"/>
              <a:buChar char="•"/>
            </a:pPr>
            <a:r>
              <a:rPr lang="en-US" b="0" dirty="0"/>
              <a:t>Complete assignment of P802.11 D4.0 SA1 comments.</a:t>
            </a:r>
          </a:p>
          <a:p>
            <a:pPr lvl="1">
              <a:buFont typeface="Arial" panose="020B0604020202020204" pitchFamily="34" charset="0"/>
              <a:buChar char="•"/>
            </a:pPr>
            <a:r>
              <a:rPr lang="en-US" b="0" dirty="0"/>
              <a:t>Resolve 60 technical/General comments (~33% of SA1 T+G comments).</a:t>
            </a:r>
          </a:p>
        </p:txBody>
      </p:sp>
      <p:sp>
        <p:nvSpPr>
          <p:cNvPr id="7" name="Footer Placeholder 6">
            <a:extLst>
              <a:ext uri="{FF2B5EF4-FFF2-40B4-BE49-F238E27FC236}">
                <a16:creationId xmlns:a16="http://schemas.microsoft.com/office/drawing/2014/main" id="{03F362A7-7953-4FB4-8439-901536DC956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B98AD30-7C72-4322-9EE2-068B3AE97209}"/>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9" name="Date Placeholder 8">
            <a:extLst>
              <a:ext uri="{FF2B5EF4-FFF2-40B4-BE49-F238E27FC236}">
                <a16:creationId xmlns:a16="http://schemas.microsoft.com/office/drawing/2014/main" id="{31F56E40-84D6-4B71-B564-ABEE39D275E8}"/>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87979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485992"/>
          </a:xfrm>
        </p:spPr>
        <p:txBody>
          <a:bodyPr/>
          <a:lstStyle/>
          <a:p>
            <a:r>
              <a:rPr lang="en-US" dirty="0"/>
              <a:t>Timeline – TG progress update past the Nov. meeting</a:t>
            </a:r>
          </a:p>
        </p:txBody>
      </p:sp>
      <p:grpSp>
        <p:nvGrpSpPr>
          <p:cNvPr id="7" name="Group 6">
            <a:extLst>
              <a:ext uri="{FF2B5EF4-FFF2-40B4-BE49-F238E27FC236}">
                <a16:creationId xmlns:a16="http://schemas.microsoft.com/office/drawing/2014/main" id="{38F044A1-D1E6-4481-AA88-7CA76E2BE6F8}"/>
              </a:ext>
            </a:extLst>
          </p:cNvPr>
          <p:cNvGrpSpPr/>
          <p:nvPr/>
        </p:nvGrpSpPr>
        <p:grpSpPr>
          <a:xfrm>
            <a:off x="119336" y="1625303"/>
            <a:ext cx="11751408" cy="4176464"/>
            <a:chOff x="177240" y="1988840"/>
            <a:chExt cx="11751408" cy="4176464"/>
          </a:xfrm>
        </p:grpSpPr>
        <p:sp>
          <p:nvSpPr>
            <p:cNvPr id="106" name="Rectangle 105">
              <a:extLst>
                <a:ext uri="{FF2B5EF4-FFF2-40B4-BE49-F238E27FC236}">
                  <a16:creationId xmlns:a16="http://schemas.microsoft.com/office/drawing/2014/main" id="{5DF32721-DAE3-4309-A544-82D28FC41594}"/>
                </a:ext>
              </a:extLst>
            </p:cNvPr>
            <p:cNvSpPr/>
            <p:nvPr/>
          </p:nvSpPr>
          <p:spPr>
            <a:xfrm>
              <a:off x="8374863" y="3657724"/>
              <a:ext cx="241417"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107" name="Rectangle 106">
              <a:extLst>
                <a:ext uri="{FF2B5EF4-FFF2-40B4-BE49-F238E27FC236}">
                  <a16:creationId xmlns:a16="http://schemas.microsoft.com/office/drawing/2014/main" id="{B32CFFE5-33B8-4260-85E2-428439E0A513}"/>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108" name="Rectangle 107">
              <a:extLst>
                <a:ext uri="{FF2B5EF4-FFF2-40B4-BE49-F238E27FC236}">
                  <a16:creationId xmlns:a16="http://schemas.microsoft.com/office/drawing/2014/main" id="{BC54861C-17C8-4887-A07A-977090ECAAEE}"/>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9" name="Rectangle 108">
              <a:extLst>
                <a:ext uri="{FF2B5EF4-FFF2-40B4-BE49-F238E27FC236}">
                  <a16:creationId xmlns:a16="http://schemas.microsoft.com/office/drawing/2014/main" id="{E79DB550-1F01-4592-9F61-4FD3D6954AE6}"/>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10" name="Rectangle 109">
              <a:extLst>
                <a:ext uri="{FF2B5EF4-FFF2-40B4-BE49-F238E27FC236}">
                  <a16:creationId xmlns:a16="http://schemas.microsoft.com/office/drawing/2014/main" id="{A7B393C5-36A9-4216-8CA5-200957CC49E7}"/>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111" name="Rectangle 110">
              <a:extLst>
                <a:ext uri="{FF2B5EF4-FFF2-40B4-BE49-F238E27FC236}">
                  <a16:creationId xmlns:a16="http://schemas.microsoft.com/office/drawing/2014/main" id="{3B94622A-8530-4E92-95FA-2580465A0E2F}"/>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112" name="Rectangle 111">
              <a:extLst>
                <a:ext uri="{FF2B5EF4-FFF2-40B4-BE49-F238E27FC236}">
                  <a16:creationId xmlns:a16="http://schemas.microsoft.com/office/drawing/2014/main" id="{D335E7DA-D75E-4292-9393-051612916D2D}"/>
                </a:ext>
              </a:extLst>
            </p:cNvPr>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88DEEF9F-6EFD-4E00-ACB8-F4C295790F4E}"/>
                </a:ext>
              </a:extLst>
            </p:cNvPr>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114" name="Rectangle 113">
              <a:extLst>
                <a:ext uri="{FF2B5EF4-FFF2-40B4-BE49-F238E27FC236}">
                  <a16:creationId xmlns:a16="http://schemas.microsoft.com/office/drawing/2014/main" id="{6C6CBA0A-572F-47AD-BAFF-B103959EB0E5}"/>
                </a:ext>
              </a:extLst>
            </p:cNvPr>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115" name="Group 114">
              <a:extLst>
                <a:ext uri="{FF2B5EF4-FFF2-40B4-BE49-F238E27FC236}">
                  <a16:creationId xmlns:a16="http://schemas.microsoft.com/office/drawing/2014/main" id="{66C98F07-1375-419F-9C97-AD9595510280}"/>
                </a:ext>
              </a:extLst>
            </p:cNvPr>
            <p:cNvGrpSpPr/>
            <p:nvPr/>
          </p:nvGrpSpPr>
          <p:grpSpPr>
            <a:xfrm>
              <a:off x="1772692" y="1988840"/>
              <a:ext cx="8500127" cy="4176464"/>
              <a:chOff x="1339290" y="1268760"/>
              <a:chExt cx="6503157" cy="3782041"/>
            </a:xfrm>
          </p:grpSpPr>
          <p:sp>
            <p:nvSpPr>
              <p:cNvPr id="116" name="Line 15">
                <a:extLst>
                  <a:ext uri="{FF2B5EF4-FFF2-40B4-BE49-F238E27FC236}">
                    <a16:creationId xmlns:a16="http://schemas.microsoft.com/office/drawing/2014/main" id="{089D7A87-BAEA-45D8-894F-C8727DD41865}"/>
                  </a:ext>
                </a:extLst>
              </p:cNvPr>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7" name="Line 14">
                <a:extLst>
                  <a:ext uri="{FF2B5EF4-FFF2-40B4-BE49-F238E27FC236}">
                    <a16:creationId xmlns:a16="http://schemas.microsoft.com/office/drawing/2014/main" id="{42269B61-45EA-48AC-BE2F-E5F2C7B8910A}"/>
                  </a:ext>
                </a:extLst>
              </p:cNvPr>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8" name="Line 10">
                <a:extLst>
                  <a:ext uri="{FF2B5EF4-FFF2-40B4-BE49-F238E27FC236}">
                    <a16:creationId xmlns:a16="http://schemas.microsoft.com/office/drawing/2014/main" id="{812C1B81-3E22-4791-AC72-430DD2E081A3}"/>
                  </a:ext>
                </a:extLst>
              </p:cNvPr>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19" name="Line 11">
                <a:extLst>
                  <a:ext uri="{FF2B5EF4-FFF2-40B4-BE49-F238E27FC236}">
                    <a16:creationId xmlns:a16="http://schemas.microsoft.com/office/drawing/2014/main" id="{85F5EDF1-8C5A-4D13-95AC-83965D452C7D}"/>
                  </a:ext>
                </a:extLst>
              </p:cNvPr>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20" name="Line 15">
                <a:extLst>
                  <a:ext uri="{FF2B5EF4-FFF2-40B4-BE49-F238E27FC236}">
                    <a16:creationId xmlns:a16="http://schemas.microsoft.com/office/drawing/2014/main" id="{B63B4FF8-3994-4523-9D04-FC617926B8F9}"/>
                  </a:ext>
                </a:extLst>
              </p:cNvPr>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121" name="Line 15">
                <a:extLst>
                  <a:ext uri="{FF2B5EF4-FFF2-40B4-BE49-F238E27FC236}">
                    <a16:creationId xmlns:a16="http://schemas.microsoft.com/office/drawing/2014/main" id="{56E6F910-5227-4A67-A370-D65827EB475C}"/>
                  </a:ext>
                </a:extLst>
              </p:cNvPr>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125" name="Text Box 24">
              <a:extLst>
                <a:ext uri="{FF2B5EF4-FFF2-40B4-BE49-F238E27FC236}">
                  <a16:creationId xmlns:a16="http://schemas.microsoft.com/office/drawing/2014/main" id="{E44FC06C-A39C-49F9-8611-32BBD11C9ACC}"/>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127" name="Rectangle 126">
              <a:extLst>
                <a:ext uri="{FF2B5EF4-FFF2-40B4-BE49-F238E27FC236}">
                  <a16:creationId xmlns:a16="http://schemas.microsoft.com/office/drawing/2014/main" id="{17558B37-1285-4F67-BF35-D927D28E599A}"/>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144" name="Text Box 26">
              <a:extLst>
                <a:ext uri="{FF2B5EF4-FFF2-40B4-BE49-F238E27FC236}">
                  <a16:creationId xmlns:a16="http://schemas.microsoft.com/office/drawing/2014/main" id="{73D106A2-1827-4EE3-AAB0-0557176DF80B}"/>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145" name="Isosceles Triangle 144">
              <a:extLst>
                <a:ext uri="{FF2B5EF4-FFF2-40B4-BE49-F238E27FC236}">
                  <a16:creationId xmlns:a16="http://schemas.microsoft.com/office/drawing/2014/main" id="{97F26999-406B-4AC4-B931-3B6A32D1CFD6}"/>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46" name="Text Box 24">
              <a:extLst>
                <a:ext uri="{FF2B5EF4-FFF2-40B4-BE49-F238E27FC236}">
                  <a16:creationId xmlns:a16="http://schemas.microsoft.com/office/drawing/2014/main" id="{29115CDE-29F2-4024-B2B7-1871F85AFB4D}"/>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147" name="Isosceles Triangle 146">
              <a:extLst>
                <a:ext uri="{FF2B5EF4-FFF2-40B4-BE49-F238E27FC236}">
                  <a16:creationId xmlns:a16="http://schemas.microsoft.com/office/drawing/2014/main" id="{AA67C650-5240-4B4F-B550-211D6A527F01}"/>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48" name="Text Box 24">
              <a:extLst>
                <a:ext uri="{FF2B5EF4-FFF2-40B4-BE49-F238E27FC236}">
                  <a16:creationId xmlns:a16="http://schemas.microsoft.com/office/drawing/2014/main" id="{0D501BD0-190B-4BB0-B5B0-AC80BC9482EA}"/>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150" name="Isosceles Triangle 149">
              <a:extLst>
                <a:ext uri="{FF2B5EF4-FFF2-40B4-BE49-F238E27FC236}">
                  <a16:creationId xmlns:a16="http://schemas.microsoft.com/office/drawing/2014/main" id="{D5238E59-4255-4553-B03F-8EE0D3D6B788}"/>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1" name="Text Box 24">
              <a:extLst>
                <a:ext uri="{FF2B5EF4-FFF2-40B4-BE49-F238E27FC236}">
                  <a16:creationId xmlns:a16="http://schemas.microsoft.com/office/drawing/2014/main" id="{86EBE4C3-0D85-4ACC-9DDB-C87E47C6961B}"/>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152" name="Isosceles Triangle 151">
              <a:extLst>
                <a:ext uri="{FF2B5EF4-FFF2-40B4-BE49-F238E27FC236}">
                  <a16:creationId xmlns:a16="http://schemas.microsoft.com/office/drawing/2014/main" id="{2B5A8827-83DE-4E61-BD3A-18D719E44070}"/>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153" name="Straight Connector 152">
              <a:extLst>
                <a:ext uri="{FF2B5EF4-FFF2-40B4-BE49-F238E27FC236}">
                  <a16:creationId xmlns:a16="http://schemas.microsoft.com/office/drawing/2014/main" id="{4AA715F6-F87E-40D3-89BB-B5A48097D05A}"/>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Text Box 24">
              <a:extLst>
                <a:ext uri="{FF2B5EF4-FFF2-40B4-BE49-F238E27FC236}">
                  <a16:creationId xmlns:a16="http://schemas.microsoft.com/office/drawing/2014/main" id="{A59AB4D9-8F46-43CF-8182-F6F245EE485D}"/>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56" name="Isosceles Triangle 155">
              <a:extLst>
                <a:ext uri="{FF2B5EF4-FFF2-40B4-BE49-F238E27FC236}">
                  <a16:creationId xmlns:a16="http://schemas.microsoft.com/office/drawing/2014/main" id="{4B41DFC2-3DD7-4134-929B-98D9572A42D8}"/>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7" name="Isosceles Triangle 156">
              <a:extLst>
                <a:ext uri="{FF2B5EF4-FFF2-40B4-BE49-F238E27FC236}">
                  <a16:creationId xmlns:a16="http://schemas.microsoft.com/office/drawing/2014/main" id="{869071EA-68A3-4E5B-AA57-04AC430CEA4B}"/>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58" name="Text Box 24">
              <a:extLst>
                <a:ext uri="{FF2B5EF4-FFF2-40B4-BE49-F238E27FC236}">
                  <a16:creationId xmlns:a16="http://schemas.microsoft.com/office/drawing/2014/main" id="{306209C0-1551-4F12-922B-A67CF2EFA01D}"/>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59" name="Straight Connector 158">
              <a:extLst>
                <a:ext uri="{FF2B5EF4-FFF2-40B4-BE49-F238E27FC236}">
                  <a16:creationId xmlns:a16="http://schemas.microsoft.com/office/drawing/2014/main" id="{3552FCC7-44DD-4E0B-A9B8-2704B854697F}"/>
                </a:ext>
              </a:extLst>
            </p:cNvPr>
            <p:cNvCxnSpPr>
              <a:cxnSpLocks/>
            </p:cNvCxnSpPr>
            <p:nvPr/>
          </p:nvCxnSpPr>
          <p:spPr bwMode="auto">
            <a:xfrm flipV="1">
              <a:off x="3007963" y="4182034"/>
              <a:ext cx="2158625"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Isosceles Triangle 159">
              <a:extLst>
                <a:ext uri="{FF2B5EF4-FFF2-40B4-BE49-F238E27FC236}">
                  <a16:creationId xmlns:a16="http://schemas.microsoft.com/office/drawing/2014/main" id="{CAAECE76-D8FC-4CED-B9AE-C33EFCD374D2}"/>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61" name="Text Box 24">
              <a:extLst>
                <a:ext uri="{FF2B5EF4-FFF2-40B4-BE49-F238E27FC236}">
                  <a16:creationId xmlns:a16="http://schemas.microsoft.com/office/drawing/2014/main" id="{5C85698B-9E5A-42E8-BA83-2716313C0E90}"/>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62" name="Rectangle 161">
              <a:extLst>
                <a:ext uri="{FF2B5EF4-FFF2-40B4-BE49-F238E27FC236}">
                  <a16:creationId xmlns:a16="http://schemas.microsoft.com/office/drawing/2014/main" id="{E328D675-8E80-4FAF-85A9-F56DD7D5CA89}"/>
                </a:ext>
              </a:extLst>
            </p:cNvPr>
            <p:cNvSpPr/>
            <p:nvPr/>
          </p:nvSpPr>
          <p:spPr>
            <a:xfrm>
              <a:off x="2999656" y="3897433"/>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63" name="Rectangle 162">
              <a:extLst>
                <a:ext uri="{FF2B5EF4-FFF2-40B4-BE49-F238E27FC236}">
                  <a16:creationId xmlns:a16="http://schemas.microsoft.com/office/drawing/2014/main" id="{89F5A9D3-BD02-418B-87E7-26AE87DFAC3B}"/>
                </a:ext>
              </a:extLst>
            </p:cNvPr>
            <p:cNvSpPr/>
            <p:nvPr/>
          </p:nvSpPr>
          <p:spPr>
            <a:xfrm>
              <a:off x="3766413" y="3897433"/>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64" name="Oval Callout 93">
              <a:extLst>
                <a:ext uri="{FF2B5EF4-FFF2-40B4-BE49-F238E27FC236}">
                  <a16:creationId xmlns:a16="http://schemas.microsoft.com/office/drawing/2014/main" id="{F580A977-1FCC-43DD-AB56-45F29A3CECE7}"/>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65" name="Oval Callout 61">
              <a:extLst>
                <a:ext uri="{FF2B5EF4-FFF2-40B4-BE49-F238E27FC236}">
                  <a16:creationId xmlns:a16="http://schemas.microsoft.com/office/drawing/2014/main" id="{C9C51FE6-ED92-4810-9BB0-6624A325135B}"/>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68" name="Rectangle 167">
              <a:extLst>
                <a:ext uri="{FF2B5EF4-FFF2-40B4-BE49-F238E27FC236}">
                  <a16:creationId xmlns:a16="http://schemas.microsoft.com/office/drawing/2014/main" id="{46ED3B81-5D43-45AE-AC7E-F9AD384A2F16}"/>
                </a:ext>
              </a:extLst>
            </p:cNvPr>
            <p:cNvSpPr/>
            <p:nvPr/>
          </p:nvSpPr>
          <p:spPr>
            <a:xfrm>
              <a:off x="5136613" y="3897582"/>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69" name="Oval Callout 93">
              <a:extLst>
                <a:ext uri="{FF2B5EF4-FFF2-40B4-BE49-F238E27FC236}">
                  <a16:creationId xmlns:a16="http://schemas.microsoft.com/office/drawing/2014/main" id="{EF5D79B0-01FD-4FB8-A779-4A23691BBB2B}"/>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70" name="Straight Connector 169">
              <a:extLst>
                <a:ext uri="{FF2B5EF4-FFF2-40B4-BE49-F238E27FC236}">
                  <a16:creationId xmlns:a16="http://schemas.microsoft.com/office/drawing/2014/main" id="{EB8CB279-4793-4841-B587-3055E6C028CE}"/>
                </a:ext>
              </a:extLst>
            </p:cNvPr>
            <p:cNvCxnSpPr>
              <a:cxnSpLocks/>
            </p:cNvCxnSpPr>
            <p:nvPr/>
          </p:nvCxnSpPr>
          <p:spPr bwMode="auto">
            <a:xfrm>
              <a:off x="5195919" y="4182700"/>
              <a:ext cx="32795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Oval Callout 93">
              <a:extLst>
                <a:ext uri="{FF2B5EF4-FFF2-40B4-BE49-F238E27FC236}">
                  <a16:creationId xmlns:a16="http://schemas.microsoft.com/office/drawing/2014/main" id="{1254F5C7-FC12-4AAA-BE39-CE87F13876C1}"/>
                </a:ext>
              </a:extLst>
            </p:cNvPr>
            <p:cNvSpPr/>
            <p:nvPr/>
          </p:nvSpPr>
          <p:spPr bwMode="auto">
            <a:xfrm>
              <a:off x="5625420" y="4595398"/>
              <a:ext cx="10065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72" name="Isosceles Triangle 171">
              <a:extLst>
                <a:ext uri="{FF2B5EF4-FFF2-40B4-BE49-F238E27FC236}">
                  <a16:creationId xmlns:a16="http://schemas.microsoft.com/office/drawing/2014/main" id="{53258B8C-4137-4549-A358-18FF43AE9596}"/>
                </a:ext>
              </a:extLst>
            </p:cNvPr>
            <p:cNvSpPr>
              <a:spLocks noChangeArrowheads="1"/>
            </p:cNvSpPr>
            <p:nvPr/>
          </p:nvSpPr>
          <p:spPr bwMode="auto">
            <a:xfrm>
              <a:off x="7896200" y="3068960"/>
              <a:ext cx="228472" cy="22225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73" name="Text Box 26">
              <a:extLst>
                <a:ext uri="{FF2B5EF4-FFF2-40B4-BE49-F238E27FC236}">
                  <a16:creationId xmlns:a16="http://schemas.microsoft.com/office/drawing/2014/main" id="{AEBD4E58-C8DB-4ABD-9B8A-AC0671256EAA}"/>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87" name="Isosceles Triangle 186">
              <a:extLst>
                <a:ext uri="{FF2B5EF4-FFF2-40B4-BE49-F238E27FC236}">
                  <a16:creationId xmlns:a16="http://schemas.microsoft.com/office/drawing/2014/main" id="{35A6BCED-6544-45CC-A8F4-A21793EED376}"/>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88" name="Text Box 26">
              <a:extLst>
                <a:ext uri="{FF2B5EF4-FFF2-40B4-BE49-F238E27FC236}">
                  <a16:creationId xmlns:a16="http://schemas.microsoft.com/office/drawing/2014/main" id="{5B12789B-C1BE-464C-824C-E25E18E9CD94}"/>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89" name="Isosceles Triangle 188">
              <a:extLst>
                <a:ext uri="{FF2B5EF4-FFF2-40B4-BE49-F238E27FC236}">
                  <a16:creationId xmlns:a16="http://schemas.microsoft.com/office/drawing/2014/main" id="{E97C9275-E7C6-4CE5-8DAA-494C62B3E1F8}"/>
                </a:ext>
              </a:extLst>
            </p:cNvPr>
            <p:cNvSpPr>
              <a:spLocks noChangeArrowheads="1"/>
            </p:cNvSpPr>
            <p:nvPr/>
          </p:nvSpPr>
          <p:spPr bwMode="auto">
            <a:xfrm flipH="1">
              <a:off x="7863226" y="242535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90" name="Text Box 29">
              <a:extLst>
                <a:ext uri="{FF2B5EF4-FFF2-40B4-BE49-F238E27FC236}">
                  <a16:creationId xmlns:a16="http://schemas.microsoft.com/office/drawing/2014/main" id="{2DE782E3-07FF-47D7-9345-EAC93BF3B907}"/>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91" name="Isosceles Triangle 190">
              <a:extLst>
                <a:ext uri="{FF2B5EF4-FFF2-40B4-BE49-F238E27FC236}">
                  <a16:creationId xmlns:a16="http://schemas.microsoft.com/office/drawing/2014/main" id="{39E247E6-3847-41DD-BD13-9C528D2276CE}"/>
                </a:ext>
              </a:extLst>
            </p:cNvPr>
            <p:cNvSpPr>
              <a:spLocks noChangeArrowheads="1"/>
            </p:cNvSpPr>
            <p:nvPr/>
          </p:nvSpPr>
          <p:spPr bwMode="auto">
            <a:xfrm>
              <a:off x="10260016" y="2457390"/>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92" name="Text Box 29">
              <a:extLst>
                <a:ext uri="{FF2B5EF4-FFF2-40B4-BE49-F238E27FC236}">
                  <a16:creationId xmlns:a16="http://schemas.microsoft.com/office/drawing/2014/main" id="{FFC9A400-ABE6-4744-AFB2-2D3D739CB7CD}"/>
                </a:ext>
              </a:extLst>
            </p:cNvPr>
            <p:cNvSpPr txBox="1">
              <a:spLocks noChangeArrowheads="1"/>
            </p:cNvSpPr>
            <p:nvPr/>
          </p:nvSpPr>
          <p:spPr bwMode="auto">
            <a:xfrm flipH="1">
              <a:off x="10023107" y="2717775"/>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93" name="Rectangle 192">
              <a:extLst>
                <a:ext uri="{FF2B5EF4-FFF2-40B4-BE49-F238E27FC236}">
                  <a16:creationId xmlns:a16="http://schemas.microsoft.com/office/drawing/2014/main" id="{149F3774-9246-4076-B047-0397BCDCC6C9}"/>
                </a:ext>
              </a:extLst>
            </p:cNvPr>
            <p:cNvSpPr/>
            <p:nvPr/>
          </p:nvSpPr>
          <p:spPr>
            <a:xfrm>
              <a:off x="7055129" y="3895821"/>
              <a:ext cx="1037171"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94" name="Rectangle 193">
              <a:extLst>
                <a:ext uri="{FF2B5EF4-FFF2-40B4-BE49-F238E27FC236}">
                  <a16:creationId xmlns:a16="http://schemas.microsoft.com/office/drawing/2014/main" id="{D180F2DB-6D86-4876-AA1B-F667734613C9}"/>
                </a:ext>
              </a:extLst>
            </p:cNvPr>
            <p:cNvSpPr/>
            <p:nvPr/>
          </p:nvSpPr>
          <p:spPr>
            <a:xfrm>
              <a:off x="9120473" y="3895137"/>
              <a:ext cx="365612" cy="24176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95" name="Rectangle 194">
              <a:extLst>
                <a:ext uri="{FF2B5EF4-FFF2-40B4-BE49-F238E27FC236}">
                  <a16:creationId xmlns:a16="http://schemas.microsoft.com/office/drawing/2014/main" id="{84250846-B9FB-4877-A7DF-880AE07F925B}"/>
                </a:ext>
              </a:extLst>
            </p:cNvPr>
            <p:cNvSpPr/>
            <p:nvPr/>
          </p:nvSpPr>
          <p:spPr>
            <a:xfrm>
              <a:off x="7323995" y="3651913"/>
              <a:ext cx="716220"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96" name="Rectangle 195">
              <a:extLst>
                <a:ext uri="{FF2B5EF4-FFF2-40B4-BE49-F238E27FC236}">
                  <a16:creationId xmlns:a16="http://schemas.microsoft.com/office/drawing/2014/main" id="{1DE88C53-C76E-4F1F-8665-721D34822392}"/>
                </a:ext>
              </a:extLst>
            </p:cNvPr>
            <p:cNvSpPr/>
            <p:nvPr/>
          </p:nvSpPr>
          <p:spPr>
            <a:xfrm>
              <a:off x="8475419" y="3895815"/>
              <a:ext cx="65379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5000">
                  <a:srgbClr val="00B050"/>
                </a:gs>
                <a:gs pos="21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97" name="Rectangle 196">
              <a:extLst>
                <a:ext uri="{FF2B5EF4-FFF2-40B4-BE49-F238E27FC236}">
                  <a16:creationId xmlns:a16="http://schemas.microsoft.com/office/drawing/2014/main" id="{0548378E-E730-4310-942C-CE7BEDFFDE80}"/>
                </a:ext>
              </a:extLst>
            </p:cNvPr>
            <p:cNvSpPr/>
            <p:nvPr/>
          </p:nvSpPr>
          <p:spPr>
            <a:xfrm>
              <a:off x="8040216" y="3895821"/>
              <a:ext cx="446793"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98" name="Oval Callout 93">
              <a:extLst>
                <a:ext uri="{FF2B5EF4-FFF2-40B4-BE49-F238E27FC236}">
                  <a16:creationId xmlns:a16="http://schemas.microsoft.com/office/drawing/2014/main" id="{298506A0-9EAB-4004-AF6F-C6B7F8F34786}"/>
                </a:ext>
              </a:extLst>
            </p:cNvPr>
            <p:cNvSpPr/>
            <p:nvPr/>
          </p:nvSpPr>
          <p:spPr bwMode="auto">
            <a:xfrm>
              <a:off x="7944710" y="5104342"/>
              <a:ext cx="1158306"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199" name="Group 198">
              <a:extLst>
                <a:ext uri="{FF2B5EF4-FFF2-40B4-BE49-F238E27FC236}">
                  <a16:creationId xmlns:a16="http://schemas.microsoft.com/office/drawing/2014/main" id="{AB275416-FF5C-40D5-9D38-94953E750C0C}"/>
                </a:ext>
              </a:extLst>
            </p:cNvPr>
            <p:cNvGrpSpPr/>
            <p:nvPr/>
          </p:nvGrpSpPr>
          <p:grpSpPr>
            <a:xfrm>
              <a:off x="8825203" y="2424085"/>
              <a:ext cx="650149" cy="487473"/>
              <a:chOff x="7668534" y="2425355"/>
              <a:chExt cx="650149" cy="487473"/>
            </a:xfrm>
          </p:grpSpPr>
          <p:sp>
            <p:nvSpPr>
              <p:cNvPr id="200" name="Text Box 26">
                <a:extLst>
                  <a:ext uri="{FF2B5EF4-FFF2-40B4-BE49-F238E27FC236}">
                    <a16:creationId xmlns:a16="http://schemas.microsoft.com/office/drawing/2014/main" id="{6690E4E4-EBFD-4CD6-8CAB-B21C7A9EE876}"/>
                  </a:ext>
                </a:extLst>
              </p:cNvPr>
              <p:cNvSpPr txBox="1">
                <a:spLocks noChangeArrowheads="1"/>
              </p:cNvSpPr>
              <p:nvPr/>
            </p:nvSpPr>
            <p:spPr bwMode="auto">
              <a:xfrm flipH="1">
                <a:off x="7668534" y="2645309"/>
                <a:ext cx="650149"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201" name="Isosceles Triangle 200">
                <a:extLst>
                  <a:ext uri="{FF2B5EF4-FFF2-40B4-BE49-F238E27FC236}">
                    <a16:creationId xmlns:a16="http://schemas.microsoft.com/office/drawing/2014/main" id="{4B36DF84-403A-4DB0-858C-047DC4253C48}"/>
                  </a:ext>
                </a:extLst>
              </p:cNvPr>
              <p:cNvSpPr>
                <a:spLocks noChangeArrowheads="1"/>
              </p:cNvSpPr>
              <p:nvPr/>
            </p:nvSpPr>
            <p:spPr bwMode="auto">
              <a:xfrm flipH="1">
                <a:off x="7819651"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202" name="Group 201">
              <a:extLst>
                <a:ext uri="{FF2B5EF4-FFF2-40B4-BE49-F238E27FC236}">
                  <a16:creationId xmlns:a16="http://schemas.microsoft.com/office/drawing/2014/main" id="{C67435F0-5433-468F-9C83-D6F51D5BC5D7}"/>
                </a:ext>
              </a:extLst>
            </p:cNvPr>
            <p:cNvGrpSpPr/>
            <p:nvPr/>
          </p:nvGrpSpPr>
          <p:grpSpPr>
            <a:xfrm>
              <a:off x="9124630" y="3052375"/>
              <a:ext cx="650149" cy="579806"/>
              <a:chOff x="7668534" y="2425355"/>
              <a:chExt cx="650149" cy="579806"/>
            </a:xfrm>
          </p:grpSpPr>
          <p:sp>
            <p:nvSpPr>
              <p:cNvPr id="203" name="Text Box 26">
                <a:extLst>
                  <a:ext uri="{FF2B5EF4-FFF2-40B4-BE49-F238E27FC236}">
                    <a16:creationId xmlns:a16="http://schemas.microsoft.com/office/drawing/2014/main" id="{0052042E-7E9C-471E-B83E-93E8BF203A70}"/>
                  </a:ext>
                </a:extLst>
              </p:cNvPr>
              <p:cNvSpPr txBox="1">
                <a:spLocks noChangeArrowheads="1"/>
              </p:cNvSpPr>
              <p:nvPr/>
            </p:nvSpPr>
            <p:spPr bwMode="auto">
              <a:xfrm flipH="1">
                <a:off x="7668534" y="2645309"/>
                <a:ext cx="650149"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204" name="Isosceles Triangle 203">
                <a:extLst>
                  <a:ext uri="{FF2B5EF4-FFF2-40B4-BE49-F238E27FC236}">
                    <a16:creationId xmlns:a16="http://schemas.microsoft.com/office/drawing/2014/main" id="{6B8480D4-2800-41F5-9D7B-AEB5441DB4BC}"/>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205" name="Oval Callout 93">
              <a:extLst>
                <a:ext uri="{FF2B5EF4-FFF2-40B4-BE49-F238E27FC236}">
                  <a16:creationId xmlns:a16="http://schemas.microsoft.com/office/drawing/2014/main" id="{10503EA6-2A92-4FBF-A268-3050DE663F5D}"/>
                </a:ext>
              </a:extLst>
            </p:cNvPr>
            <p:cNvSpPr/>
            <p:nvPr/>
          </p:nvSpPr>
          <p:spPr bwMode="auto">
            <a:xfrm>
              <a:off x="6699206" y="4599096"/>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206" name="Isosceles Triangle 205">
              <a:extLst>
                <a:ext uri="{FF2B5EF4-FFF2-40B4-BE49-F238E27FC236}">
                  <a16:creationId xmlns:a16="http://schemas.microsoft.com/office/drawing/2014/main" id="{E1D29D49-52CF-417D-B0C4-AF1F871ECD88}"/>
                </a:ext>
              </a:extLst>
            </p:cNvPr>
            <p:cNvSpPr>
              <a:spLocks noChangeArrowheads="1"/>
            </p:cNvSpPr>
            <p:nvPr/>
          </p:nvSpPr>
          <p:spPr bwMode="auto">
            <a:xfrm flipH="1">
              <a:off x="8340149" y="3057284"/>
              <a:ext cx="248998" cy="217487"/>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207" name="Text Box 26">
              <a:extLst>
                <a:ext uri="{FF2B5EF4-FFF2-40B4-BE49-F238E27FC236}">
                  <a16:creationId xmlns:a16="http://schemas.microsoft.com/office/drawing/2014/main" id="{E52E4D21-8B1B-4E3B-A4AD-E710442D76E9}"/>
                </a:ext>
              </a:extLst>
            </p:cNvPr>
            <p:cNvSpPr txBox="1">
              <a:spLocks noChangeArrowheads="1"/>
            </p:cNvSpPr>
            <p:nvPr/>
          </p:nvSpPr>
          <p:spPr bwMode="auto">
            <a:xfrm flipH="1">
              <a:off x="8165518" y="3280475"/>
              <a:ext cx="650149"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208" name="Rectangle 207">
              <a:extLst>
                <a:ext uri="{FF2B5EF4-FFF2-40B4-BE49-F238E27FC236}">
                  <a16:creationId xmlns:a16="http://schemas.microsoft.com/office/drawing/2014/main" id="{6977148F-537E-42DB-9066-18466F9BB7D9}"/>
                </a:ext>
              </a:extLst>
            </p:cNvPr>
            <p:cNvSpPr/>
            <p:nvPr/>
          </p:nvSpPr>
          <p:spPr>
            <a:xfrm>
              <a:off x="9809277" y="3893989"/>
              <a:ext cx="565492"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209" name="Rectangle 208">
              <a:extLst>
                <a:ext uri="{FF2B5EF4-FFF2-40B4-BE49-F238E27FC236}">
                  <a16:creationId xmlns:a16="http://schemas.microsoft.com/office/drawing/2014/main" id="{5E5710CD-D6C4-4548-8D16-B0634E3859CF}"/>
                </a:ext>
              </a:extLst>
            </p:cNvPr>
            <p:cNvSpPr/>
            <p:nvPr/>
          </p:nvSpPr>
          <p:spPr>
            <a:xfrm>
              <a:off x="9468734" y="3895138"/>
              <a:ext cx="343813"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grpSp>
          <p:nvGrpSpPr>
            <p:cNvPr id="210" name="Group 209">
              <a:extLst>
                <a:ext uri="{FF2B5EF4-FFF2-40B4-BE49-F238E27FC236}">
                  <a16:creationId xmlns:a16="http://schemas.microsoft.com/office/drawing/2014/main" id="{59D95D1E-4B9F-43CE-9B69-C8D3E3B11993}"/>
                </a:ext>
              </a:extLst>
            </p:cNvPr>
            <p:cNvGrpSpPr/>
            <p:nvPr/>
          </p:nvGrpSpPr>
          <p:grpSpPr>
            <a:xfrm>
              <a:off x="9497641" y="2457390"/>
              <a:ext cx="650149" cy="487473"/>
              <a:chOff x="7668534" y="2425355"/>
              <a:chExt cx="650149" cy="487473"/>
            </a:xfrm>
          </p:grpSpPr>
          <p:sp>
            <p:nvSpPr>
              <p:cNvPr id="211" name="Text Box 26">
                <a:extLst>
                  <a:ext uri="{FF2B5EF4-FFF2-40B4-BE49-F238E27FC236}">
                    <a16:creationId xmlns:a16="http://schemas.microsoft.com/office/drawing/2014/main" id="{7EF270E3-F7F2-4E90-A81F-7D371F357F97}"/>
                  </a:ext>
                </a:extLst>
              </p:cNvPr>
              <p:cNvSpPr txBox="1">
                <a:spLocks noChangeArrowheads="1"/>
              </p:cNvSpPr>
              <p:nvPr/>
            </p:nvSpPr>
            <p:spPr bwMode="auto">
              <a:xfrm flipH="1">
                <a:off x="7668534" y="2645309"/>
                <a:ext cx="650149"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sp>
            <p:nvSpPr>
              <p:cNvPr id="212" name="Isosceles Triangle 211">
                <a:extLst>
                  <a:ext uri="{FF2B5EF4-FFF2-40B4-BE49-F238E27FC236}">
                    <a16:creationId xmlns:a16="http://schemas.microsoft.com/office/drawing/2014/main" id="{0E3DF09B-0CC7-48B9-9581-0F70721F115C}"/>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cxnSp>
          <p:nvCxnSpPr>
            <p:cNvPr id="213" name="Straight Connector 212">
              <a:extLst>
                <a:ext uri="{FF2B5EF4-FFF2-40B4-BE49-F238E27FC236}">
                  <a16:creationId xmlns:a16="http://schemas.microsoft.com/office/drawing/2014/main" id="{33F47AD3-E04C-4026-8423-C319DDC2FA79}"/>
                </a:ext>
              </a:extLst>
            </p:cNvPr>
            <p:cNvCxnSpPr>
              <a:cxnSpLocks/>
            </p:cNvCxnSpPr>
            <p:nvPr/>
          </p:nvCxnSpPr>
          <p:spPr bwMode="auto">
            <a:xfrm flipV="1">
              <a:off x="8502757" y="4181645"/>
              <a:ext cx="72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 name="Footer Placeholder 2">
            <a:extLst>
              <a:ext uri="{FF2B5EF4-FFF2-40B4-BE49-F238E27FC236}">
                <a16:creationId xmlns:a16="http://schemas.microsoft.com/office/drawing/2014/main" id="{2922EBB1-F407-48DF-BB06-059CACA9A39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1450B0F-EDE6-45F1-90AC-11BF51186C6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92BD2EF9-03DD-4E57-ACF2-47A58FDCB275}"/>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86507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8" name="TextBox 7">
            <a:extLst>
              <a:ext uri="{FF2B5EF4-FFF2-40B4-BE49-F238E27FC236}">
                <a16:creationId xmlns:a16="http://schemas.microsoft.com/office/drawing/2014/main" id="{E9F816E6-7810-492E-8040-D1E0AEDF2ADF}"/>
              </a:ext>
            </a:extLst>
          </p:cNvPr>
          <p:cNvSpPr txBox="1"/>
          <p:nvPr/>
        </p:nvSpPr>
        <p:spPr>
          <a:xfrm>
            <a:off x="869621" y="4789021"/>
            <a:ext cx="10694384" cy="800219"/>
          </a:xfrm>
          <a:prstGeom prst="rect">
            <a:avLst/>
          </a:prstGeom>
          <a:noFill/>
        </p:spPr>
        <p:txBody>
          <a:bodyPr wrap="square" rtlCol="0">
            <a:spAutoFit/>
          </a:bodyPr>
          <a:lstStyle/>
          <a:p>
            <a:pPr marL="0" indent="0"/>
            <a:r>
              <a:rPr lang="en-US" altLang="en-US" sz="1400" b="0" dirty="0">
                <a:solidFill>
                  <a:schemeClr val="tx1"/>
                </a:solidFill>
              </a:rPr>
              <a:t>* - newly announced</a:t>
            </a:r>
          </a:p>
          <a:p>
            <a:pPr marL="0" indent="0"/>
            <a:r>
              <a:rPr lang="en-US" altLang="en-US" sz="1600" b="0" dirty="0">
                <a:solidFill>
                  <a:schemeClr val="tx1"/>
                </a:solidFill>
              </a:rPr>
              <a:t>+ </a:t>
            </a:r>
            <a:r>
              <a:rPr lang="en-US" altLang="en-US" sz="1600" b="0" dirty="0" err="1">
                <a:solidFill>
                  <a:schemeClr val="tx1"/>
                </a:solidFill>
              </a:rPr>
              <a:t>TGaz</a:t>
            </a:r>
            <a:r>
              <a:rPr lang="en-US" altLang="en-US" sz="1600" b="0" dirty="0">
                <a:solidFill>
                  <a:schemeClr val="tx1"/>
                </a:solidFill>
              </a:rPr>
              <a:t> Plenary (motion) meeting.</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10" name="Content Placeholder 2">
            <a:extLst>
              <a:ext uri="{FF2B5EF4-FFF2-40B4-BE49-F238E27FC236}">
                <a16:creationId xmlns:a16="http://schemas.microsoft.com/office/drawing/2014/main" id="{4EBB950D-2070-4C62-90FE-315818FFF5B4}"/>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Dec. 	2</a:t>
            </a:r>
            <a:r>
              <a:rPr lang="en-US" altLang="en-US" sz="2000" b="0" kern="0" baseline="30000" dirty="0"/>
              <a:t>nd</a:t>
            </a:r>
            <a:r>
              <a:rPr lang="en-US" altLang="en-US" sz="2000" b="0" kern="0" dirty="0"/>
              <a:t>  		Thu.	12:00 – 14:00 ET*</a:t>
            </a:r>
          </a:p>
          <a:p>
            <a:pPr>
              <a:buFont typeface="Arial" panose="020B0604020202020204" pitchFamily="34" charset="0"/>
              <a:buChar char="•"/>
            </a:pPr>
            <a:r>
              <a:rPr lang="en-US" altLang="en-US" sz="2000" b="0" kern="0" dirty="0"/>
              <a:t>Dec. 	9</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Dec. 16</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Jan. 	6</a:t>
            </a:r>
            <a:r>
              <a:rPr lang="en-US" altLang="en-US" sz="2000" b="0" kern="0" baseline="30000" dirty="0"/>
              <a:t>th</a:t>
            </a:r>
            <a:r>
              <a:rPr lang="en-US" altLang="en-US" sz="2000" b="0" kern="0" dirty="0"/>
              <a:t> 		Thu.	12:00 – 14:00 ET*</a:t>
            </a:r>
          </a:p>
          <a:p>
            <a:pPr>
              <a:buFont typeface="Arial" panose="020B0604020202020204" pitchFamily="34" charset="0"/>
              <a:buChar char="•"/>
            </a:pPr>
            <a:r>
              <a:rPr lang="en-US" altLang="en-US" sz="2000" b="0" kern="0" dirty="0"/>
              <a:t>Jan. 	13</a:t>
            </a:r>
            <a:r>
              <a:rPr lang="en-US" altLang="en-US" sz="2000" b="0" kern="0" baseline="30000" dirty="0"/>
              <a:t>th</a:t>
            </a:r>
            <a:r>
              <a:rPr lang="en-US" altLang="en-US" sz="2000" b="0" kern="0" dirty="0"/>
              <a:t> 		Thu.	12:00 – 14:00 ET*</a:t>
            </a: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highlight>
                <a:srgbClr val="FFFF00"/>
              </a:highlight>
            </a:endParaRP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p:txBody>
      </p:sp>
      <p:sp>
        <p:nvSpPr>
          <p:cNvPr id="7" name="Footer Placeholder 6">
            <a:extLst>
              <a:ext uri="{FF2B5EF4-FFF2-40B4-BE49-F238E27FC236}">
                <a16:creationId xmlns:a16="http://schemas.microsoft.com/office/drawing/2014/main" id="{29E91B32-671F-43B9-8859-22585D6C9F58}"/>
              </a:ext>
            </a:extLst>
          </p:cNvPr>
          <p:cNvSpPr>
            <a:spLocks noGrp="1"/>
          </p:cNvSpPr>
          <p:nvPr>
            <p:ph type="ftr" idx="14"/>
          </p:nvPr>
        </p:nvSpPr>
        <p:spPr/>
        <p:txBody>
          <a:bodyPr/>
          <a:lstStyle/>
          <a:p>
            <a:r>
              <a:rPr lang="en-GB"/>
              <a:t>Jonathan Segev, Intel</a:t>
            </a:r>
            <a:endParaRPr lang="en-GB" dirty="0"/>
          </a:p>
        </p:txBody>
      </p:sp>
      <p:sp>
        <p:nvSpPr>
          <p:cNvPr id="9" name="Slide Number Placeholder 8">
            <a:extLst>
              <a:ext uri="{FF2B5EF4-FFF2-40B4-BE49-F238E27FC236}">
                <a16:creationId xmlns:a16="http://schemas.microsoft.com/office/drawing/2014/main" id="{8D64582C-8F1C-4880-A7CB-4EA30B54E416}"/>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11" name="Date Placeholder 10">
            <a:extLst>
              <a:ext uri="{FF2B5EF4-FFF2-40B4-BE49-F238E27FC236}">
                <a16:creationId xmlns:a16="http://schemas.microsoft.com/office/drawing/2014/main" id="{5938EDA6-A4BD-4A6F-B27C-01DEDC0F526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446389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tr-TR" altLang="en-US" dirty="0" err="1"/>
              <a:t>TGbb</a:t>
            </a:r>
            <a:r>
              <a:rPr lang="tr-TR" altLang="en-US" dirty="0"/>
              <a:t> </a:t>
            </a:r>
            <a:r>
              <a:rPr lang="tr-TR" altLang="en-US" dirty="0" err="1"/>
              <a:t>November</a:t>
            </a:r>
            <a:r>
              <a:rPr lang="en-US" altLang="en-US" dirty="0"/>
              <a:t>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a:t>
            </a:r>
            <a:r>
              <a:rPr lang="tr-TR" sz="2000" b="0" dirty="0"/>
              <a:t>11</a:t>
            </a:r>
            <a:r>
              <a:rPr lang="en-GB" sz="2000" b="0" dirty="0"/>
              <a:t>-1</a:t>
            </a:r>
            <a:r>
              <a:rPr lang="tr-TR" sz="2000" b="0" dirty="0"/>
              <a:t>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98157786"/>
              </p:ext>
            </p:extLst>
          </p:nvPr>
        </p:nvGraphicFramePr>
        <p:xfrm>
          <a:off x="981075" y="3482975"/>
          <a:ext cx="10185400" cy="2466975"/>
        </p:xfrm>
        <a:graphic>
          <a:graphicData uri="http://schemas.openxmlformats.org/presentationml/2006/ole">
            <mc:AlternateContent xmlns:mc="http://schemas.openxmlformats.org/markup-compatibility/2006">
              <mc:Choice xmlns:v="urn:schemas-microsoft-com:vml" Requires="v">
                <p:oleObj spid="_x0000_s11278" name="Document" r:id="rId4" imgW="10466184" imgH="2539535" progId="Word.Document.8">
                  <p:embed/>
                </p:oleObj>
              </mc:Choice>
              <mc:Fallback>
                <p:oleObj name="Document" r:id="rId4" imgW="10466184" imgH="2539535" progId="Word.Document.8">
                  <p:embed/>
                  <p:pic>
                    <p:nvPicPr>
                      <p:cNvPr id="3075" name="Object 3"/>
                      <p:cNvPicPr>
                        <a:picLocks noChangeAspect="1" noChangeArrowheads="1"/>
                      </p:cNvPicPr>
                      <p:nvPr/>
                    </p:nvPicPr>
                    <p:blipFill>
                      <a:blip r:embed="rId5"/>
                      <a:srcRect/>
                      <a:stretch>
                        <a:fillRect/>
                      </a:stretch>
                    </p:blipFill>
                    <p:spPr bwMode="auto">
                      <a:xfrm>
                        <a:off x="981075" y="3482975"/>
                        <a:ext cx="10185400"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1F1A507-CD10-4307-AE5F-A5C3A00A05B4}"/>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DC91ABB3-205D-4780-8383-39E86A7E1DC2}"/>
              </a:ext>
            </a:extLst>
          </p:cNvPr>
          <p:cNvSpPr>
            <a:spLocks noGrp="1"/>
          </p:cNvSpPr>
          <p:nvPr>
            <p:ph type="sldNum" idx="12"/>
          </p:nvPr>
        </p:nvSpPr>
        <p:spPr/>
        <p:txBody>
          <a:bodyPr/>
          <a:lstStyle/>
          <a:p>
            <a:r>
              <a:rPr lang="en-GB"/>
              <a:t>Slide </a:t>
            </a:r>
            <a:fld id="{DE40C9FC-4879-4F20-9ECA-A574A90476B7}" type="slidenum">
              <a:rPr lang="en-GB" smtClean="0"/>
              <a:pPr/>
              <a:t>48</a:t>
            </a:fld>
            <a:endParaRPr lang="en-GB"/>
          </a:p>
        </p:txBody>
      </p:sp>
      <p:sp>
        <p:nvSpPr>
          <p:cNvPr id="4" name="Date Placeholder 3">
            <a:extLst>
              <a:ext uri="{FF2B5EF4-FFF2-40B4-BE49-F238E27FC236}">
                <a16:creationId xmlns:a16="http://schemas.microsoft.com/office/drawing/2014/main" id="{32D09527-DA8E-4439-A5B6-510ACD2E5E6A}"/>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0721119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November 2021 session.</a:t>
            </a:r>
          </a:p>
        </p:txBody>
      </p:sp>
      <p:sp>
        <p:nvSpPr>
          <p:cNvPr id="2" name="Footer Placeholder 1">
            <a:extLst>
              <a:ext uri="{FF2B5EF4-FFF2-40B4-BE49-F238E27FC236}">
                <a16:creationId xmlns:a16="http://schemas.microsoft.com/office/drawing/2014/main" id="{E19FAACA-EE57-4196-BDDE-64909FFA9593}"/>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E609A756-0ADD-43F6-A47F-D06886BF3B3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39861E4F-D67C-4379-987B-E32B52E64E1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4389196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Picture 7">
            <a:extLst>
              <a:ext uri="{FF2B5EF4-FFF2-40B4-BE49-F238E27FC236}">
                <a16:creationId xmlns:a16="http://schemas.microsoft.com/office/drawing/2014/main" id="{653AFB7B-FB8F-4FFD-BDB8-F896E6D61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18" y="739902"/>
            <a:ext cx="10462684" cy="5717344"/>
          </a:xfrm>
          <a:prstGeom prst="rect">
            <a:avLst/>
          </a:prstGeom>
        </p:spPr>
      </p:pic>
    </p:spTree>
    <p:extLst>
      <p:ext uri="{BB962C8B-B14F-4D97-AF65-F5344CB8AC3E}">
        <p14:creationId xmlns:p14="http://schemas.microsoft.com/office/powerpoint/2010/main" val="3842058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a:t>
            </a:r>
            <a:r>
              <a:rPr lang="tr-TR" altLang="en-US" dirty="0" err="1">
                <a:solidFill>
                  <a:schemeClr val="tx2"/>
                </a:solidFill>
              </a:rPr>
              <a:t>November</a:t>
            </a:r>
            <a:r>
              <a:rPr lang="tr-TR" altLang="en-US" dirty="0">
                <a:solidFill>
                  <a:schemeClr val="tx2"/>
                </a:solidFill>
              </a:rPr>
              <a:t> </a:t>
            </a:r>
            <a:r>
              <a:rPr lang="en-US" altLang="en-US" dirty="0">
                <a:solidFill>
                  <a:schemeClr val="tx2"/>
                </a:solidFill>
              </a:rPr>
              <a:t>2021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endParaRPr lang="tr-TR" altLang="en-US" dirty="0"/>
          </a:p>
          <a:p>
            <a:pPr marL="800100" lvl="1" indent="-342900">
              <a:buFont typeface="Arial" panose="020B0604020202020204" pitchFamily="34" charset="0"/>
              <a:buChar char="•"/>
              <a:defRPr/>
            </a:pPr>
            <a:r>
              <a:rPr lang="tr-TR" altLang="en-US" dirty="0" err="1"/>
              <a:t>Comment</a:t>
            </a:r>
            <a:r>
              <a:rPr lang="tr-TR" altLang="en-US" dirty="0"/>
              <a:t> </a:t>
            </a:r>
            <a:r>
              <a:rPr lang="tr-TR" altLang="en-US" dirty="0" err="1"/>
              <a:t>resolution</a:t>
            </a:r>
            <a:r>
              <a:rPr lang="tr-TR" altLang="en-US" dirty="0"/>
              <a:t> </a:t>
            </a:r>
            <a:r>
              <a:rPr lang="tr-TR" altLang="en-US" dirty="0" err="1"/>
              <a:t>for</a:t>
            </a:r>
            <a:r>
              <a:rPr lang="tr-TR" altLang="en-US" dirty="0"/>
              <a:t> D.07 </a:t>
            </a:r>
            <a:r>
              <a:rPr lang="tr-TR" altLang="en-US" dirty="0" err="1"/>
              <a:t>finalized</a:t>
            </a:r>
            <a:endParaRPr lang="tr-TR" altLang="en-US" dirty="0"/>
          </a:p>
          <a:p>
            <a:pPr marL="800100" lvl="1" indent="-342900">
              <a:buFont typeface="Arial" panose="020B0604020202020204" pitchFamily="34" charset="0"/>
              <a:buChar char="•"/>
              <a:defRPr/>
            </a:pPr>
            <a:r>
              <a:rPr lang="tr-TR" altLang="en-US" dirty="0"/>
              <a:t>Motion </a:t>
            </a:r>
            <a:r>
              <a:rPr lang="tr-TR" altLang="en-US" dirty="0" err="1"/>
              <a:t>to</a:t>
            </a:r>
            <a:r>
              <a:rPr lang="tr-TR" altLang="en-US" dirty="0"/>
              <a:t> </a:t>
            </a:r>
            <a:r>
              <a:rPr lang="tr-TR" altLang="en-US" dirty="0" err="1"/>
              <a:t>approve</a:t>
            </a:r>
            <a:r>
              <a:rPr lang="tr-TR" altLang="en-US" dirty="0"/>
              <a:t> </a:t>
            </a:r>
            <a:r>
              <a:rPr lang="tr-TR" altLang="en-US" dirty="0" err="1"/>
              <a:t>Comment</a:t>
            </a:r>
            <a:r>
              <a:rPr lang="tr-TR" altLang="en-US" dirty="0"/>
              <a:t> </a:t>
            </a:r>
            <a:r>
              <a:rPr lang="tr-TR" altLang="en-US" dirty="0" err="1"/>
              <a:t>Resolutions</a:t>
            </a:r>
            <a:r>
              <a:rPr lang="tr-TR" altLang="en-US" dirty="0"/>
              <a:t> </a:t>
            </a:r>
            <a:r>
              <a:rPr lang="tr-TR" altLang="en-US" dirty="0" err="1"/>
              <a:t>and</a:t>
            </a:r>
            <a:r>
              <a:rPr lang="tr-TR" altLang="en-US" dirty="0"/>
              <a:t> </a:t>
            </a:r>
            <a:r>
              <a:rPr lang="tr-TR" altLang="en-US" dirty="0" err="1"/>
              <a:t>reaffirm</a:t>
            </a:r>
            <a:r>
              <a:rPr lang="tr-TR" altLang="en-US" dirty="0"/>
              <a:t> CSD</a:t>
            </a:r>
          </a:p>
          <a:p>
            <a:pPr marL="800100" lvl="1" indent="-342900">
              <a:buFont typeface="Arial" panose="020B0604020202020204" pitchFamily="34" charset="0"/>
              <a:buChar char="•"/>
              <a:defRPr/>
            </a:pPr>
            <a:r>
              <a:rPr lang="en-US" altLang="en-US" dirty="0"/>
              <a:t>Move to request 802.11 WG </a:t>
            </a:r>
            <a:r>
              <a:rPr lang="tr-TR" altLang="en-US" dirty="0" err="1"/>
              <a:t>to</a:t>
            </a:r>
            <a:r>
              <a:rPr lang="tr-TR" altLang="en-US" dirty="0"/>
              <a:t> start </a:t>
            </a:r>
            <a:r>
              <a:rPr lang="tr-TR" altLang="en-US" dirty="0" err="1"/>
              <a:t>letterballot</a:t>
            </a:r>
            <a:endParaRPr lang="tr-TR" altLang="en-US" dirty="0"/>
          </a:p>
          <a:p>
            <a:pPr marL="800100" lvl="1" indent="-342900">
              <a:buFont typeface="Arial" panose="020B0604020202020204" pitchFamily="34" charset="0"/>
              <a:buChar char="•"/>
              <a:defRPr/>
            </a:pPr>
            <a:r>
              <a:rPr lang="en-GB" altLang="en-US" dirty="0"/>
              <a:t>WG LB planned for 1 Dec.</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a:t>
            </a:r>
            <a:r>
              <a:rPr lang="tr-TR" altLang="en-US" b="1" dirty="0"/>
              <a:t>1650</a:t>
            </a:r>
            <a:r>
              <a:rPr lang="en-US" altLang="en-US" b="1" dirty="0"/>
              <a:t>r</a:t>
            </a:r>
            <a:r>
              <a:rPr lang="tr-TR" altLang="en-US" b="1" dirty="0"/>
              <a:t>5</a:t>
            </a:r>
            <a:r>
              <a:rPr lang="en-US" altLang="en-US" b="1" dirty="0"/>
              <a:t>.</a:t>
            </a:r>
          </a:p>
          <a:p>
            <a:pPr marL="457200" lvl="1" indent="0">
              <a:buFontTx/>
              <a:buNone/>
              <a:defRPr/>
            </a:pPr>
            <a:r>
              <a:rPr lang="en-US" altLang="en-US" b="1" dirty="0"/>
              <a:t>Minutes of the meeting are available in doc. 11-21/</a:t>
            </a:r>
            <a:r>
              <a:rPr lang="tr-TR" altLang="en-US" b="1" dirty="0"/>
              <a:t>1872</a:t>
            </a:r>
            <a:r>
              <a:rPr lang="en-US" altLang="en-US" b="1" dirty="0"/>
              <a:t>r</a:t>
            </a:r>
            <a:r>
              <a:rPr lang="tr-TR" altLang="en-US" b="1" dirty="0"/>
              <a:t>0</a:t>
            </a:r>
            <a:r>
              <a:rPr lang="en-US" altLang="en-US" b="1" dirty="0"/>
              <a:t>.</a:t>
            </a:r>
          </a:p>
        </p:txBody>
      </p:sp>
      <p:sp>
        <p:nvSpPr>
          <p:cNvPr id="7" name="Footer Placeholder 6">
            <a:extLst>
              <a:ext uri="{FF2B5EF4-FFF2-40B4-BE49-F238E27FC236}">
                <a16:creationId xmlns:a16="http://schemas.microsoft.com/office/drawing/2014/main" id="{5C8116A8-3E90-4577-A913-2A712B33A904}"/>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4CE55DC8-4F71-41AC-AD99-A412B219840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A29F96DB-47F2-4853-A207-BB1C80EFF4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073762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89F126-09CC-4AC9-86E0-C90410694922}"/>
              </a:ext>
            </a:extLst>
          </p:cNvPr>
          <p:cNvSpPr>
            <a:spLocks noGrp="1"/>
          </p:cNvSpPr>
          <p:nvPr>
            <p:ph type="title"/>
          </p:nvPr>
        </p:nvSpPr>
        <p:spPr>
          <a:xfrm>
            <a:off x="914401" y="685801"/>
            <a:ext cx="10361084" cy="1065213"/>
          </a:xfrm>
        </p:spPr>
        <p:txBody>
          <a:bodyPr/>
          <a:lstStyle/>
          <a:p>
            <a:pPr algn="l">
              <a:buFontTx/>
              <a:buNone/>
            </a:pPr>
            <a:r>
              <a:rPr lang="en-GB" altLang="en-US" dirty="0"/>
              <a:t>Motion</a:t>
            </a:r>
            <a:r>
              <a:rPr lang="tr-TR" altLang="en-US" dirty="0"/>
              <a:t> </a:t>
            </a:r>
            <a:endParaRPr lang="en-US" altLang="en-US" dirty="0"/>
          </a:p>
        </p:txBody>
      </p:sp>
      <p:sp>
        <p:nvSpPr>
          <p:cNvPr id="8" name="Content Placeholder 2">
            <a:extLst>
              <a:ext uri="{FF2B5EF4-FFF2-40B4-BE49-F238E27FC236}">
                <a16:creationId xmlns:a16="http://schemas.microsoft.com/office/drawing/2014/main" id="{8A10D6A6-0223-40CC-AA70-EECF4E46564F}"/>
              </a:ext>
            </a:extLst>
          </p:cNvPr>
          <p:cNvSpPr>
            <a:spLocks noGrp="1"/>
          </p:cNvSpPr>
          <p:nvPr>
            <p:ph idx="1"/>
          </p:nvPr>
        </p:nvSpPr>
        <p:spPr>
          <a:xfrm>
            <a:off x="914401" y="1700808"/>
            <a:ext cx="10361084" cy="4113213"/>
          </a:xfrm>
        </p:spPr>
        <p:txBody>
          <a:bodyPr/>
          <a:lstStyle/>
          <a:p>
            <a:pPr marL="0" lvl="0" indent="0">
              <a:tabLst>
                <a:tab pos="457200" algn="l"/>
              </a:tabLst>
            </a:pPr>
            <a:r>
              <a:rPr lang="tr-TR" sz="2400" b="1" dirty="0">
                <a:effectLst/>
                <a:latin typeface="Times New Roman" panose="02020603050405020304" pitchFamily="18" charset="0"/>
                <a:ea typeface="Times New Roman" panose="02020603050405020304" pitchFamily="18" charset="0"/>
              </a:rPr>
              <a:t>A</a:t>
            </a:r>
            <a:r>
              <a:rPr lang="en-US" sz="2400" b="1" dirty="0" err="1">
                <a:effectLst/>
                <a:latin typeface="Times New Roman" panose="02020603050405020304" pitchFamily="18" charset="0"/>
                <a:ea typeface="Times New Roman" panose="02020603050405020304" pitchFamily="18" charset="0"/>
              </a:rPr>
              <a:t>pprove</a:t>
            </a:r>
            <a:r>
              <a:rPr lang="en-US" sz="2400" b="1" dirty="0">
                <a:effectLst/>
                <a:latin typeface="Times New Roman" panose="02020603050405020304" pitchFamily="18" charset="0"/>
                <a:ea typeface="Times New Roman" panose="02020603050405020304" pitchFamily="18" charset="0"/>
              </a:rPr>
              <a:t> comment resolutions for all of the comments in doc. 11-21/</a:t>
            </a:r>
            <a:r>
              <a:rPr lang="tr-TR" sz="2400" b="1" dirty="0">
                <a:effectLst/>
                <a:latin typeface="Times New Roman" panose="02020603050405020304" pitchFamily="18" charset="0"/>
                <a:ea typeface="Times New Roman" panose="02020603050405020304" pitchFamily="18" charset="0"/>
              </a:rPr>
              <a:t>1813</a:t>
            </a:r>
            <a:r>
              <a:rPr lang="en-US" sz="2400" b="1" dirty="0">
                <a:effectLst/>
                <a:latin typeface="Times New Roman" panose="02020603050405020304" pitchFamily="18" charset="0"/>
                <a:ea typeface="Times New Roman" panose="02020603050405020304" pitchFamily="18" charset="0"/>
              </a:rPr>
              <a:t>r</a:t>
            </a:r>
            <a:r>
              <a:rPr lang="tr-TR" sz="2400" b="1" dirty="0">
                <a:effectLst/>
                <a:latin typeface="Times New Roman" panose="02020603050405020304" pitchFamily="18" charset="0"/>
                <a:ea typeface="Times New Roman" panose="02020603050405020304" pitchFamily="18" charset="0"/>
              </a:rPr>
              <a:t>3 </a:t>
            </a:r>
            <a:r>
              <a:rPr lang="tr-TR" sz="2400" b="1" dirty="0" err="1">
                <a:effectLst/>
                <a:latin typeface="Times New Roman" panose="02020603050405020304" pitchFamily="18" charset="0"/>
                <a:ea typeface="Times New Roman" panose="02020603050405020304" pitchFamily="18" charset="0"/>
              </a:rPr>
              <a:t>and</a:t>
            </a:r>
            <a:r>
              <a:rPr lang="tr-TR" sz="24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1783</a:t>
            </a:r>
            <a:r>
              <a:rPr lang="en-US" sz="2400" b="1" dirty="0">
                <a:effectLst/>
                <a:latin typeface="Times New Roman" panose="02020603050405020304" pitchFamily="18" charset="0"/>
                <a:ea typeface="Times New Roman" panose="02020603050405020304" pitchFamily="18" charset="0"/>
              </a:rPr>
              <a:t>r</a:t>
            </a:r>
            <a:r>
              <a:rPr lang="tr-TR" dirty="0">
                <a:latin typeface="Times New Roman" panose="02020603050405020304" pitchFamily="18" charset="0"/>
                <a:ea typeface="Times New Roman" panose="02020603050405020304" pitchFamily="18" charset="0"/>
              </a:rPr>
              <a:t>2</a:t>
            </a:r>
            <a:r>
              <a:rPr lang="en-US" sz="2400" b="1" dirty="0">
                <a:effectLst/>
                <a:latin typeface="Times New Roman" panose="02020603050405020304" pitchFamily="18" charset="0"/>
                <a:ea typeface="Times New Roman" panose="02020603050405020304" pitchFamily="18" charset="0"/>
              </a:rPr>
              <a:t> for </a:t>
            </a:r>
            <a:r>
              <a:rPr lang="en-US" sz="2400" b="1" dirty="0" err="1">
                <a:effectLst/>
                <a:latin typeface="Times New Roman" panose="02020603050405020304" pitchFamily="18" charset="0"/>
                <a:ea typeface="Times New Roman" panose="02020603050405020304" pitchFamily="18" charset="0"/>
              </a:rPr>
              <a:t>TGbb</a:t>
            </a:r>
            <a:r>
              <a:rPr lang="en-US" sz="2400" b="1" dirty="0">
                <a:effectLst/>
                <a:latin typeface="Times New Roman" panose="02020603050405020304" pitchFamily="18" charset="0"/>
                <a:ea typeface="Times New Roman" panose="02020603050405020304" pitchFamily="18" charset="0"/>
              </a:rPr>
              <a:t> Draft 0.7</a:t>
            </a:r>
            <a:endParaRPr lang="tr-TR" sz="2400" b="1" dirty="0">
              <a:effectLst/>
              <a:latin typeface="Times New Roman" panose="02020603050405020304" pitchFamily="18" charset="0"/>
              <a:ea typeface="Times New Roman" panose="02020603050405020304" pitchFamily="18" charset="0"/>
            </a:endParaRPr>
          </a:p>
          <a:p>
            <a:pPr marL="0" lvl="0" indent="0">
              <a:tabLst>
                <a:tab pos="457200" algn="l"/>
              </a:tabLst>
            </a:pPr>
            <a:endParaRPr lang="en-GB" altLang="en-US" sz="2000" dirty="0"/>
          </a:p>
          <a:p>
            <a:r>
              <a:rPr lang="en-GB" altLang="en-US" sz="2000" dirty="0"/>
              <a:t>Move: 		</a:t>
            </a:r>
            <a:r>
              <a:rPr lang="tr-TR" altLang="en-US" sz="2000" dirty="0"/>
              <a:t>Nikola </a:t>
            </a:r>
            <a:r>
              <a:rPr lang="tr-TR" altLang="en-US" sz="2000" dirty="0" err="1"/>
              <a:t>Serafimovski</a:t>
            </a:r>
            <a:endParaRPr lang="en-GB" altLang="en-US" sz="2000" dirty="0"/>
          </a:p>
          <a:p>
            <a:r>
              <a:rPr lang="en-GB" altLang="en-US" sz="2000" dirty="0"/>
              <a:t>Second:		</a:t>
            </a:r>
            <a:r>
              <a:rPr lang="tr-TR" altLang="en-US" sz="2000" dirty="0" err="1"/>
              <a:t>Volker</a:t>
            </a:r>
            <a:r>
              <a:rPr lang="tr-TR" altLang="en-US" sz="2000" dirty="0"/>
              <a:t> </a:t>
            </a:r>
            <a:r>
              <a:rPr lang="tr-TR" altLang="en-US" sz="2000" dirty="0" err="1"/>
              <a:t>Jungnickel</a:t>
            </a:r>
            <a:endParaRPr lang="en-GB" altLang="en-US" sz="2000" dirty="0"/>
          </a:p>
          <a:p>
            <a:endParaRPr lang="en-GB" altLang="en-US" sz="2000" dirty="0"/>
          </a:p>
          <a:p>
            <a:r>
              <a:rPr lang="en-GB" altLang="en-US" sz="2000" dirty="0"/>
              <a:t>Y / N / A	</a:t>
            </a:r>
          </a:p>
          <a:p>
            <a:r>
              <a:rPr lang="en-GB" altLang="en-US" sz="2000" dirty="0"/>
              <a:t>Unanimous</a:t>
            </a:r>
            <a:endParaRPr lang="tr-TR" altLang="en-US" sz="2000" dirty="0"/>
          </a:p>
          <a:p>
            <a:r>
              <a:rPr lang="tr-TR" altLang="en-US" sz="2000" dirty="0"/>
              <a:t>Motion </a:t>
            </a:r>
            <a:r>
              <a:rPr lang="tr-TR" altLang="en-US" sz="2000" dirty="0" err="1"/>
              <a:t>passed</a:t>
            </a:r>
            <a:r>
              <a:rPr lang="tr-TR" altLang="en-US" sz="2000" dirty="0"/>
              <a:t>  </a:t>
            </a:r>
            <a:endParaRPr lang="en-GB" altLang="en-US" sz="2000" dirty="0"/>
          </a:p>
        </p:txBody>
      </p:sp>
      <p:sp>
        <p:nvSpPr>
          <p:cNvPr id="2" name="Footer Placeholder 1">
            <a:extLst>
              <a:ext uri="{FF2B5EF4-FFF2-40B4-BE49-F238E27FC236}">
                <a16:creationId xmlns:a16="http://schemas.microsoft.com/office/drawing/2014/main" id="{5561093D-73D1-497A-8E3B-B5B37FFE09D8}"/>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619F7FA0-25FB-4A58-85E7-BA90589ECD26}"/>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5" name="Date Placeholder 4">
            <a:extLst>
              <a:ext uri="{FF2B5EF4-FFF2-40B4-BE49-F238E27FC236}">
                <a16:creationId xmlns:a16="http://schemas.microsoft.com/office/drawing/2014/main" id="{DCE4B60A-8790-4CE0-BA6E-64A7C8EE7C4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681758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79DA26-5358-48C2-AA12-53228CCF640B}"/>
              </a:ext>
            </a:extLst>
          </p:cNvPr>
          <p:cNvSpPr>
            <a:spLocks noGrp="1"/>
          </p:cNvSpPr>
          <p:nvPr>
            <p:ph type="title"/>
          </p:nvPr>
        </p:nvSpPr>
        <p:spPr/>
        <p:txBody>
          <a:bodyPr/>
          <a:lstStyle/>
          <a:p>
            <a:r>
              <a:rPr lang="tr-TR" dirty="0"/>
              <a:t>Motion</a:t>
            </a:r>
            <a:br>
              <a:rPr lang="tr-TR" dirty="0"/>
            </a:br>
            <a:r>
              <a:rPr lang="tr-TR" dirty="0" err="1"/>
              <a:t>Reaffirmation</a:t>
            </a:r>
            <a:r>
              <a:rPr lang="tr-TR" dirty="0"/>
              <a:t> of </a:t>
            </a:r>
            <a:r>
              <a:rPr lang="tr-TR" dirty="0" err="1"/>
              <a:t>TGbb</a:t>
            </a:r>
            <a:r>
              <a:rPr lang="tr-TR" dirty="0"/>
              <a:t> CSD</a:t>
            </a:r>
          </a:p>
        </p:txBody>
      </p:sp>
      <p:sp>
        <p:nvSpPr>
          <p:cNvPr id="3" name="İçerik Yer Tutucusu 2">
            <a:extLst>
              <a:ext uri="{FF2B5EF4-FFF2-40B4-BE49-F238E27FC236}">
                <a16:creationId xmlns:a16="http://schemas.microsoft.com/office/drawing/2014/main" id="{3E6917C7-A17C-4AA0-91E1-8CF7838F3CF4}"/>
              </a:ext>
            </a:extLst>
          </p:cNvPr>
          <p:cNvSpPr>
            <a:spLocks noGrp="1"/>
          </p:cNvSpPr>
          <p:nvPr>
            <p:ph idx="1"/>
          </p:nvPr>
        </p:nvSpPr>
        <p:spPr/>
        <p:txBody>
          <a:bodyPr/>
          <a:lstStyle/>
          <a:p>
            <a:pPr marL="914400" lvl="2" indent="0">
              <a:buSzPts val="1200"/>
              <a:tabLst>
                <a:tab pos="914400" algn="l"/>
              </a:tabLst>
            </a:pPr>
            <a:r>
              <a:rPr lang="en-US" sz="2000" b="1" dirty="0">
                <a:effectLst/>
                <a:latin typeface="Times New Roman" panose="02020603050405020304" pitchFamily="18" charset="0"/>
                <a:ea typeface="Times New Roman" panose="02020603050405020304" pitchFamily="18" charset="0"/>
              </a:rPr>
              <a:t>Move to reaffirm the </a:t>
            </a:r>
            <a:r>
              <a:rPr lang="en-US" sz="2000" b="1" dirty="0" err="1">
                <a:effectLst/>
                <a:latin typeface="Times New Roman" panose="02020603050405020304" pitchFamily="18" charset="0"/>
                <a:ea typeface="Times New Roman" panose="02020603050405020304" pitchFamily="18" charset="0"/>
              </a:rPr>
              <a:t>TGb</a:t>
            </a:r>
            <a:r>
              <a:rPr lang="tr-TR" sz="2000" b="1" dirty="0">
                <a:effectLst/>
                <a:latin typeface="Times New Roman" panose="02020603050405020304" pitchFamily="18" charset="0"/>
                <a:ea typeface="Times New Roman" panose="02020603050405020304" pitchFamily="18" charset="0"/>
              </a:rPr>
              <a:t>b</a:t>
            </a:r>
            <a:r>
              <a:rPr lang="en-US" sz="2000" b="1" dirty="0">
                <a:effectLst/>
                <a:latin typeface="Times New Roman" panose="02020603050405020304" pitchFamily="18" charset="0"/>
                <a:ea typeface="Times New Roman" panose="02020603050405020304" pitchFamily="18" charset="0"/>
              </a:rPr>
              <a:t> CSD as contained in </a:t>
            </a:r>
            <a:r>
              <a:rPr lang="en-US" sz="2000" b="1" dirty="0">
                <a:effectLst/>
                <a:latin typeface="Times New Roman" panose="02020603050405020304" pitchFamily="18" charset="0"/>
                <a:ea typeface="Times New Roman" panose="02020603050405020304" pitchFamily="18" charset="0"/>
                <a:hlinkClick r:id="rId2"/>
              </a:rPr>
              <a:t>https://mentor.ieee.org/802.11/dcn/17/11-17-1603-09-00lc-a-csd-proposal-for-light-communications.docx</a:t>
            </a:r>
            <a:endParaRPr lang="tr-TR" sz="2000" b="1" dirty="0">
              <a:effectLst/>
              <a:latin typeface="Times New Roman" panose="02020603050405020304" pitchFamily="18" charset="0"/>
              <a:ea typeface="Times New Roman" panose="02020603050405020304" pitchFamily="18" charset="0"/>
            </a:endParaRPr>
          </a:p>
          <a:p>
            <a:pPr marL="914400" lvl="2" indent="0">
              <a:buSzPts val="1200"/>
              <a:tabLst>
                <a:tab pos="914400" algn="l"/>
              </a:tabLst>
            </a:pPr>
            <a:r>
              <a:rPr lang="tr-TR" sz="2000" b="1" dirty="0" err="1">
                <a:latin typeface="Times New Roman" panose="02020603050405020304" pitchFamily="18" charset="0"/>
              </a:rPr>
              <a:t>Move</a:t>
            </a:r>
            <a:r>
              <a:rPr lang="tr-TR" sz="2000" b="1" dirty="0">
                <a:latin typeface="Times New Roman" panose="02020603050405020304" pitchFamily="18" charset="0"/>
              </a:rPr>
              <a:t>: </a:t>
            </a:r>
            <a:r>
              <a:rPr lang="tr-TR" sz="2000" b="1" dirty="0" err="1">
                <a:latin typeface="Times New Roman" panose="02020603050405020304" pitchFamily="18" charset="0"/>
              </a:rPr>
              <a:t>Matthias</a:t>
            </a:r>
            <a:r>
              <a:rPr lang="tr-TR" sz="2000" b="1" dirty="0">
                <a:latin typeface="Times New Roman" panose="02020603050405020304" pitchFamily="18" charset="0"/>
              </a:rPr>
              <a:t> </a:t>
            </a:r>
            <a:r>
              <a:rPr lang="tr-TR" sz="2000" b="1" dirty="0" err="1">
                <a:latin typeface="Times New Roman" panose="02020603050405020304" pitchFamily="18" charset="0"/>
              </a:rPr>
              <a:t>Wendt</a:t>
            </a:r>
            <a:endParaRPr lang="tr-TR" sz="2000" b="1" dirty="0">
              <a:latin typeface="Times New Roman" panose="02020603050405020304" pitchFamily="18" charset="0"/>
            </a:endParaRPr>
          </a:p>
          <a:p>
            <a:pPr marL="914400" lvl="2" indent="0">
              <a:buSzPts val="1200"/>
              <a:tabLst>
                <a:tab pos="914400" algn="l"/>
              </a:tabLst>
            </a:pPr>
            <a:r>
              <a:rPr lang="tr-TR" sz="2000" b="1" dirty="0">
                <a:latin typeface="Times New Roman" panose="02020603050405020304" pitchFamily="18" charset="0"/>
              </a:rPr>
              <a:t>Second: </a:t>
            </a:r>
            <a:r>
              <a:rPr lang="tr-TR" sz="2000" b="1" dirty="0" err="1">
                <a:latin typeface="Times New Roman" panose="02020603050405020304" pitchFamily="18" charset="0"/>
              </a:rPr>
              <a:t>Marc</a:t>
            </a:r>
            <a:r>
              <a:rPr lang="tr-TR" sz="2000" b="1" dirty="0">
                <a:latin typeface="Times New Roman" panose="02020603050405020304" pitchFamily="18" charset="0"/>
              </a:rPr>
              <a:t> </a:t>
            </a:r>
            <a:r>
              <a:rPr lang="tr-TR" sz="2000" b="1" dirty="0" err="1">
                <a:latin typeface="Times New Roman" panose="02020603050405020304" pitchFamily="18" charset="0"/>
              </a:rPr>
              <a:t>Emmelmann</a:t>
            </a:r>
            <a:endParaRPr lang="tr-TR" sz="2000" b="1" dirty="0">
              <a:latin typeface="Times New Roman" panose="02020603050405020304" pitchFamily="18" charset="0"/>
            </a:endParaRPr>
          </a:p>
          <a:p>
            <a:pPr marL="914400" lvl="2" indent="0">
              <a:buSzPts val="1200"/>
              <a:tabLst>
                <a:tab pos="914400" algn="l"/>
              </a:tabLst>
            </a:pPr>
            <a:r>
              <a:rPr lang="tr-TR" sz="2000" b="1" dirty="0">
                <a:latin typeface="Times New Roman" panose="02020603050405020304" pitchFamily="18" charset="0"/>
              </a:rPr>
              <a:t>Y/N/A</a:t>
            </a:r>
          </a:p>
          <a:p>
            <a:pPr marL="914400" lvl="2" indent="0">
              <a:buSzPts val="1200"/>
              <a:tabLst>
                <a:tab pos="914400" algn="l"/>
              </a:tabLst>
            </a:pPr>
            <a:r>
              <a:rPr lang="tr-TR" sz="2000" b="1" dirty="0">
                <a:latin typeface="Times New Roman" panose="02020603050405020304" pitchFamily="18" charset="0"/>
              </a:rPr>
              <a:t>8/0/0</a:t>
            </a:r>
          </a:p>
          <a:p>
            <a:pPr marL="914400" lvl="2" indent="0">
              <a:buSzPts val="1200"/>
              <a:tabLst>
                <a:tab pos="914400" algn="l"/>
              </a:tabLst>
            </a:pPr>
            <a:r>
              <a:rPr lang="tr-TR" sz="2000" b="1" dirty="0">
                <a:latin typeface="Times New Roman" panose="02020603050405020304" pitchFamily="18" charset="0"/>
              </a:rPr>
              <a:t>Motion </a:t>
            </a:r>
            <a:r>
              <a:rPr lang="tr-TR" sz="2000" b="1" dirty="0" err="1">
                <a:latin typeface="Times New Roman" panose="02020603050405020304" pitchFamily="18" charset="0"/>
              </a:rPr>
              <a:t>passed</a:t>
            </a:r>
            <a:endParaRPr lang="tr-TR" sz="2000" b="1" dirty="0">
              <a:latin typeface="Times New Roman" panose="02020603050405020304" pitchFamily="18" charset="0"/>
            </a:endParaRPr>
          </a:p>
          <a:p>
            <a:pPr marL="914400" lvl="2" indent="0">
              <a:buSzPts val="1200"/>
              <a:tabLst>
                <a:tab pos="914400" algn="l"/>
              </a:tabLst>
            </a:pPr>
            <a:endParaRPr lang="tr-TR" sz="4400" dirty="0"/>
          </a:p>
        </p:txBody>
      </p:sp>
      <p:sp>
        <p:nvSpPr>
          <p:cNvPr id="5" name="Footer Placeholder 4">
            <a:extLst>
              <a:ext uri="{FF2B5EF4-FFF2-40B4-BE49-F238E27FC236}">
                <a16:creationId xmlns:a16="http://schemas.microsoft.com/office/drawing/2014/main" id="{A0C7F8C6-B85F-4BDC-B7E9-85CFE288C856}"/>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FEBC18EA-726C-4F7E-87D6-F714E270B2EE}"/>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52CFB884-1007-41A8-B31B-17CF8D8C4D3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41859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707361-D06D-4ED2-BA79-8D1FB5F80C73}"/>
              </a:ext>
            </a:extLst>
          </p:cNvPr>
          <p:cNvSpPr>
            <a:spLocks noGrp="1"/>
          </p:cNvSpPr>
          <p:nvPr>
            <p:ph type="title"/>
          </p:nvPr>
        </p:nvSpPr>
        <p:spPr/>
        <p:txBody>
          <a:bodyPr/>
          <a:lstStyle/>
          <a:p>
            <a:r>
              <a:rPr lang="tr-TR" dirty="0"/>
              <a:t>Motion</a:t>
            </a:r>
          </a:p>
        </p:txBody>
      </p:sp>
      <p:sp>
        <p:nvSpPr>
          <p:cNvPr id="3" name="İçerik Yer Tutucusu 2">
            <a:extLst>
              <a:ext uri="{FF2B5EF4-FFF2-40B4-BE49-F238E27FC236}">
                <a16:creationId xmlns:a16="http://schemas.microsoft.com/office/drawing/2014/main" id="{C7517AAA-BBC3-4481-A805-D6D3A57893ED}"/>
              </a:ext>
            </a:extLst>
          </p:cNvPr>
          <p:cNvSpPr>
            <a:spLocks noGrp="1"/>
          </p:cNvSpPr>
          <p:nvPr>
            <p:ph idx="1"/>
          </p:nvPr>
        </p:nvSpPr>
        <p:spPr>
          <a:xfrm>
            <a:off x="952214" y="1372393"/>
            <a:ext cx="10361084" cy="4113213"/>
          </a:xfrm>
        </p:spPr>
        <p:txBody>
          <a:bodyPr/>
          <a:lstStyle/>
          <a:p>
            <a:r>
              <a:rPr lang="en-US" sz="2400" b="1" dirty="0">
                <a:effectLst/>
                <a:latin typeface="Times New Roman" panose="02020603050405020304" pitchFamily="18" charset="0"/>
                <a:ea typeface="Times New Roman" panose="02020603050405020304" pitchFamily="18" charset="0"/>
              </a:rPr>
              <a:t>Move to request 802.11 WG to approve the following motion:</a:t>
            </a:r>
          </a:p>
          <a:p>
            <a:pPr>
              <a:buFont typeface="Arial" panose="020B0604020202020204" pitchFamily="34" charset="0"/>
              <a:buChar char="•"/>
            </a:pPr>
            <a:r>
              <a:rPr lang="en-US" dirty="0"/>
              <a:t>Instruct the </a:t>
            </a:r>
            <a:r>
              <a:rPr lang="en-US" dirty="0" err="1"/>
              <a:t>TGb</a:t>
            </a:r>
            <a:r>
              <a:rPr lang="tr-TR" dirty="0"/>
              <a:t>b</a:t>
            </a:r>
            <a:r>
              <a:rPr lang="en-US" dirty="0"/>
              <a:t> editor to prepare IEEE P802.11b</a:t>
            </a:r>
            <a:r>
              <a:rPr lang="tr-TR" dirty="0"/>
              <a:t>b</a:t>
            </a:r>
            <a:r>
              <a:rPr lang="en-US" dirty="0"/>
              <a:t> D1.0 by incorporating P802.11b</a:t>
            </a:r>
            <a:r>
              <a:rPr lang="tr-TR" dirty="0"/>
              <a:t>b</a:t>
            </a:r>
            <a:r>
              <a:rPr lang="en-US" dirty="0"/>
              <a:t> D0.</a:t>
            </a:r>
            <a:r>
              <a:rPr lang="tr-TR" dirty="0"/>
              <a:t>7</a:t>
            </a:r>
            <a:r>
              <a:rPr lang="en-US" dirty="0"/>
              <a:t> and all accepted changes </a:t>
            </a:r>
            <a:r>
              <a:rPr lang="tr-TR" dirty="0"/>
              <a:t>as </a:t>
            </a:r>
            <a:r>
              <a:rPr lang="en-US" dirty="0"/>
              <a:t>contained in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1813</a:t>
            </a:r>
            <a:r>
              <a:rPr lang="en-US" sz="2400" b="1" dirty="0">
                <a:effectLst/>
                <a:latin typeface="Times New Roman" panose="02020603050405020304" pitchFamily="18" charset="0"/>
                <a:ea typeface="Times New Roman" panose="02020603050405020304" pitchFamily="18" charset="0"/>
              </a:rPr>
              <a:t>r</a:t>
            </a:r>
            <a:r>
              <a:rPr lang="tr-TR" sz="2400" b="1" dirty="0">
                <a:effectLst/>
                <a:latin typeface="Times New Roman" panose="02020603050405020304" pitchFamily="18" charset="0"/>
                <a:ea typeface="Times New Roman" panose="02020603050405020304" pitchFamily="18" charset="0"/>
              </a:rPr>
              <a:t>3 </a:t>
            </a:r>
            <a:r>
              <a:rPr lang="tr-TR" sz="2400" b="1" dirty="0" err="1">
                <a:effectLst/>
                <a:latin typeface="Times New Roman" panose="02020603050405020304" pitchFamily="18" charset="0"/>
                <a:ea typeface="Times New Roman" panose="02020603050405020304" pitchFamily="18" charset="0"/>
              </a:rPr>
              <a:t>and</a:t>
            </a:r>
            <a:r>
              <a:rPr lang="tr-TR" sz="2400" b="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11-21/</a:t>
            </a:r>
            <a:r>
              <a:rPr lang="tr-TR" sz="2400" b="1" dirty="0">
                <a:effectLst/>
                <a:latin typeface="Times New Roman" panose="02020603050405020304" pitchFamily="18" charset="0"/>
                <a:ea typeface="Times New Roman" panose="02020603050405020304" pitchFamily="18" charset="0"/>
              </a:rPr>
              <a:t>1783</a:t>
            </a:r>
            <a:r>
              <a:rPr lang="en-US" sz="2400" b="1" dirty="0">
                <a:effectLst/>
                <a:latin typeface="Times New Roman" panose="02020603050405020304" pitchFamily="18" charset="0"/>
                <a:ea typeface="Times New Roman" panose="02020603050405020304" pitchFamily="18" charset="0"/>
              </a:rPr>
              <a:t>r</a:t>
            </a:r>
            <a:r>
              <a:rPr lang="tr-TR" dirty="0">
                <a:latin typeface="Times New Roman" panose="02020603050405020304" pitchFamily="18" charset="0"/>
                <a:ea typeface="Times New Roman" panose="02020603050405020304" pitchFamily="18" charset="0"/>
              </a:rPr>
              <a:t>2</a:t>
            </a:r>
            <a:r>
              <a:rPr lang="en-US" dirty="0"/>
              <a:t>,</a:t>
            </a:r>
          </a:p>
          <a:p>
            <a:r>
              <a:rPr lang="en-US" dirty="0"/>
              <a:t>and</a:t>
            </a:r>
          </a:p>
          <a:p>
            <a:pPr>
              <a:buFont typeface="Arial" panose="020B0604020202020204" pitchFamily="34" charset="0"/>
              <a:buChar char="•"/>
            </a:pPr>
            <a:r>
              <a:rPr lang="en-US" dirty="0"/>
              <a:t>Approve a </a:t>
            </a:r>
            <a:r>
              <a:rPr lang="tr-TR" dirty="0"/>
              <a:t>4</a:t>
            </a:r>
            <a:r>
              <a:rPr lang="en-US" dirty="0"/>
              <a:t>0-day Working Group Technical Letter Ballot asking the question </a:t>
            </a:r>
            <a:r>
              <a:rPr lang="tr-TR" dirty="0"/>
              <a:t>‘‘</a:t>
            </a:r>
            <a:r>
              <a:rPr lang="en-US" dirty="0"/>
              <a:t>Should P802.11b</a:t>
            </a:r>
            <a:r>
              <a:rPr lang="tr-TR" dirty="0"/>
              <a:t>b</a:t>
            </a:r>
            <a:r>
              <a:rPr lang="en-US" dirty="0"/>
              <a:t> D1.0 be forwarded to SA Ballot?</a:t>
            </a:r>
            <a:r>
              <a:rPr lang="tr-TR" dirty="0"/>
              <a:t>’’</a:t>
            </a:r>
          </a:p>
          <a:p>
            <a:endParaRPr lang="tr-TR" dirty="0"/>
          </a:p>
          <a:p>
            <a:r>
              <a:rPr lang="en-GB" altLang="en-US" sz="2400" dirty="0"/>
              <a:t>Move: 	</a:t>
            </a:r>
            <a:r>
              <a:rPr lang="tr-TR" altLang="en-US" sz="2400" dirty="0" err="1"/>
              <a:t>Volker</a:t>
            </a:r>
            <a:r>
              <a:rPr lang="tr-TR" altLang="en-US" sz="2400" dirty="0"/>
              <a:t> </a:t>
            </a:r>
            <a:r>
              <a:rPr lang="tr-TR" altLang="en-US" sz="2400" dirty="0" err="1"/>
              <a:t>Jungnickel</a:t>
            </a:r>
            <a:r>
              <a:rPr lang="en-GB" altLang="en-US" sz="2400" dirty="0"/>
              <a:t>	</a:t>
            </a:r>
          </a:p>
          <a:p>
            <a:r>
              <a:rPr lang="en-GB" altLang="en-US" sz="2400" dirty="0"/>
              <a:t>Second:		</a:t>
            </a:r>
            <a:r>
              <a:rPr lang="tr-TR" altLang="en-US" sz="2400" dirty="0" err="1"/>
              <a:t>Matthias</a:t>
            </a:r>
            <a:r>
              <a:rPr lang="tr-TR" altLang="en-US" sz="2400" dirty="0"/>
              <a:t> </a:t>
            </a:r>
            <a:r>
              <a:rPr lang="tr-TR" altLang="en-US" sz="2400" dirty="0" err="1"/>
              <a:t>Wendt</a:t>
            </a:r>
            <a:endParaRPr lang="en-GB" altLang="en-US" sz="2400" dirty="0"/>
          </a:p>
          <a:p>
            <a:r>
              <a:rPr lang="en-GB" altLang="en-US" sz="2400" dirty="0"/>
              <a:t>Y / N / A</a:t>
            </a:r>
            <a:r>
              <a:rPr lang="tr-TR" altLang="en-US" sz="2400" dirty="0"/>
              <a:t>  7/0/1</a:t>
            </a:r>
          </a:p>
          <a:p>
            <a:r>
              <a:rPr lang="tr-TR" dirty="0"/>
              <a:t>Motion </a:t>
            </a:r>
            <a:r>
              <a:rPr lang="tr-TR" dirty="0" err="1"/>
              <a:t>Passed</a:t>
            </a:r>
            <a:endParaRPr lang="tr-TR" dirty="0"/>
          </a:p>
          <a:p>
            <a:endParaRPr lang="tr-TR" dirty="0"/>
          </a:p>
        </p:txBody>
      </p:sp>
      <p:sp>
        <p:nvSpPr>
          <p:cNvPr id="5" name="Footer Placeholder 4">
            <a:extLst>
              <a:ext uri="{FF2B5EF4-FFF2-40B4-BE49-F238E27FC236}">
                <a16:creationId xmlns:a16="http://schemas.microsoft.com/office/drawing/2014/main" id="{8BB78A3D-7FF6-422E-9DCC-D3AFDE2C4349}"/>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FEEF57A1-9FBD-4FDC-9524-9EE20805E3F9}"/>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F48CF3D7-5800-4CCA-8A2C-3FEBD5274B1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52246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0" y="1628800"/>
            <a:ext cx="5463733" cy="4113213"/>
          </a:xfrm>
        </p:spPr>
        <p:txBody>
          <a:bodyPr/>
          <a:lstStyle/>
          <a:p>
            <a:pPr marL="800100" lvl="1" indent="-342900">
              <a:buFont typeface="Arial" panose="020B0604020202020204" pitchFamily="34" charset="0"/>
              <a:buChar char="•"/>
              <a:defRPr/>
            </a:pPr>
            <a:r>
              <a:rPr lang="en-GB" altLang="en-US" sz="2400" dirty="0"/>
              <a:t>Comment resolution a</a:t>
            </a:r>
            <a:r>
              <a:rPr lang="tr-TR" altLang="en-US" sz="2400" dirty="0" err="1"/>
              <a:t>gainst</a:t>
            </a:r>
            <a:r>
              <a:rPr lang="tr-TR" altLang="en-US" sz="2400" dirty="0"/>
              <a:t> D1.0</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6672064" y="1628800"/>
            <a:ext cx="4717720" cy="132343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Motion to move to WG LB</a:t>
            </a:r>
          </a:p>
          <a:p>
            <a:pPr marL="800100" lvl="1" indent="-342900">
              <a:buFont typeface="Arial" panose="020B0604020202020204" pitchFamily="34" charset="0"/>
              <a:buChar char="•"/>
              <a:defRPr/>
            </a:pPr>
            <a:endParaRPr lang="tr-TR" altLang="en-US" sz="2000" dirty="0">
              <a:solidFill>
                <a:schemeClr val="tx1"/>
              </a:solidFill>
            </a:endParaRPr>
          </a:p>
          <a:p>
            <a:pPr marL="800100" lvl="1" indent="-342900">
              <a:buFont typeface="Arial" panose="020B0604020202020204" pitchFamily="34" charset="0"/>
              <a:buChar char="•"/>
              <a:defRPr/>
            </a:pPr>
            <a:r>
              <a:rPr lang="en-GB" altLang="en-US" sz="2000" dirty="0">
                <a:solidFill>
                  <a:schemeClr val="tx1"/>
                </a:solidFill>
              </a:rPr>
              <a:t>Teleconference plans:</a:t>
            </a:r>
            <a:endParaRPr lang="tr-TR" altLang="en-US" sz="2000" dirty="0">
              <a:solidFill>
                <a:schemeClr val="tx1"/>
              </a:solidFill>
            </a:endParaRPr>
          </a:p>
          <a:p>
            <a:pPr marL="800100" lvl="1" indent="-342900">
              <a:buFont typeface="Arial" panose="020B0604020202020204" pitchFamily="34" charset="0"/>
              <a:buChar char="•"/>
              <a:defRPr/>
            </a:pPr>
            <a:r>
              <a:rPr lang="tr-TR" altLang="en-US" sz="2000" dirty="0">
                <a:solidFill>
                  <a:schemeClr val="tx1"/>
                </a:solidFill>
              </a:rPr>
              <a:t>12 Jan 2022 9-11AM ET</a:t>
            </a:r>
            <a:endParaRPr lang="en-GB" altLang="en-US" sz="2000" dirty="0">
              <a:solidFill>
                <a:schemeClr val="tx1"/>
              </a:solidFill>
            </a:endParaRPr>
          </a:p>
        </p:txBody>
      </p:sp>
      <p:sp>
        <p:nvSpPr>
          <p:cNvPr id="8" name="Footer Placeholder 7">
            <a:extLst>
              <a:ext uri="{FF2B5EF4-FFF2-40B4-BE49-F238E27FC236}">
                <a16:creationId xmlns:a16="http://schemas.microsoft.com/office/drawing/2014/main" id="{CA613852-A59B-4E73-AB57-4DC0ACDC1ABF}"/>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AE60D94C-1476-408E-97DA-6756609EE1AA}"/>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10" name="Date Placeholder 9">
            <a:extLst>
              <a:ext uri="{FF2B5EF4-FFF2-40B4-BE49-F238E27FC236}">
                <a16:creationId xmlns:a16="http://schemas.microsoft.com/office/drawing/2014/main" id="{5F777F50-940C-477B-A60F-E2DF352B41D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79949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2021-11-15</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2302"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6CC7BB84-5513-430B-9B2E-A2F6884EEA45}"/>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32E6F4A7-B457-49B8-BCAD-0B8C138CD7FA}"/>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74E2A67B-48B0-4990-ACA2-7E0046A8D1B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479902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November 2021.</a:t>
            </a:r>
          </a:p>
        </p:txBody>
      </p:sp>
      <p:sp>
        <p:nvSpPr>
          <p:cNvPr id="2" name="Footer Placeholder 1">
            <a:extLst>
              <a:ext uri="{FF2B5EF4-FFF2-40B4-BE49-F238E27FC236}">
                <a16:creationId xmlns:a16="http://schemas.microsoft.com/office/drawing/2014/main" id="{2AA78FB7-EAF7-424C-8C88-480A2B57CD44}"/>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FE1CCB59-D09D-4CAC-AB88-0FC8E9FAEA3E}"/>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ED98732B-20F7-41ED-8335-5D4092585C0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251552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Assign all comments from LB 257 on </a:t>
            </a:r>
            <a:r>
              <a:rPr lang="en-US" sz="2133" dirty="0" err="1">
                <a:solidFill>
                  <a:schemeClr val="tx1"/>
                </a:solidFill>
              </a:rPr>
              <a:t>TGbc</a:t>
            </a:r>
            <a:r>
              <a:rPr lang="en-US" sz="2133" dirty="0">
                <a:solidFill>
                  <a:schemeClr val="tx1"/>
                </a:solidFill>
              </a:rPr>
              <a:t> D2.0</a:t>
            </a:r>
          </a:p>
          <a:p>
            <a:pPr>
              <a:buFont typeface="Arial" panose="020B0604020202020204" pitchFamily="34" charset="0"/>
              <a:buChar char="•"/>
            </a:pPr>
            <a:r>
              <a:rPr lang="en-US" sz="2133" dirty="0">
                <a:solidFill>
                  <a:schemeClr val="tx1"/>
                </a:solidFill>
              </a:rPr>
              <a:t>Start comment resolution</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5 times this week</a:t>
            </a:r>
          </a:p>
          <a:p>
            <a:pPr marL="380990" indent="-380990">
              <a:buFont typeface="Arial" panose="020B0604020202020204" pitchFamily="34" charset="0"/>
              <a:buChar char="•"/>
            </a:pPr>
            <a:r>
              <a:rPr lang="en-US" sz="2133" dirty="0">
                <a:solidFill>
                  <a:schemeClr val="tx1"/>
                </a:solidFill>
              </a:rPr>
              <a:t>All comments assigned</a:t>
            </a:r>
          </a:p>
          <a:p>
            <a:pPr marL="380990" indent="-380990">
              <a:buFont typeface="Arial" panose="020B0604020202020204" pitchFamily="34" charset="0"/>
              <a:buChar char="•"/>
            </a:pPr>
            <a:r>
              <a:rPr lang="en-US" sz="2133" dirty="0">
                <a:solidFill>
                  <a:schemeClr val="tx1"/>
                </a:solidFill>
              </a:rPr>
              <a:t>Resolved 84 technical comments</a:t>
            </a:r>
          </a:p>
          <a:p>
            <a:pPr marL="781031" lvl="1" indent="-380990">
              <a:buFont typeface="Arial" panose="020B0604020202020204" pitchFamily="34" charset="0"/>
              <a:buChar char="•"/>
            </a:pPr>
            <a:r>
              <a:rPr lang="en-US" sz="1733" dirty="0">
                <a:solidFill>
                  <a:schemeClr val="tx1"/>
                </a:solidFill>
              </a:rPr>
              <a:t>66 comments resolved and approved</a:t>
            </a:r>
          </a:p>
          <a:p>
            <a:pPr marL="781031" lvl="1" indent="-380990">
              <a:buFont typeface="Arial" panose="020B0604020202020204" pitchFamily="34" charset="0"/>
              <a:buChar char="•"/>
            </a:pPr>
            <a:r>
              <a:rPr lang="en-US" sz="1733" dirty="0">
                <a:solidFill>
                  <a:schemeClr val="tx1"/>
                </a:solidFill>
              </a:rPr>
              <a:t>18 comments resolved and ready for motion</a:t>
            </a:r>
          </a:p>
        </p:txBody>
      </p:sp>
      <p:graphicFrame>
        <p:nvGraphicFramePr>
          <p:cNvPr id="7" name="Table 6">
            <a:extLst>
              <a:ext uri="{FF2B5EF4-FFF2-40B4-BE49-F238E27FC236}">
                <a16:creationId xmlns:a16="http://schemas.microsoft.com/office/drawing/2014/main" id="{D128AF8D-8E5A-574F-8349-DC959DC05CB1}"/>
              </a:ext>
            </a:extLst>
          </p:cNvPr>
          <p:cNvGraphicFramePr>
            <a:graphicFrameLocks noGrp="1"/>
          </p:cNvGraphicFramePr>
          <p:nvPr>
            <p:extLst>
              <p:ext uri="{D42A27DB-BD31-4B8C-83A1-F6EECF244321}">
                <p14:modId xmlns:p14="http://schemas.microsoft.com/office/powerpoint/2010/main" val="2003576552"/>
              </p:ext>
            </p:extLst>
          </p:nvPr>
        </p:nvGraphicFramePr>
        <p:xfrm>
          <a:off x="6288022" y="3332989"/>
          <a:ext cx="5376597" cy="2194560"/>
        </p:xfrm>
        <a:graphic>
          <a:graphicData uri="http://schemas.openxmlformats.org/drawingml/2006/table">
            <a:tbl>
              <a:tblPr/>
              <a:tblGrid>
                <a:gridCol w="3456384">
                  <a:extLst>
                    <a:ext uri="{9D8B030D-6E8A-4147-A177-3AD203B41FA5}">
                      <a16:colId xmlns:a16="http://schemas.microsoft.com/office/drawing/2014/main" val="2668630943"/>
                    </a:ext>
                  </a:extLst>
                </a:gridCol>
                <a:gridCol w="1920213">
                  <a:extLst>
                    <a:ext uri="{9D8B030D-6E8A-4147-A177-3AD203B41FA5}">
                      <a16:colId xmlns:a16="http://schemas.microsoft.com/office/drawing/2014/main" val="133911116"/>
                    </a:ext>
                  </a:extLst>
                </a:gridCol>
              </a:tblGrid>
              <a:tr h="274320">
                <a:tc>
                  <a:txBody>
                    <a:bodyPr/>
                    <a:lstStyle/>
                    <a:p>
                      <a:pPr algn="ctr"/>
                      <a:r>
                        <a:rPr lang="en-GB" sz="1700" b="1" dirty="0">
                          <a:solidFill>
                            <a:srgbClr val="FFFFFF"/>
                          </a:solidFill>
                          <a:effectLst/>
                          <a:latin typeface="Calibri" panose="020F0502020204030204" pitchFamily="34" charset="0"/>
                        </a:rPr>
                        <a:t>Owning Ad-hoc</a:t>
                      </a:r>
                      <a:endParaRPr lang="en-GB" sz="1700" dirty="0">
                        <a:solidFill>
                          <a:srgbClr val="FFFFFF"/>
                        </a:solidFill>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tc>
                  <a:txBody>
                    <a:bodyPr/>
                    <a:lstStyle/>
                    <a:p>
                      <a:pPr algn="ctr"/>
                      <a:r>
                        <a:rPr lang="en-GB" sz="1700" b="1">
                          <a:solidFill>
                            <a:srgbClr val="FFFFFF"/>
                          </a:solidFill>
                          <a:effectLst/>
                          <a:latin typeface="Calibri" panose="020F0502020204030204" pitchFamily="34" charset="0"/>
                        </a:rPr>
                        <a:t>Count of CID</a:t>
                      </a:r>
                      <a:endParaRPr lang="en-GB" sz="1700">
                        <a:solidFill>
                          <a:srgbClr val="FFFFFF"/>
                        </a:solidFill>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333399"/>
                    </a:solidFill>
                  </a:tcPr>
                </a:tc>
                <a:extLst>
                  <a:ext uri="{0D108BD9-81ED-4DB2-BD59-A6C34878D82A}">
                    <a16:rowId xmlns:a16="http://schemas.microsoft.com/office/drawing/2014/main" val="1729110687"/>
                  </a:ext>
                </a:extLst>
              </a:tr>
              <a:tr h="274320">
                <a:tc>
                  <a:txBody>
                    <a:bodyPr/>
                    <a:lstStyle/>
                    <a:p>
                      <a:r>
                        <a:rPr lang="en-GB" sz="1700" b="1">
                          <a:effectLst/>
                          <a:latin typeface="Calibri" panose="020F0502020204030204" pitchFamily="34" charset="0"/>
                        </a:rPr>
                        <a:t>EDITOR</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CCCCFF"/>
                    </a:solidFill>
                  </a:tcPr>
                </a:tc>
                <a:tc>
                  <a:txBody>
                    <a:bodyPr/>
                    <a:lstStyle/>
                    <a:p>
                      <a:pPr algn="ctr"/>
                      <a:r>
                        <a:rPr lang="en-GB" sz="1700" b="1">
                          <a:effectLst/>
                          <a:latin typeface="Calibri" panose="020F0502020204030204" pitchFamily="34" charset="0"/>
                        </a:rPr>
                        <a:t>66</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770048741"/>
                  </a:ext>
                </a:extLst>
              </a:tr>
              <a:tr h="274320">
                <a:tc>
                  <a:txBody>
                    <a:bodyPr/>
                    <a:lstStyle/>
                    <a:p>
                      <a:r>
                        <a:rPr lang="en-GB" sz="1700">
                          <a:effectLst/>
                          <a:latin typeface="Calibri" panose="020F0502020204030204" pitchFamily="34" charset="0"/>
                        </a:rPr>
                        <a:t>2021-11-11 - approved</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700">
                          <a:effectLst/>
                          <a:latin typeface="Calibri" panose="020F0502020204030204" pitchFamily="34" charset="0"/>
                        </a:rPr>
                        <a:t>62</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165679"/>
                  </a:ext>
                </a:extLst>
              </a:tr>
              <a:tr h="274320">
                <a:tc>
                  <a:txBody>
                    <a:bodyPr/>
                    <a:lstStyle/>
                    <a:p>
                      <a:r>
                        <a:rPr lang="en-GB" sz="1700">
                          <a:effectLst/>
                          <a:latin typeface="Calibri" panose="020F0502020204030204" pitchFamily="34" charset="0"/>
                        </a:rPr>
                        <a:t>2021-11-12 - approved</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a:effectLst/>
                          <a:latin typeface="Calibri" panose="020F0502020204030204" pitchFamily="34" charset="0"/>
                        </a:rPr>
                        <a:t>4</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829186"/>
                  </a:ext>
                </a:extLst>
              </a:tr>
              <a:tr h="274320">
                <a:tc>
                  <a:txBody>
                    <a:bodyPr/>
                    <a:lstStyle/>
                    <a:p>
                      <a:r>
                        <a:rPr lang="en-GB" sz="1700" b="1">
                          <a:effectLst/>
                          <a:latin typeface="Calibri" panose="020F0502020204030204" pitchFamily="34" charset="0"/>
                        </a:rPr>
                        <a:t>CHAIR</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CCCCFF"/>
                    </a:solidFill>
                  </a:tcPr>
                </a:tc>
                <a:tc>
                  <a:txBody>
                    <a:bodyPr/>
                    <a:lstStyle/>
                    <a:p>
                      <a:pPr algn="ctr"/>
                      <a:r>
                        <a:rPr lang="en-GB" sz="1700" b="1">
                          <a:effectLst/>
                          <a:latin typeface="Calibri" panose="020F0502020204030204" pitchFamily="34" charset="0"/>
                        </a:rPr>
                        <a:t>228</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1729461015"/>
                  </a:ext>
                </a:extLst>
              </a:tr>
              <a:tr h="274320">
                <a:tc>
                  <a:txBody>
                    <a:bodyPr/>
                    <a:lstStyle/>
                    <a:p>
                      <a:r>
                        <a:rPr lang="en-GB" sz="1700">
                          <a:effectLst/>
                          <a:latin typeface="Calibri" panose="020F0502020204030204" pitchFamily="34" charset="0"/>
                        </a:rPr>
                        <a:t>2021-11-23 - ready for motion</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ctr"/>
                      <a:r>
                        <a:rPr lang="en-GB" sz="1700">
                          <a:effectLst/>
                          <a:latin typeface="Calibri" panose="020F0502020204030204" pitchFamily="34" charset="0"/>
                        </a:rPr>
                        <a:t>18</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409421"/>
                  </a:ext>
                </a:extLst>
              </a:tr>
              <a:tr h="274320">
                <a:tc>
                  <a:txBody>
                    <a:bodyPr/>
                    <a:lstStyle/>
                    <a:p>
                      <a:r>
                        <a:rPr lang="en-GB" sz="1700">
                          <a:effectLst/>
                          <a:latin typeface="Calibri" panose="020F0502020204030204" pitchFamily="34" charset="0"/>
                        </a:rPr>
                        <a:t>(Leer)</a:t>
                      </a:r>
                    </a:p>
                  </a:txBody>
                  <a:tcPr marL="63500" marR="63500" marT="0" marB="0" anchor="ctr">
                    <a:lnL w="9525" cap="flat" cmpd="sng" algn="ctr">
                      <a:solidFill>
                        <a:srgbClr val="BFBFBF"/>
                      </a:solidFill>
                      <a:prstDash val="solid"/>
                      <a:round/>
                      <a:headEnd type="none" w="med" len="med"/>
                      <a:tailEnd type="none" w="med" len="med"/>
                    </a:lnL>
                    <a:lnR w="7620" cap="flat" cmpd="sng" algn="ctr">
                      <a:solidFill>
                        <a:srgbClr val="000000"/>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a:effectLst/>
                          <a:latin typeface="Calibri" panose="020F0502020204030204" pitchFamily="34" charset="0"/>
                        </a:rPr>
                        <a:t>210</a:t>
                      </a: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079702"/>
                  </a:ext>
                </a:extLst>
              </a:tr>
              <a:tr h="274320">
                <a:tc>
                  <a:txBody>
                    <a:bodyPr/>
                    <a:lstStyle/>
                    <a:p>
                      <a:r>
                        <a:rPr lang="en-GB" sz="1700" b="1">
                          <a:effectLst/>
                          <a:latin typeface="Calibri" panose="020F0502020204030204" pitchFamily="34" charset="0"/>
                        </a:rPr>
                        <a:t>Gesamtergebnis</a:t>
                      </a:r>
                      <a:endParaRPr lang="en-GB" sz="170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a:r>
                        <a:rPr lang="en-GB" sz="1700" b="1" dirty="0">
                          <a:effectLst/>
                          <a:latin typeface="Calibri" panose="020F0502020204030204" pitchFamily="34" charset="0"/>
                        </a:rPr>
                        <a:t>294</a:t>
                      </a:r>
                      <a:endParaRPr lang="en-GB" sz="1700" dirty="0">
                        <a:effectLst/>
                        <a:latin typeface="Calibri" panose="020F0502020204030204" pitchFamily="34" charset="0"/>
                      </a:endParaRPr>
                    </a:p>
                  </a:txBody>
                  <a:tcPr marL="63500" marR="63500" marT="0" marB="0"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2115"/>
                  </a:ext>
                </a:extLst>
              </a:tr>
            </a:tbl>
          </a:graphicData>
        </a:graphic>
      </p:graphicFrame>
      <p:sp>
        <p:nvSpPr>
          <p:cNvPr id="8" name="Footer Placeholder 7">
            <a:extLst>
              <a:ext uri="{FF2B5EF4-FFF2-40B4-BE49-F238E27FC236}">
                <a16:creationId xmlns:a16="http://schemas.microsoft.com/office/drawing/2014/main" id="{A92A2212-6243-431A-AC98-3A14500F6ACB}"/>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01D0CBAE-09D0-412A-BCE0-AE6761771CB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10" name="Date Placeholder 9">
            <a:extLst>
              <a:ext uri="{FF2B5EF4-FFF2-40B4-BE49-F238E27FC236}">
                <a16:creationId xmlns:a16="http://schemas.microsoft.com/office/drawing/2014/main" id="{1ECC596E-0550-4542-B20D-3D13DA53667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79888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a:t>
            </a:r>
            <a:r>
              <a:rPr lang="en-US">
                <a:solidFill>
                  <a:schemeClr val="tx1"/>
                </a:solidFill>
              </a:rPr>
              <a:t>WG Recirculation </a:t>
            </a:r>
            <a:r>
              <a:rPr lang="en-US" dirty="0">
                <a:solidFill>
                  <a:schemeClr val="tx1"/>
                </a:solidFill>
              </a:rPr>
              <a:t>LB</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a:p>
            <a:pPr lvl="1">
              <a:buFont typeface="Arial" panose="020B0604020202020204" pitchFamily="34" charset="0"/>
              <a:buChar char="•"/>
            </a:pPr>
            <a:r>
              <a:rPr lang="en-US" dirty="0">
                <a:sym typeface="Wingdings" pitchFamily="2" charset="2"/>
              </a:rPr>
              <a:t>	November 23 &amp; 30</a:t>
            </a:r>
          </a:p>
          <a:p>
            <a:pPr lvl="1">
              <a:buFont typeface="Arial" panose="020B0604020202020204" pitchFamily="34" charset="0"/>
              <a:buChar char="•"/>
            </a:pPr>
            <a:r>
              <a:rPr lang="en-US" dirty="0">
                <a:sym typeface="Wingdings" pitchFamily="2" charset="2"/>
              </a:rPr>
              <a:t>	December 7, 14, &amp; 21</a:t>
            </a:r>
          </a:p>
          <a:p>
            <a:pPr lvl="1">
              <a:buFont typeface="Arial" panose="020B0604020202020204" pitchFamily="34" charset="0"/>
              <a:buChar char="•"/>
            </a:pPr>
            <a:r>
              <a:rPr lang="en-US" dirty="0">
                <a:sym typeface="Wingdings" pitchFamily="2" charset="2"/>
              </a:rPr>
              <a:t>	January 4, 11, &amp; 18</a:t>
            </a:r>
          </a:p>
          <a:p>
            <a:pPr marL="380990" indent="-380990">
              <a:buFont typeface="Arial" panose="020B0604020202020204" pitchFamily="34" charset="0"/>
              <a:buChar char="•"/>
            </a:pPr>
            <a:r>
              <a:rPr lang="en-US" dirty="0" err="1">
                <a:solidFill>
                  <a:schemeClr val="tx1"/>
                </a:solidFill>
              </a:rPr>
              <a:t>Telcos</a:t>
            </a:r>
            <a:r>
              <a:rPr lang="en-US" dirty="0">
                <a:solidFill>
                  <a:schemeClr val="tx1"/>
                </a:solidFill>
              </a:rPr>
              <a:t> are approved to run motions ”to approve comment resolutions”</a:t>
            </a:r>
          </a:p>
        </p:txBody>
      </p:sp>
      <p:sp>
        <p:nvSpPr>
          <p:cNvPr id="2" name="Footer Placeholder 1">
            <a:extLst>
              <a:ext uri="{FF2B5EF4-FFF2-40B4-BE49-F238E27FC236}">
                <a16:creationId xmlns:a16="http://schemas.microsoft.com/office/drawing/2014/main" id="{11308F03-744B-41DA-8A1C-09368779689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AC463818-5A73-4712-85F2-6431CDFA9F9C}"/>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7" name="Date Placeholder 6">
            <a:extLst>
              <a:ext uri="{FF2B5EF4-FFF2-40B4-BE49-F238E27FC236}">
                <a16:creationId xmlns:a16="http://schemas.microsoft.com/office/drawing/2014/main" id="{835BF65E-7247-4A59-9333-B1568D61A3B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015783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WGLB Recirculation LB</a:t>
            </a:r>
          </a:p>
          <a:p>
            <a:pPr marL="0" indent="0">
              <a:lnSpc>
                <a:spcPct val="80000"/>
              </a:lnSpc>
            </a:pPr>
            <a:r>
              <a:rPr lang="en-US" altLang="en-US" sz="2133" dirty="0">
                <a:solidFill>
                  <a:schemeClr val="tx1"/>
                </a:solidFill>
              </a:rPr>
              <a:t>March 2022		Form SAB Pool</a:t>
            </a:r>
          </a:p>
          <a:p>
            <a:pPr marL="0" indent="0">
              <a:lnSpc>
                <a:spcPct val="80000"/>
              </a:lnSpc>
            </a:pPr>
            <a:r>
              <a:rPr lang="en-US" altLang="en-US" sz="2133" dirty="0">
                <a:solidFill>
                  <a:schemeClr val="tx1"/>
                </a:solidFill>
              </a:rPr>
              <a:t>March 2022		MEC/MDR done</a:t>
            </a:r>
          </a:p>
          <a:p>
            <a:pPr marL="0" indent="0">
              <a:lnSpc>
                <a:spcPct val="80000"/>
              </a:lnSpc>
            </a:pPr>
            <a:r>
              <a:rPr lang="en-US" altLang="en-US" sz="2133" dirty="0">
                <a:solidFill>
                  <a:schemeClr val="tx1"/>
                </a:solidFill>
              </a:rPr>
              <a:t>May 2022			Initial SAB (4.0)</a:t>
            </a:r>
          </a:p>
          <a:p>
            <a:pPr marL="0" indent="0">
              <a:lnSpc>
                <a:spcPct val="80000"/>
              </a:lnSpc>
            </a:pPr>
            <a:r>
              <a:rPr lang="en-US" altLang="en-US" sz="2133" dirty="0">
                <a:solidFill>
                  <a:schemeClr val="tx1"/>
                </a:solidFill>
              </a:rPr>
              <a:t>September 2022	Recirculation SAB</a:t>
            </a:r>
          </a:p>
          <a:p>
            <a:pPr marL="0" indent="0">
              <a:lnSpc>
                <a:spcPct val="80000"/>
              </a:lnSpc>
            </a:pPr>
            <a:r>
              <a:rPr lang="en-US" altLang="en-US" sz="2133" dirty="0">
                <a:solidFill>
                  <a:schemeClr val="tx1"/>
                </a:solidFill>
              </a:rPr>
              <a:t>Jan 2023			Final WG/EC approval</a:t>
            </a:r>
          </a:p>
          <a:p>
            <a:pPr marL="0" indent="0">
              <a:lnSpc>
                <a:spcPct val="80000"/>
              </a:lnSpc>
            </a:pPr>
            <a:r>
              <a:rPr lang="en-US" altLang="en-US" sz="2133" dirty="0">
                <a:solidFill>
                  <a:schemeClr val="tx1"/>
                </a:solidFill>
              </a:rPr>
              <a:t>March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6D881F64-057A-4666-932B-86B932887E37}"/>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F94B9935-D504-4397-A22B-A0DD068202FD}"/>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8E5CA186-D661-4F05-B0AD-0D56F50D260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70345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September to November)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12" name="Content Placeholder 11">
            <a:extLst>
              <a:ext uri="{FF2B5EF4-FFF2-40B4-BE49-F238E27FC236}">
                <a16:creationId xmlns:a16="http://schemas.microsoft.com/office/drawing/2014/main" id="{D2C20EF0-4FB3-49F2-9BEF-3509C2FB60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52601"/>
            <a:ext cx="8602956" cy="4701094"/>
          </a:xfrm>
        </p:spPr>
      </p:pic>
    </p:spTree>
    <p:extLst>
      <p:ext uri="{BB962C8B-B14F-4D97-AF65-F5344CB8AC3E}">
        <p14:creationId xmlns:p14="http://schemas.microsoft.com/office/powerpoint/2010/main" val="2418868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11-21/1654</a:t>
            </a:r>
          </a:p>
          <a:p>
            <a:r>
              <a:rPr lang="en-US" dirty="0"/>
              <a:t>Meeting / Chair’s Slide Deck:		11-21/1652</a:t>
            </a:r>
          </a:p>
          <a:p>
            <a:r>
              <a:rPr lang="en-US" dirty="0"/>
              <a:t>Meeting minutes:					11-21/1744</a:t>
            </a:r>
          </a:p>
          <a:p>
            <a:r>
              <a:rPr lang="en-US" dirty="0"/>
              <a:t>Snapshot Slide:						11-21/1652</a:t>
            </a:r>
          </a:p>
          <a:p>
            <a:r>
              <a:rPr lang="en-US" dirty="0"/>
              <a:t>Closing report:						11-21/1655</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1EF46FD8-3B7D-4CA6-B4DE-7EA64D30C951}"/>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5DEF2C04-028C-4383-8B1A-769BC092F852}"/>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7" name="Date Placeholder 6">
            <a:extLst>
              <a:ext uri="{FF2B5EF4-FFF2-40B4-BE49-F238E27FC236}">
                <a16:creationId xmlns:a16="http://schemas.microsoft.com/office/drawing/2014/main" id="{8E656525-86A8-4FBD-954B-0D85560D9F9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935945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a:t>
            </a:r>
            <a:r>
              <a:rPr lang="en-US" altLang="zh-CN" dirty="0">
                <a:solidFill>
                  <a:srgbClr val="0000FF"/>
                </a:solidFill>
                <a:latin typeface="Arial Black" panose="020B0A04020102020204" pitchFamily="34" charset="0"/>
              </a:rPr>
              <a:t>Plenary Nov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52832D16-1D79-4ECF-814C-9C17A4D563F7}"/>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DA68EF1A-596F-4A98-87CE-983AA9075C6D}"/>
              </a:ext>
            </a:extLst>
          </p:cNvPr>
          <p:cNvSpPr>
            <a:spLocks noGrp="1"/>
          </p:cNvSpPr>
          <p:nvPr>
            <p:ph type="sldNum" idx="12"/>
          </p:nvPr>
        </p:nvSpPr>
        <p:spPr/>
        <p:txBody>
          <a:bodyPr/>
          <a:lstStyle/>
          <a:p>
            <a:r>
              <a:rPr lang="en-GB"/>
              <a:t>Slide </a:t>
            </a:r>
            <a:fld id="{06B781AF-4CCF-49B0-A572-DE54FBE5D942}" type="slidenum">
              <a:rPr lang="en-GB" smtClean="0"/>
              <a:pPr/>
              <a:t>61</a:t>
            </a:fld>
            <a:endParaRPr lang="en-GB"/>
          </a:p>
        </p:txBody>
      </p:sp>
      <p:sp>
        <p:nvSpPr>
          <p:cNvPr id="4" name="Date Placeholder 3">
            <a:extLst>
              <a:ext uri="{FF2B5EF4-FFF2-40B4-BE49-F238E27FC236}">
                <a16:creationId xmlns:a16="http://schemas.microsoft.com/office/drawing/2014/main" id="{45AEA813-3311-4FF2-81EA-F075395FA202}"/>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88192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0000" lnSpcReduction="10000"/>
          </a:bodyPr>
          <a:lstStyle/>
          <a:p>
            <a:pPr>
              <a:buFont typeface="Arial" panose="020B0604020202020204" pitchFamily="34" charset="0"/>
              <a:buChar char="•"/>
            </a:pPr>
            <a:r>
              <a:rPr lang="en-GB" altLang="en-US" dirty="0"/>
              <a:t>4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Sep interim week and following TCs before Nov plenary week.</a:t>
            </a:r>
          </a:p>
          <a:p>
            <a:pPr>
              <a:buFont typeface="Arial" panose="020B0604020202020204" pitchFamily="34" charset="0"/>
              <a:buChar char="•"/>
            </a:pPr>
            <a:r>
              <a:rPr lang="en-GB" altLang="en-US" dirty="0"/>
              <a:t>Presented and discussed CRs and approved CRs for the last 108 CIDs of LB 254.</a:t>
            </a:r>
          </a:p>
          <a:p>
            <a:pPr>
              <a:buFont typeface="Arial" panose="020B0604020202020204" pitchFamily="34" charset="0"/>
              <a:buChar char="•"/>
            </a:pPr>
            <a:r>
              <a:rPr lang="en-GB" altLang="en-US" dirty="0"/>
              <a:t>Approved </a:t>
            </a:r>
            <a:r>
              <a:rPr lang="en-GB" altLang="en-US" dirty="0" err="1"/>
              <a:t>TGbd</a:t>
            </a:r>
            <a:r>
              <a:rPr lang="en-GB" altLang="en-US" dirty="0"/>
              <a:t> tech editor to generate IEEE P802.11bd D3.0 to incorporate approved CRs and a 15-day recirculation LB for D3.0. </a:t>
            </a:r>
          </a:p>
          <a:p>
            <a:pPr>
              <a:buFont typeface="Arial" panose="020B0604020202020204" pitchFamily="34" charset="0"/>
              <a:buChar char="•"/>
            </a:pPr>
            <a:r>
              <a:rPr lang="en-GB" altLang="en-US" dirty="0"/>
              <a:t>Approved the updated </a:t>
            </a:r>
            <a:r>
              <a:rPr lang="en-GB" altLang="en-US" dirty="0" err="1"/>
              <a:t>TGbd</a:t>
            </a:r>
            <a:r>
              <a:rPr lang="en-GB" altLang="en-US" dirty="0"/>
              <a:t> timeline and teleconference plan till Jan interim week.</a:t>
            </a:r>
          </a:p>
          <a:p>
            <a:pPr>
              <a:buFont typeface="Arial" panose="020B0604020202020204" pitchFamily="34" charset="0"/>
              <a:buChar char="•"/>
            </a:pPr>
            <a:r>
              <a:rPr lang="en-GB" altLang="en-US" dirty="0" err="1"/>
              <a:t>TGbd</a:t>
            </a:r>
            <a:r>
              <a:rPr lang="en-GB" altLang="en-US" dirty="0"/>
              <a:t> agenda documents and </a:t>
            </a:r>
            <a:r>
              <a:rPr lang="en-US" altLang="zh-CN" dirty="0"/>
              <a:t>minutes</a:t>
            </a:r>
            <a:r>
              <a:rPr lang="en-GB" altLang="en-US" dirty="0"/>
              <a:t> for this week:</a:t>
            </a:r>
          </a:p>
          <a:p>
            <a:pPr lvl="1">
              <a:buFont typeface="Arial" panose="020B0604020202020204" pitchFamily="34" charset="0"/>
              <a:buChar char="•"/>
            </a:pPr>
            <a:r>
              <a:rPr lang="en-GB" altLang="en-US" dirty="0">
                <a:hlinkClick r:id="rId2"/>
              </a:rPr>
              <a:t>https://mentor.ieee.org/802.11/dcn/21/11-21-1623-04-00bd-tgbd-teleconference-agenda-for-nov-2021.pptx</a:t>
            </a:r>
            <a:endParaRPr lang="en-GB" altLang="en-US" dirty="0"/>
          </a:p>
          <a:p>
            <a:pPr lvl="1">
              <a:buFont typeface="Arial" panose="020B0604020202020204" pitchFamily="34" charset="0"/>
              <a:buChar char="•"/>
            </a:pPr>
            <a:r>
              <a:rPr lang="en-GB" altLang="en-US" dirty="0">
                <a:hlinkClick r:id="rId3"/>
              </a:rPr>
              <a:t>https://mentor.ieee.org/802.11/dcn/21/11-21-1863-00-00bd-tgbd-november-plenary-2021-teleconference-minutes.docx</a:t>
            </a:r>
            <a:endParaRPr lang="en-US" altLang="en-GB" dirty="0"/>
          </a:p>
          <a:p>
            <a:pPr marL="57150" indent="0"/>
            <a:endParaRPr lang="en-US" altLang="en-GB" dirty="0"/>
          </a:p>
          <a:p>
            <a:pPr marL="57150" indent="0"/>
            <a:r>
              <a:rPr lang="en-US" altLang="en-GB" dirty="0"/>
              <a:t>Goal for future TCs: proceeding comments collected from recirculation LB and MDR (11bd D3.0)</a:t>
            </a:r>
          </a:p>
        </p:txBody>
      </p:sp>
      <p:sp>
        <p:nvSpPr>
          <p:cNvPr id="7" name="标题 6"/>
          <p:cNvSpPr>
            <a:spLocks noGrp="1"/>
          </p:cNvSpPr>
          <p:nvPr>
            <p:ph type="title"/>
          </p:nvPr>
        </p:nvSpPr>
        <p:spPr/>
        <p:txBody>
          <a:bodyPr/>
          <a:lstStyle/>
          <a:p>
            <a:r>
              <a:rPr lang="en-US" altLang="zh-CN" dirty="0" err="1"/>
              <a:t>TGbd’s</a:t>
            </a:r>
            <a:r>
              <a:rPr lang="en-US" altLang="zh-CN" dirty="0"/>
              <a:t> Progress during the plenary week</a:t>
            </a:r>
            <a:endParaRPr lang="zh-CN" altLang="en-US" dirty="0"/>
          </a:p>
        </p:txBody>
      </p:sp>
      <p:sp>
        <p:nvSpPr>
          <p:cNvPr id="2" name="Footer Placeholder 1">
            <a:extLst>
              <a:ext uri="{FF2B5EF4-FFF2-40B4-BE49-F238E27FC236}">
                <a16:creationId xmlns:a16="http://schemas.microsoft.com/office/drawing/2014/main" id="{12F21166-14D5-4AA0-B0EA-BA3DEB1E864C}"/>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AFFD4FC-15D4-4F3A-BB63-9E754CEE6D81}"/>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9" name="Date Placeholder 8">
            <a:extLst>
              <a:ext uri="{FF2B5EF4-FFF2-40B4-BE49-F238E27FC236}">
                <a16:creationId xmlns:a16="http://schemas.microsoft.com/office/drawing/2014/main" id="{31DEE5FD-CB74-4523-BEB6-90F330BF89B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945832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custDataLst>
              <p:tags r:id="rId1"/>
            </p:custDataLst>
            <p:extLst>
              <p:ext uri="{D42A27DB-BD31-4B8C-83A1-F6EECF244321}">
                <p14:modId xmlns:p14="http://schemas.microsoft.com/office/powerpoint/2010/main" val="2621889367"/>
              </p:ext>
            </p:extLst>
          </p:nvPr>
        </p:nvGraphicFramePr>
        <p:xfrm>
          <a:off x="1447922" y="1600248"/>
          <a:ext cx="9637599" cy="466344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a:t>
                      </a:r>
                      <a:r>
                        <a:rPr lang="en-US" altLang="zh-CN" sz="1200" baseline="0" dirty="0">
                          <a:solidFill>
                            <a:srgbClr val="0070C0"/>
                          </a:solidFill>
                        </a:rPr>
                        <a:t>11-21/1623r4</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a:t>
                      </a:r>
                      <a:endParaRPr lang="en-US" altLang="zh-CN" sz="1200" dirty="0">
                        <a:solidFill>
                          <a:schemeClr val="tx1"/>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11-19/2045r14 (D2.0)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a:t>
                      </a:r>
                      <a:r>
                        <a:rPr lang="en-US" altLang="zh-CN" sz="1200" dirty="0">
                          <a:solidFill>
                            <a:srgbClr val="0070C0"/>
                          </a:solidFill>
                        </a:rPr>
                        <a:t>11-21/1296r6 (LB254)</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3EF0B916-BE11-49BE-BAED-85D40C5A833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312EAC43-FB11-417B-B682-E277FE9D21D7}"/>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F123E0B2-9CD4-4128-943E-2DD3BCBFBDC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18863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#1 (approval of Comment Resolutions)</a:t>
            </a:r>
            <a:endParaRPr lang="zh-CN" altLang="en-US" dirty="0"/>
          </a:p>
        </p:txBody>
      </p:sp>
      <p:sp>
        <p:nvSpPr>
          <p:cNvPr id="3" name="内容占位符 2"/>
          <p:cNvSpPr>
            <a:spLocks noGrp="1"/>
          </p:cNvSpPr>
          <p:nvPr>
            <p:ph idx="1"/>
          </p:nvPr>
        </p:nvSpPr>
        <p:spPr/>
        <p:txBody>
          <a:bodyPr/>
          <a:lstStyle/>
          <a:p>
            <a:r>
              <a:rPr lang="en-US" altLang="zh-CN" dirty="0">
                <a:sym typeface="+mn-ea"/>
              </a:rPr>
              <a:t>Move to approve the comment resolutions to 108 CIDs which are marked as “ready for motion” as in 11-21/1296r6</a:t>
            </a:r>
            <a:endParaRPr lang="en-US" altLang="zh-CN"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Moved: </a:t>
            </a:r>
            <a:r>
              <a:rPr lang="en-US" altLang="zh-CN" dirty="0" err="1">
                <a:latin typeface="Calibri" panose="020F0502020204030204" pitchFamily="34" charset="0"/>
                <a:cs typeface="Calibri" panose="020F0502020204030204" pitchFamily="34" charset="0"/>
              </a:rPr>
              <a:t>Yujin</a:t>
            </a:r>
            <a:r>
              <a:rPr lang="en-US" altLang="zh-CN" dirty="0">
                <a:latin typeface="Calibri" panose="020F0502020204030204" pitchFamily="34" charset="0"/>
                <a:cs typeface="Calibri" panose="020F0502020204030204" pitchFamily="34" charset="0"/>
              </a:rPr>
              <a:t> Noh				Seconded: Stephan Sand</a:t>
            </a: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Result:  Approved unanimously</a:t>
            </a:r>
          </a:p>
          <a:p>
            <a:endParaRPr lang="zh-CN" altLang="en-US" dirty="0"/>
          </a:p>
        </p:txBody>
      </p:sp>
      <p:sp>
        <p:nvSpPr>
          <p:cNvPr id="7" name="Footer Placeholder 6">
            <a:extLst>
              <a:ext uri="{FF2B5EF4-FFF2-40B4-BE49-F238E27FC236}">
                <a16:creationId xmlns:a16="http://schemas.microsoft.com/office/drawing/2014/main" id="{8A842C27-8E6A-42B7-BEFF-0661E40B8432}"/>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07C78B6F-9E1C-4942-AAED-4BACBDB799F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9F58451A-4FCE-4C44-B47E-C791D97FE31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81498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0" hangingPunct="0"/>
            <a:r>
              <a:rPr lang="en-US" altLang="zh-CN" dirty="0"/>
              <a:t>Motion #2 (Generation of D3.0 and recirculation)</a:t>
            </a:r>
            <a:endParaRPr lang="en-US" altLang="en-US" dirty="0">
              <a:solidFill>
                <a:schemeClr val="tx2"/>
              </a:solidFill>
            </a:endParaRPr>
          </a:p>
        </p:txBody>
      </p:sp>
      <p:sp>
        <p:nvSpPr>
          <p:cNvPr id="3" name="内容占位符 2"/>
          <p:cNvSpPr>
            <a:spLocks noGrp="1"/>
          </p:cNvSpPr>
          <p:nvPr>
            <p:ph idx="1"/>
          </p:nvPr>
        </p:nvSpPr>
        <p:spPr/>
        <p:txBody>
          <a:bodyPr/>
          <a:lstStyle/>
          <a:p>
            <a:r>
              <a:rPr lang="en-US" altLang="zh-CN" dirty="0"/>
              <a:t>Having approved comment resolutions for all of the comments received from LB 254 on IEEE P802.11bd D2.0 as contained in document </a:t>
            </a:r>
          </a:p>
          <a:p>
            <a:r>
              <a:rPr lang="en-US" altLang="zh-CN" u="sng" dirty="0"/>
              <a:t>https://mentor.ieee.org/802.11/dcn/20/11-21-1296-06-00bd-tgbd-lb251-comments.xlsx</a:t>
            </a:r>
            <a:r>
              <a:rPr lang="en-US" altLang="zh-CN" dirty="0"/>
              <a:t>,</a:t>
            </a:r>
          </a:p>
          <a:p>
            <a:r>
              <a:rPr lang="en-US" altLang="zh-CN" dirty="0"/>
              <a:t>instruct the </a:t>
            </a:r>
            <a:r>
              <a:rPr lang="en-US" altLang="zh-CN" dirty="0" err="1"/>
              <a:t>TGbd</a:t>
            </a:r>
            <a:r>
              <a:rPr lang="en-US" altLang="zh-CN" dirty="0"/>
              <a:t> editor to create IEEE P802.11bd D3.0 and approve a motion request to WG11 for approval of a 15-day Working Group Recirculation Ballot asking the question “Should IEEE P802.11bd D3.0 be forwarded to SA Ballot?”</a:t>
            </a:r>
            <a:endParaRPr lang="en-US" altLang="zh-CN" b="0" dirty="0"/>
          </a:p>
          <a:p>
            <a:endParaRPr lang="en-US" altLang="zh-CN" dirty="0"/>
          </a:p>
          <a:p>
            <a:r>
              <a:rPr lang="en-US" altLang="zh-CN" dirty="0" err="1"/>
              <a:t>TGbd</a:t>
            </a:r>
            <a:r>
              <a:rPr lang="en-US" altLang="zh-CN" dirty="0"/>
              <a:t> vote: Moved:  Joseph Levy				Seconded: John Kenney</a:t>
            </a:r>
          </a:p>
          <a:p>
            <a:r>
              <a:rPr lang="en-US" altLang="zh-CN" dirty="0"/>
              <a:t>Result: 16y-0n-3a</a:t>
            </a:r>
            <a:endParaRPr lang="en-US" altLang="zh-CN" b="0" dirty="0"/>
          </a:p>
        </p:txBody>
      </p:sp>
      <p:sp>
        <p:nvSpPr>
          <p:cNvPr id="7" name="Footer Placeholder 6">
            <a:extLst>
              <a:ext uri="{FF2B5EF4-FFF2-40B4-BE49-F238E27FC236}">
                <a16:creationId xmlns:a16="http://schemas.microsoft.com/office/drawing/2014/main" id="{11302254-9497-40F6-8832-F3304C3F8901}"/>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F4AEF742-103B-4F7F-9D71-461602BB7A44}"/>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7EC81740-8A28-418B-84CA-4CC4CB21C81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218397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(updated) </a:t>
            </a:r>
            <a:br>
              <a:rPr lang="en-US" altLang="zh-CN" dirty="0"/>
            </a:br>
            <a:r>
              <a:rPr lang="en-US" altLang="zh-CN" sz="2400" u="sng" dirty="0">
                <a:solidFill>
                  <a:srgbClr val="0070C0"/>
                </a:solidFill>
              </a:rPr>
              <a:t>(Note, the timeline may be accelerated based on 11az’s actual progress)</a:t>
            </a:r>
            <a:endParaRPr lang="zh-CN" altLang="en-US" sz="2400" u="sng" dirty="0">
              <a:solidFill>
                <a:srgbClr val="0070C0"/>
              </a:solidFill>
            </a:endParaRPr>
          </a:p>
        </p:txBody>
      </p:sp>
      <p:sp>
        <p:nvSpPr>
          <p:cNvPr id="7" name="文本占位符 2"/>
          <p:cNvSpPr txBox="1"/>
          <p:nvPr/>
        </p:nvSpPr>
        <p:spPr>
          <a:xfrm>
            <a:off x="2215430" y="1751012"/>
            <a:ext cx="8604846" cy="4573511"/>
          </a:xfrm>
          <a:prstGeom prst="rect">
            <a:avLst/>
          </a:prstGeom>
          <a:noFill/>
          <a:ln w="9525">
            <a:noFill/>
          </a:ln>
        </p:spPr>
        <p:txBody>
          <a:bodyPr lIns="92160" tIns="46080" rIns="92160" bIns="46080" anchor="t" anchorCtr="0">
            <a:normAutofit fontScale="92500"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u="sng" kern="0" dirty="0">
                <a:solidFill>
                  <a:srgbClr val="00B050"/>
                </a:solidFill>
                <a:cs typeface="+mn-ea"/>
                <a:sym typeface="Wingdings" panose="05000000000000000000" pitchFamily="2" charset="2"/>
              </a:rPr>
              <a:t>Nov 1 to Nov 30, 2021</a:t>
            </a:r>
            <a:endParaRPr lang="en-US" altLang="en-US" sz="2000" u="sng"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Jan 2022 (Try Nov 2021)  Dec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strike="sngStrike" kern="0" dirty="0">
                <a:solidFill>
                  <a:schemeClr val="tx1"/>
                </a:solidFill>
                <a:sym typeface="+mn-ea"/>
              </a:rPr>
              <a:t>D3.0 unchanged recirculation 		</a:t>
            </a:r>
            <a:r>
              <a:rPr lang="en-US" altLang="en-US" sz="2000" strike="sngStrike" kern="0" dirty="0">
                <a:solidFill>
                  <a:schemeClr val="tx1"/>
                </a:solidFill>
                <a:cs typeface="+mn-ea"/>
                <a:sym typeface="Wingdings" panose="05000000000000000000" pitchFamily="2" charset="2"/>
              </a:rPr>
              <a:t>Jan 2022</a:t>
            </a:r>
          </a:p>
          <a:p>
            <a:pPr lvl="1" defTabSz="337185">
              <a:buFont typeface="Arial" panose="020B0604020202020204" pitchFamily="34" charset="0"/>
              <a:buChar char="•"/>
              <a:defRPr/>
            </a:pPr>
            <a:r>
              <a:rPr lang="en-US" altLang="en-US" sz="2000" u="sng" kern="0" dirty="0">
                <a:solidFill>
                  <a:srgbClr val="0070C0"/>
                </a:solidFill>
                <a:cs typeface="+mn-ea"/>
                <a:sym typeface="Wingdings" panose="05000000000000000000" pitchFamily="2" charset="2"/>
              </a:rPr>
              <a:t>D4.0 LB recirculation					Jul 2022</a:t>
            </a:r>
          </a:p>
          <a:p>
            <a:pPr lvl="1" defTabSz="337185">
              <a:buFont typeface="Arial" panose="020B0604020202020204" pitchFamily="34" charset="0"/>
              <a:buChar char="•"/>
              <a:defRPr/>
            </a:pPr>
            <a:r>
              <a:rPr lang="en-US" altLang="en-US" sz="2000" u="sng" kern="0" dirty="0">
                <a:solidFill>
                  <a:srgbClr val="0070C0"/>
                </a:solidFill>
              </a:rPr>
              <a:t>D4.0 LB unchanged recirculation	Jul 2022</a:t>
            </a:r>
          </a:p>
          <a:p>
            <a:pPr lvl="1" defTabSz="337185">
              <a:buFont typeface="Arial" panose="020B0604020202020204" pitchFamily="34" charset="0"/>
              <a:buChar char="•"/>
              <a:defRPr/>
            </a:pPr>
            <a:r>
              <a:rPr lang="en-US" altLang="en-US" sz="2000" kern="0" dirty="0">
                <a:solidFill>
                  <a:schemeClr val="tx1"/>
                </a:solidFill>
                <a:sym typeface="+mn-ea"/>
              </a:rPr>
              <a:t>Initial SA Ballot (D</a:t>
            </a:r>
            <a:r>
              <a:rPr lang="en-US" altLang="en-US" sz="2000" strike="sngStrike" kern="0" dirty="0">
                <a:solidFill>
                  <a:schemeClr val="tx1"/>
                </a:solidFill>
                <a:sym typeface="+mn-ea"/>
              </a:rPr>
              <a:t>3</a:t>
            </a:r>
            <a:r>
              <a:rPr lang="en-US" altLang="en-US" sz="2000" u="sng" kern="0" dirty="0">
                <a:solidFill>
                  <a:srgbClr val="0070C0"/>
                </a:solidFill>
                <a:sym typeface="+mn-ea"/>
              </a:rPr>
              <a:t>4</a:t>
            </a:r>
            <a:r>
              <a:rPr lang="en-US" altLang="en-US" sz="2000" kern="0" dirty="0">
                <a:solidFill>
                  <a:schemeClr val="tx1"/>
                </a:solidFill>
                <a:sym typeface="+mn-ea"/>
              </a:rPr>
              <a:t>.0)				</a:t>
            </a:r>
            <a:r>
              <a:rPr lang="en-US" altLang="en-US" sz="2000" kern="0" dirty="0">
                <a:solidFill>
                  <a:schemeClr val="tx1"/>
                </a:solidFill>
                <a:cs typeface="+mn-ea"/>
                <a:sym typeface="Wingdings" panose="05000000000000000000" pitchFamily="2" charset="2"/>
              </a:rPr>
              <a:t>Mar 2022  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  Jan 2023</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   Feb 2023</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  May 2023</a:t>
            </a:r>
          </a:p>
        </p:txBody>
      </p:sp>
      <p:sp>
        <p:nvSpPr>
          <p:cNvPr id="3" name="Footer Placeholder 2">
            <a:extLst>
              <a:ext uri="{FF2B5EF4-FFF2-40B4-BE49-F238E27FC236}">
                <a16:creationId xmlns:a16="http://schemas.microsoft.com/office/drawing/2014/main" id="{734D3319-F418-4329-A9E9-8064B40D71A5}"/>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D4D25DD5-9F57-4D62-833B-64B088D38830}"/>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42175803-F2E1-4B24-AD6A-F0A987A7C31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050933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7" name="内容占位符 2"/>
          <p:cNvSpPr>
            <a:spLocks noGrp="1"/>
          </p:cNvSpPr>
          <p:nvPr/>
        </p:nvSpPr>
        <p:spPr>
          <a:xfrm>
            <a:off x="1573333" y="1946773"/>
            <a:ext cx="9143760" cy="4257314"/>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buFont typeface="Arial" panose="020B0604020202020204" pitchFamily="34" charset="0"/>
              <a:buChar char="•"/>
            </a:pPr>
            <a:r>
              <a:rPr lang="en-US" altLang="zh-CN" dirty="0">
                <a:solidFill>
                  <a:srgbClr val="00B050"/>
                </a:solidFill>
                <a:cs typeface="+mn-ea"/>
                <a:sym typeface="+mn-ea"/>
              </a:rPr>
              <a:t>Dec 17</a:t>
            </a:r>
            <a:r>
              <a:rPr lang="en-US" altLang="zh-CN" baseline="30000" dirty="0">
                <a:solidFill>
                  <a:srgbClr val="00B050"/>
                </a:solidFill>
                <a:cs typeface="+mn-ea"/>
                <a:sym typeface="+mn-ea"/>
              </a:rPr>
              <a:t>th</a:t>
            </a:r>
            <a:r>
              <a:rPr lang="en-US" altLang="zh-CN" dirty="0">
                <a:solidFill>
                  <a:srgbClr val="00B050"/>
                </a:solidFill>
                <a:cs typeface="+mn-ea"/>
                <a:sym typeface="+mn-ea"/>
              </a:rPr>
              <a:t>, 				10:00am ~ 11:00am, ET</a:t>
            </a:r>
          </a:p>
          <a:p>
            <a:pPr marL="342900" indent="-342900" eaLnBrk="1" hangingPunct="1">
              <a:buFont typeface="Arial" panose="020B0604020202020204" pitchFamily="34" charset="0"/>
              <a:buChar char="•"/>
            </a:pPr>
            <a:r>
              <a:rPr lang="en-US" altLang="zh-CN" dirty="0">
                <a:solidFill>
                  <a:srgbClr val="00B050"/>
                </a:solidFill>
                <a:cs typeface="+mn-ea"/>
                <a:sym typeface="+mn-ea"/>
              </a:rPr>
              <a:t>Dec 21</a:t>
            </a:r>
            <a:r>
              <a:rPr lang="en-US" altLang="zh-CN" baseline="30000" dirty="0">
                <a:solidFill>
                  <a:srgbClr val="00B050"/>
                </a:solidFill>
                <a:cs typeface="+mn-ea"/>
                <a:sym typeface="+mn-ea"/>
              </a:rPr>
              <a:t>st</a:t>
            </a:r>
            <a:r>
              <a:rPr lang="en-US" altLang="zh-CN" dirty="0">
                <a:solidFill>
                  <a:srgbClr val="00B050"/>
                </a:solidFill>
                <a:cs typeface="+mn-ea"/>
                <a:sym typeface="+mn-ea"/>
              </a:rPr>
              <a:t>, 				10:00am ~ 11:00am, ET</a:t>
            </a:r>
          </a:p>
          <a:p>
            <a:pPr marL="342900" indent="-342900" eaLnBrk="1" hangingPunct="1">
              <a:buFont typeface="Arial" panose="020B0604020202020204" pitchFamily="34" charset="0"/>
              <a:buChar char="•"/>
            </a:pPr>
            <a:r>
              <a:rPr lang="en-US" altLang="zh-CN" dirty="0">
                <a:solidFill>
                  <a:srgbClr val="00B050"/>
                </a:solidFill>
                <a:cs typeface="+mn-ea"/>
                <a:sym typeface="+mn-ea"/>
              </a:rPr>
              <a:t>Jan 4</a:t>
            </a:r>
            <a:r>
              <a:rPr lang="en-US" altLang="zh-CN" baseline="30000" dirty="0">
                <a:solidFill>
                  <a:srgbClr val="00B050"/>
                </a:solidFill>
                <a:cs typeface="+mn-ea"/>
                <a:sym typeface="+mn-ea"/>
              </a:rPr>
              <a:t>th</a:t>
            </a:r>
            <a:r>
              <a:rPr lang="en-US" altLang="zh-CN" dirty="0">
                <a:solidFill>
                  <a:srgbClr val="00B050"/>
                </a:solidFill>
                <a:cs typeface="+mn-ea"/>
                <a:sym typeface="+mn-ea"/>
              </a:rPr>
              <a:t>, 2022, 		10:00am ~ 11:59am, ET</a:t>
            </a:r>
          </a:p>
          <a:p>
            <a:pPr marL="342900" indent="-342900" eaLnBrk="1" hangingPunct="1">
              <a:buFont typeface="Arial" panose="020B0604020202020204" pitchFamily="34" charset="0"/>
              <a:buChar char="•"/>
            </a:pPr>
            <a:r>
              <a:rPr lang="en-US" altLang="zh-CN" dirty="0">
                <a:solidFill>
                  <a:srgbClr val="00B050"/>
                </a:solidFill>
                <a:cs typeface="+mn-ea"/>
                <a:sym typeface="+mn-ea"/>
              </a:rPr>
              <a:t>Jan 11</a:t>
            </a:r>
            <a:r>
              <a:rPr lang="en-US" altLang="zh-CN" baseline="30000" dirty="0">
                <a:solidFill>
                  <a:srgbClr val="00B050"/>
                </a:solidFill>
                <a:cs typeface="+mn-ea"/>
                <a:sym typeface="+mn-ea"/>
              </a:rPr>
              <a:t>th</a:t>
            </a:r>
            <a:r>
              <a:rPr lang="en-US" altLang="zh-CN" dirty="0">
                <a:solidFill>
                  <a:srgbClr val="00B050"/>
                </a:solidFill>
                <a:cs typeface="+mn-ea"/>
                <a:sym typeface="+mn-ea"/>
              </a:rPr>
              <a:t>, 2022, 		9:00am ~ 11:00am, ET</a:t>
            </a:r>
          </a:p>
          <a:p>
            <a:pPr eaLnBrk="1" hangingPunct="1"/>
            <a:endParaRPr lang="en-US" altLang="zh-CN" dirty="0">
              <a:solidFill>
                <a:srgbClr val="00B050"/>
              </a:solidFill>
              <a:cs typeface="+mn-ea"/>
            </a:endParaRPr>
          </a:p>
        </p:txBody>
      </p:sp>
      <p:sp>
        <p:nvSpPr>
          <p:cNvPr id="3" name="Footer Placeholder 2">
            <a:extLst>
              <a:ext uri="{FF2B5EF4-FFF2-40B4-BE49-F238E27FC236}">
                <a16:creationId xmlns:a16="http://schemas.microsoft.com/office/drawing/2014/main" id="{291DE911-401E-4762-B2F4-1BEB9832BC4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C2C69DF6-DF9D-403A-A5A1-A9B3C6FFC61F}"/>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9" name="Date Placeholder 8">
            <a:extLst>
              <a:ext uri="{FF2B5EF4-FFF2-40B4-BE49-F238E27FC236}">
                <a16:creationId xmlns:a16="http://schemas.microsoft.com/office/drawing/2014/main" id="{AE4DC39D-E8C7-4B8E-9664-7145CACBA77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29242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November 2021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2021-11-15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3326"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44E782D6-5BD7-4FF5-952A-A2D148D341A2}"/>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67CB749-9029-413A-AA87-BD6DD7D3E64C}"/>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8" name="Date Placeholder 7">
            <a:extLst>
              <a:ext uri="{FF2B5EF4-FFF2-40B4-BE49-F238E27FC236}">
                <a16:creationId xmlns:a16="http://schemas.microsoft.com/office/drawing/2014/main" id="{A7FF2B5A-D6A4-4A48-9A68-C21FA1DB484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785078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1800" dirty="0"/>
              <a:t>TGbe had scheduled 4 conf. calls during the November electronic plenary</a:t>
            </a:r>
          </a:p>
          <a:p>
            <a:pPr lvl="1">
              <a:buFont typeface="Arial" panose="020B0604020202020204" pitchFamily="34" charset="0"/>
              <a:buChar char="•"/>
            </a:pPr>
            <a:r>
              <a:rPr lang="en-US" sz="1600" dirty="0"/>
              <a:t>Two Joint calls, and two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~45% of all CC36 comments are now resolved</a:t>
            </a:r>
          </a:p>
          <a:p>
            <a:pPr lvl="1">
              <a:buFont typeface="Arial" panose="020B0604020202020204" pitchFamily="34" charset="0"/>
              <a:buChar char="•"/>
            </a:pPr>
            <a:r>
              <a:rPr lang="en-US" sz="1600" dirty="0"/>
              <a:t>Approved the creation of TGbe D1.3</a:t>
            </a:r>
          </a:p>
          <a:p>
            <a:pPr lvl="2">
              <a:buFont typeface="Arial" panose="020B0604020202020204" pitchFamily="34" charset="0"/>
              <a:buChar char="•"/>
            </a:pPr>
            <a:r>
              <a:rPr lang="en-US" sz="1400" dirty="0"/>
              <a:t>TGbe D1.3 is expected to be available </a:t>
            </a:r>
            <a:r>
              <a:rPr lang="en-US" sz="1400" dirty="0">
                <a:solidFill>
                  <a:schemeClr val="tx1"/>
                </a:solidFill>
              </a:rPr>
              <a:t>by end of this month</a:t>
            </a:r>
          </a:p>
          <a:p>
            <a:pPr>
              <a:buFont typeface="Arial" panose="020B0604020202020204" pitchFamily="34" charset="0"/>
              <a:buChar char="•"/>
            </a:pPr>
            <a:r>
              <a:rPr lang="en-US" sz="1800" dirty="0"/>
              <a:t>Agenda is available in </a:t>
            </a:r>
            <a:r>
              <a:rPr lang="en-US" sz="1800" dirty="0">
                <a:solidFill>
                  <a:srgbClr val="FF0000"/>
                </a:solidFill>
                <a:hlinkClick r:id="rId2"/>
              </a:rPr>
              <a:t>1618r8</a:t>
            </a:r>
            <a:r>
              <a:rPr lang="en-US" sz="1800" dirty="0"/>
              <a:t>, with queue statuses available in </a:t>
            </a:r>
            <a:r>
              <a:rPr lang="en-US" sz="1800" dirty="0">
                <a:solidFill>
                  <a:srgbClr val="FF0000"/>
                </a:solidFill>
                <a:hlinkClick r:id="rId3"/>
              </a:rPr>
              <a:t>1775r1</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p>
          <a:p>
            <a:pPr>
              <a:buFont typeface="Arial" panose="020B0604020202020204" pitchFamily="34" charset="0"/>
              <a:buChar char="•"/>
            </a:pPr>
            <a:r>
              <a:rPr lang="en-US" sz="1800" dirty="0"/>
              <a:t>Motions List is available in </a:t>
            </a:r>
            <a:r>
              <a:rPr lang="en-US" sz="1800" dirty="0">
                <a:solidFill>
                  <a:srgbClr val="FF0000"/>
                </a:solidFill>
                <a:hlinkClick r:id="rId4"/>
              </a:rPr>
              <a:t>1982r51</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8957877" y="2841423"/>
            <a:ext cx="3234123" cy="3559377"/>
            <a:chOff x="8957877" y="2841423"/>
            <a:chExt cx="3234123" cy="3559377"/>
          </a:xfrm>
        </p:grpSpPr>
        <p:pic>
          <p:nvPicPr>
            <p:cNvPr id="8" name="Picture 7">
              <a:extLst>
                <a:ext uri="{FF2B5EF4-FFF2-40B4-BE49-F238E27FC236}">
                  <a16:creationId xmlns:a16="http://schemas.microsoft.com/office/drawing/2014/main" id="{2B1C01EF-C3BB-4942-9D2A-E7C376A875FB}"/>
                </a:ext>
              </a:extLst>
            </p:cNvPr>
            <p:cNvPicPr>
              <a:picLocks noChangeAspect="1"/>
            </p:cNvPicPr>
            <p:nvPr/>
          </p:nvPicPr>
          <p:blipFill>
            <a:blip r:embed="rId5"/>
            <a:stretch>
              <a:fillRect/>
            </a:stretch>
          </p:blipFill>
          <p:spPr>
            <a:xfrm>
              <a:off x="8957877" y="2920186"/>
              <a:ext cx="3234123" cy="2425592"/>
            </a:xfrm>
            <a:prstGeom prst="rect">
              <a:avLst/>
            </a:prstGeom>
          </p:spPr>
        </p:pic>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6298" y="4038600"/>
              <a:ext cx="495193" cy="1034371"/>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70359" y="4347400"/>
              <a:ext cx="495193" cy="725571"/>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9030" y="4193442"/>
              <a:ext cx="495193" cy="8886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704817" y="3503193"/>
              <a:ext cx="495192" cy="1581869"/>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F7B6701-486A-477E-9F44-89C319AF4489}"/>
              </a:ext>
            </a:extLst>
          </p:cNvPr>
          <p:cNvSpPr>
            <a:spLocks noGrp="1"/>
          </p:cNvSpPr>
          <p:nvPr>
            <p:ph type="ftr" idx="14"/>
          </p:nvPr>
        </p:nvSpPr>
        <p:spPr/>
        <p:txBody>
          <a:bodyPr/>
          <a:lstStyle/>
          <a:p>
            <a:r>
              <a:rPr lang="en-GB"/>
              <a:t>Alfred Asterjadhi, Qualcomm</a:t>
            </a:r>
            <a:endParaRPr lang="en-GB" dirty="0"/>
          </a:p>
        </p:txBody>
      </p:sp>
      <p:sp>
        <p:nvSpPr>
          <p:cNvPr id="10" name="Slide Number Placeholder 9">
            <a:extLst>
              <a:ext uri="{FF2B5EF4-FFF2-40B4-BE49-F238E27FC236}">
                <a16:creationId xmlns:a16="http://schemas.microsoft.com/office/drawing/2014/main" id="{55F1D7B2-7215-4B04-AF01-AA8A7CB8AEF8}"/>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11" name="Date Placeholder 10">
            <a:extLst>
              <a:ext uri="{FF2B5EF4-FFF2-40B4-BE49-F238E27FC236}">
                <a16:creationId xmlns:a16="http://schemas.microsoft.com/office/drawing/2014/main" id="{3EE06492-9B24-4BB3-AE50-1875AE2DD3F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678824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(September to November)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2021</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11" name="Content Placeholder 10">
            <a:extLst>
              <a:ext uri="{FF2B5EF4-FFF2-40B4-BE49-F238E27FC236}">
                <a16:creationId xmlns:a16="http://schemas.microsoft.com/office/drawing/2014/main" id="{9C2F5254-42F6-45FC-8372-1AC37641D2D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0506" y="1523999"/>
            <a:ext cx="9021294" cy="4929695"/>
          </a:xfrm>
        </p:spPr>
      </p:pic>
    </p:spTree>
    <p:extLst>
      <p:ext uri="{BB962C8B-B14F-4D97-AF65-F5344CB8AC3E}">
        <p14:creationId xmlns:p14="http://schemas.microsoft.com/office/powerpoint/2010/main" val="22857139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13</a:t>
            </a:r>
            <a:r>
              <a:rPr lang="en-GB" sz="1200" b="1" dirty="0">
                <a:effectLst/>
                <a:latin typeface="Times New Roman" panose="02020603050405020304" pitchFamily="18" charset="0"/>
                <a:ea typeface="Times New Roman" panose="02020603050405020304" pitchFamily="18" charset="0"/>
              </a:rPr>
              <a:t> 		Monday	– MAC/PHY			</a:t>
            </a:r>
            <a:r>
              <a:rPr lang="en-US" sz="1200" b="1" dirty="0">
                <a:effectLst/>
                <a:latin typeface="Times New Roman" panose="02020603050405020304" pitchFamily="18" charset="0"/>
                <a:ea typeface="Times New Roman" panose="02020603050405020304" pitchFamily="18" charset="0"/>
              </a:rPr>
              <a:t>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15</a:t>
            </a:r>
            <a:r>
              <a:rPr lang="en-GB" sz="1200" b="1" dirty="0">
                <a:effectLst/>
                <a:latin typeface="Times New Roman" panose="02020603050405020304" pitchFamily="18" charset="0"/>
                <a:ea typeface="Times New Roman" panose="02020603050405020304" pitchFamily="18" charset="0"/>
              </a:rPr>
              <a:t>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16</a:t>
            </a:r>
            <a:r>
              <a:rPr lang="en-GB" sz="1200" b="1" dirty="0">
                <a:effectLst/>
                <a:latin typeface="Times New Roman" panose="02020603050405020304" pitchFamily="18" charset="0"/>
                <a:ea typeface="Times New Roman" panose="02020603050405020304" pitchFamily="18" charset="0"/>
              </a:rPr>
              <a:t> 		Thursday	– MAC			</a:t>
            </a:r>
            <a:r>
              <a:rPr lang="en-US" sz="1200" b="1" dirty="0">
                <a:effectLst/>
                <a:latin typeface="Times New Roman" panose="02020603050405020304" pitchFamily="18" charset="0"/>
                <a:ea typeface="Times New Roman" panose="02020603050405020304" pitchFamily="18" charset="0"/>
              </a:rPr>
              <a:t>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20	 		Monday	– </a:t>
            </a:r>
            <a:r>
              <a:rPr lang="en-GB" sz="1200" b="1" dirty="0">
                <a:effectLst/>
                <a:latin typeface="Times New Roman" panose="02020603050405020304" pitchFamily="18" charset="0"/>
                <a:ea typeface="Times New Roman" panose="02020603050405020304" pitchFamily="18" charset="0"/>
              </a:rPr>
              <a:t>MAC/PHY</a:t>
            </a:r>
            <a:r>
              <a:rPr lang="en-US" sz="1200" b="1" dirty="0">
                <a:effectLst/>
                <a:latin typeface="Times New Roman" panose="02020603050405020304" pitchFamily="18" charset="0"/>
                <a:ea typeface="Times New Roman" panose="02020603050405020304" pitchFamily="18" charset="0"/>
              </a:rPr>
              <a:t>			</a:t>
            </a:r>
            <a:r>
              <a:rPr lang="en-GB" sz="1200" b="1" dirty="0">
                <a:effectLst/>
                <a:latin typeface="Times New Roman" panose="02020603050405020304" pitchFamily="18" charset="0"/>
                <a:ea typeface="Times New Roman" panose="02020603050405020304" pitchFamily="18" charset="0"/>
              </a:rPr>
              <a:t>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22 		Wednesday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23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27	 		Monday	– No Conf Call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29 		Wednesday	– 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Dec 30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Jan 03			Monday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05			Wednesday	– Joint (Motions)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06			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10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effectLst/>
                <a:latin typeface="Times New Roman" panose="02020603050405020304" pitchFamily="18" charset="0"/>
                <a:ea typeface="Times New Roman" panose="02020603050405020304" pitchFamily="18" charset="0"/>
              </a:rPr>
              <a:t>Jan 12			Wednesday	– Joint				10:00-12:00 ET</a:t>
            </a:r>
            <a:endParaRPr lang="en-US" sz="1200" dirty="0">
              <a:effectLst/>
              <a:latin typeface="Times New Roman" panose="02020603050405020304" pitchFamily="18" charset="0"/>
              <a:ea typeface="Times New Roman" panose="02020603050405020304" pitchFamily="18" charset="0"/>
            </a:endParaRPr>
          </a:p>
          <a:p>
            <a:r>
              <a:rPr lang="en-GB" sz="1200" b="1" dirty="0">
                <a:effectLst/>
                <a:latin typeface="Times New Roman" panose="02020603050405020304" pitchFamily="18" charset="0"/>
                <a:ea typeface="Times New Roman" panose="02020603050405020304" pitchFamily="18" charset="0"/>
              </a:rPr>
              <a:t>Jan 13			Thursday	– MAC			10:00-12:00 ET</a:t>
            </a:r>
            <a:endParaRPr lang="en-US" sz="1050" dirty="0">
              <a:latin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2"/>
            <a:ext cx="5437717" cy="50276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08 		Monday 	– MAC/PHY			19:00-21:00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10		Wednesday	– Joint (Motions)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11			Thursday 	– MAC/PHY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u="sng" dirty="0">
                <a:effectLst/>
                <a:highlight>
                  <a:srgbClr val="00FF00"/>
                </a:highlight>
                <a:latin typeface="Times New Roman" panose="02020603050405020304" pitchFamily="18" charset="0"/>
                <a:ea typeface="Times New Roman" panose="02020603050405020304" pitchFamily="18" charset="0"/>
              </a:rPr>
              <a:t>Nov 15		Monday 	– Joint (Motions)		09:00-11:00 ET</a:t>
            </a:r>
            <a:endParaRPr lang="en-US" sz="1200" dirty="0">
              <a:effectLst/>
              <a:highlight>
                <a:srgbClr val="00FF00"/>
              </a:highligh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17		</a:t>
            </a:r>
            <a:r>
              <a:rPr lang="en-GB" sz="1200" b="1" dirty="0">
                <a:effectLst/>
                <a:latin typeface="Times New Roman" panose="02020603050405020304" pitchFamily="18" charset="0"/>
                <a:ea typeface="Times New Roman" panose="02020603050405020304" pitchFamily="18" charset="0"/>
              </a:rPr>
              <a:t>Wednesday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18 		</a:t>
            </a:r>
            <a:r>
              <a:rPr lang="en-GB" sz="1200" b="1" dirty="0">
                <a:effectLst/>
                <a:latin typeface="Times New Roman" panose="02020603050405020304" pitchFamily="18" charset="0"/>
                <a:ea typeface="Times New Roman" panose="02020603050405020304" pitchFamily="18" charset="0"/>
              </a:rPr>
              <a:t>Thursday 	– MAC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22		</a:t>
            </a:r>
            <a:r>
              <a:rPr lang="en-GB" sz="1200" b="1" dirty="0">
                <a:effectLst/>
                <a:latin typeface="Times New Roman" panose="02020603050405020304" pitchFamily="18" charset="0"/>
                <a:ea typeface="Times New Roman" panose="02020603050405020304" pitchFamily="18" charset="0"/>
              </a:rPr>
              <a:t>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Nov 24 		Wednesday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Thanksgiving</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Nov 25</a:t>
            </a:r>
            <a:r>
              <a:rPr lang="en-GB" sz="1200" b="1" dirty="0">
                <a:solidFill>
                  <a:srgbClr val="FF0000"/>
                </a:solidFill>
                <a:effectLst/>
                <a:highlight>
                  <a:srgbClr val="00FFFF"/>
                </a:highlight>
                <a:latin typeface="Times New Roman" panose="02020603050405020304" pitchFamily="18" charset="0"/>
                <a:ea typeface="Times New Roman" panose="02020603050405020304" pitchFamily="18" charset="0"/>
              </a:rPr>
              <a:t> 		Thursday	– </a:t>
            </a:r>
            <a:r>
              <a:rPr lang="en-US" sz="12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		Thanksgiving</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Nov 29</a:t>
            </a:r>
            <a:r>
              <a:rPr lang="en-GB" sz="1200" b="1" dirty="0">
                <a:effectLst/>
                <a:latin typeface="Times New Roman" panose="02020603050405020304" pitchFamily="18" charset="0"/>
                <a:ea typeface="Times New Roman" panose="02020603050405020304" pitchFamily="18" charset="0"/>
              </a:rPr>
              <a:t> 		Monday	– MAC/PHY			19:00-21:00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01</a:t>
            </a:r>
            <a:r>
              <a:rPr lang="en-GB" sz="1200" b="1" dirty="0">
                <a:effectLst/>
                <a:latin typeface="Times New Roman" panose="02020603050405020304" pitchFamily="18" charset="0"/>
                <a:ea typeface="Times New Roman" panose="02020603050405020304" pitchFamily="18" charset="0"/>
              </a:rPr>
              <a:t> 		Wednesday	– Joint				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02</a:t>
            </a:r>
            <a:r>
              <a:rPr lang="en-GB" sz="1200" b="1" dirty="0">
                <a:effectLst/>
                <a:latin typeface="Times New Roman" panose="02020603050405020304" pitchFamily="18" charset="0"/>
                <a:ea typeface="Times New Roman" panose="02020603050405020304" pitchFamily="18" charset="0"/>
              </a:rPr>
              <a:t>			Thursday	– MAC			</a:t>
            </a:r>
            <a:r>
              <a:rPr lang="en-US" sz="1200" b="1" dirty="0">
                <a:effectLst/>
                <a:latin typeface="Times New Roman" panose="02020603050405020304" pitchFamily="18" charset="0"/>
                <a:ea typeface="Times New Roman" panose="02020603050405020304" pitchFamily="18" charset="0"/>
              </a:rPr>
              <a:t>10:00-12:00 ET</a:t>
            </a:r>
            <a:endParaRPr lang="en-US" sz="12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06 		</a:t>
            </a:r>
            <a:r>
              <a:rPr lang="en-GB" sz="1200" b="1" dirty="0">
                <a:effectLst/>
                <a:latin typeface="Times New Roman" panose="02020603050405020304" pitchFamily="18" charset="0"/>
                <a:ea typeface="Times New Roman" panose="02020603050405020304" pitchFamily="18" charset="0"/>
              </a:rPr>
              <a:t>Monday	– MAC/PHY			19:00-21:00 </a:t>
            </a:r>
            <a:r>
              <a:rPr lang="en-US" sz="1200" b="1" dirty="0">
                <a:effectLst/>
                <a:latin typeface="Times New Roman" panose="02020603050405020304" pitchFamily="18" charset="0"/>
                <a:ea typeface="Times New Roman" panose="02020603050405020304" pitchFamily="18" charset="0"/>
              </a:rPr>
              <a:t>ET</a:t>
            </a:r>
          </a:p>
          <a:p>
            <a:pPr mar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08</a:t>
            </a:r>
            <a:r>
              <a:rPr lang="en-GB" sz="1200" b="1" dirty="0">
                <a:effectLst/>
                <a:latin typeface="Times New Roman" panose="02020603050405020304" pitchFamily="18" charset="0"/>
                <a:ea typeface="Times New Roman" panose="02020603050405020304" pitchFamily="18" charset="0"/>
              </a:rPr>
              <a:t> 		Wednesday	– Joint				10:00-12:00 ET</a:t>
            </a:r>
          </a:p>
          <a:p>
            <a:pPr marL="0" indent="0">
              <a:spcBef>
                <a:spcPts val="0"/>
              </a:spcBef>
              <a:spcAft>
                <a:spcPts val="1200"/>
              </a:spcAft>
            </a:pPr>
            <a:r>
              <a:rPr lang="en-US" sz="1200" b="1" dirty="0">
                <a:effectLst/>
                <a:latin typeface="Times New Roman" panose="02020603050405020304" pitchFamily="18" charset="0"/>
                <a:ea typeface="Times New Roman" panose="02020603050405020304" pitchFamily="18" charset="0"/>
              </a:rPr>
              <a:t>Dec 09</a:t>
            </a:r>
            <a:r>
              <a:rPr lang="en-GB" sz="1200" b="1" dirty="0">
                <a:effectLst/>
                <a:latin typeface="Times New Roman" panose="02020603050405020304" pitchFamily="18" charset="0"/>
                <a:ea typeface="Times New Roman" panose="02020603050405020304" pitchFamily="18" charset="0"/>
              </a:rPr>
              <a:t> 		Thursday	– MAC			10:00-12:00 ET</a:t>
            </a:r>
            <a:endParaRPr lang="en-US" sz="1200" dirty="0">
              <a:effectLst/>
              <a:latin typeface="Times New Roman" panose="02020603050405020304" pitchFamily="18" charset="0"/>
              <a:ea typeface="Times New Roman" panose="02020603050405020304" pitchFamily="18" charset="0"/>
            </a:endParaRPr>
          </a:p>
          <a:p>
            <a:pPr lvl="0"/>
            <a:endParaRPr lang="en-US" sz="1200" dirty="0">
              <a:latin typeface="Times New Roman" panose="02020603050405020304" pitchFamily="18" charset="0"/>
            </a:endParaRPr>
          </a:p>
        </p:txBody>
      </p:sp>
      <p:sp>
        <p:nvSpPr>
          <p:cNvPr id="3" name="Footer Placeholder 2">
            <a:extLst>
              <a:ext uri="{FF2B5EF4-FFF2-40B4-BE49-F238E27FC236}">
                <a16:creationId xmlns:a16="http://schemas.microsoft.com/office/drawing/2014/main" id="{ACB49D86-B695-4D83-8939-C42A9985DAB7}"/>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464C37C2-5703-4D1D-AC95-277DC2BBC439}"/>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350026C7-4A8A-4487-8976-20B8CD76783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829742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7" name="Footer Placeholder 6">
            <a:extLst>
              <a:ext uri="{FF2B5EF4-FFF2-40B4-BE49-F238E27FC236}">
                <a16:creationId xmlns:a16="http://schemas.microsoft.com/office/drawing/2014/main" id="{8ACE0C6A-AADB-4481-A037-F02E8903064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B59AD622-7F2E-46BC-8600-D7081FDB40D5}"/>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1735E391-FB9F-40EC-B319-052D931A08D6}"/>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28347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November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2021-11-15</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57C4BD52-CB37-4984-904F-1DF93F252FF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15B9632-A033-4724-A3EE-8C9751A96E8B}"/>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4" name="Date Placeholder 3">
            <a:extLst>
              <a:ext uri="{FF2B5EF4-FFF2-40B4-BE49-F238E27FC236}">
                <a16:creationId xmlns:a16="http://schemas.microsoft.com/office/drawing/2014/main" id="{EFD0407C-99A7-4CB1-A8DF-B26AA9AD48E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797744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November </a:t>
            </a:r>
            <a:r>
              <a:rPr lang="en-US" altLang="zh-CN" b="1" kern="0" dirty="0">
                <a:solidFill>
                  <a:srgbClr val="000000"/>
                </a:solidFill>
                <a:latin typeface="Times New Roman"/>
                <a:ea typeface="MS PGothic" pitchFamily="34" charset="-128"/>
              </a:rPr>
              <a:t>2021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5CFF815B-2126-4A01-B860-A7ECDA0749FA}"/>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42B43C9-31C1-4BCF-80C3-5417E0B7F9C9}"/>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8" name="Date Placeholder 7">
            <a:extLst>
              <a:ext uri="{FF2B5EF4-FFF2-40B4-BE49-F238E27FC236}">
                <a16:creationId xmlns:a16="http://schemas.microsoft.com/office/drawing/2014/main" id="{98B1E0A6-105E-4AC8-9A30-485B07A75BAC}"/>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8090901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rPr>
              <a:t>November </a:t>
            </a:r>
            <a:r>
              <a:rPr lang="en-US" altLang="zh-CN" sz="2800" dirty="0"/>
              <a:t>2021 </a:t>
            </a:r>
            <a:endParaRPr lang="en-US" altLang="en-US" sz="2800" dirty="0"/>
          </a:p>
        </p:txBody>
      </p:sp>
      <p:sp>
        <p:nvSpPr>
          <p:cNvPr id="8" name="Content Placeholder 2"/>
          <p:cNvSpPr txBox="1">
            <a:spLocks noChangeArrowheads="1"/>
          </p:cNvSpPr>
          <p:nvPr/>
        </p:nvSpPr>
        <p:spPr bwMode="auto">
          <a:xfrm>
            <a:off x="1905001" y="1325058"/>
            <a:ext cx="8458199"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November </a:t>
            </a:r>
            <a:r>
              <a:rPr lang="en-US" altLang="zh-CN" b="1" kern="0" dirty="0">
                <a:solidFill>
                  <a:srgbClr val="000000"/>
                </a:solidFill>
                <a:latin typeface="Times New Roman"/>
                <a:ea typeface="MS Gothic"/>
              </a:rPr>
              <a:t>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November 9, 12, 15</a:t>
            </a:r>
            <a:r>
              <a:rPr lang="en-US" altLang="zh-CN" sz="2000" kern="0" dirty="0">
                <a:solidFill>
                  <a:srgbClr val="000000"/>
                </a:solidFill>
                <a:latin typeface="Times New Roman"/>
                <a:ea typeface="MS Gothic"/>
              </a:rPr>
              <a:t>,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SFD (Requested 2 calls per week)</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362D7577-C2E4-41EE-BE7C-F02A17591AED}"/>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A8520B0-2C63-46FA-84F0-48618D18C778}"/>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6" name="Date Placeholder 5">
            <a:extLst>
              <a:ext uri="{FF2B5EF4-FFF2-40B4-BE49-F238E27FC236}">
                <a16:creationId xmlns:a16="http://schemas.microsoft.com/office/drawing/2014/main" id="{14FF76B6-AA8C-4395-8227-8E86AC8AC80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19408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Footer Placeholder 1">
            <a:extLst>
              <a:ext uri="{FF2B5EF4-FFF2-40B4-BE49-F238E27FC236}">
                <a16:creationId xmlns:a16="http://schemas.microsoft.com/office/drawing/2014/main" id="{E459C1E2-D9AC-45BF-BAA7-9FADDE9752B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B54EFCF-A895-440D-9E39-1BE170C27EEE}"/>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A3C9462D-CD22-4775-843A-0BC703FF2B8F}"/>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3537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80772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November 22  (Monday),  9am - 11:00am ET		November 23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November 29  (Monday),  9am - 11:00am ET 		November 30  (Tuesday),  9am - 11:00am ET		</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6  (Monday),  9am - 11:00am ET 		December   7  (Tuesday),  9am - 11:00am E	</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13  (Monday),  9am - 11:00am ET 		December 14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December 20  (Monday),  9am - 11:00am ET 		December 21  (Tuesday),  9am - 11:00am ET</a:t>
            </a:r>
          </a:p>
          <a:p>
            <a:pPr marL="685800" lvl="2" indent="-285750" algn="just">
              <a:spcAft>
                <a:spcPts val="0"/>
              </a:spcAft>
              <a:buFont typeface="Times New Roman" panose="02020603050405020304" pitchFamily="18" charset="0"/>
              <a:buChar char="―"/>
              <a:defRPr/>
            </a:pPr>
            <a:endParaRPr lang="en-US" altLang="zh-CN" sz="1400" dirty="0">
              <a:latin typeface="Times New Roman" pitchFamily="16" charset="0"/>
              <a:ea typeface="MS Gothic" charset="-128"/>
              <a:cs typeface="Times New Roman" panose="02020603050405020304" pitchFamily="18" charset="0"/>
            </a:endParaRP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January       3  (Monday),  9am - 11:00am ET		January       4   (Tuesday),  9am - 11:00am ET</a:t>
            </a:r>
          </a:p>
          <a:p>
            <a:pPr marL="685800" lvl="2" indent="-285750" algn="just">
              <a:spcAft>
                <a:spcPts val="0"/>
              </a:spcAft>
              <a:buFont typeface="Times New Roman" panose="02020603050405020304" pitchFamily="18" charset="0"/>
              <a:buChar char="―"/>
              <a:defRPr/>
            </a:pPr>
            <a:r>
              <a:rPr lang="en-US" altLang="zh-CN" sz="1400" dirty="0">
                <a:latin typeface="Times New Roman" pitchFamily="16" charset="0"/>
                <a:ea typeface="MS Gothic" charset="-128"/>
                <a:cs typeface="Times New Roman" panose="02020603050405020304" pitchFamily="18" charset="0"/>
              </a:rPr>
              <a:t>January     10  (Monday),  9am - 11:00am ET 		January     11   (Tuesday),  9am - 11:00am ET</a:t>
            </a:r>
            <a:endParaRPr lang="en-US" altLang="zh-CN" sz="1800" b="1" dirty="0">
              <a:latin typeface="Times New Roman" pitchFamily="16" charset="0"/>
              <a:ea typeface="MS Gothic"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A51C35A2-C78C-4410-9E5C-FFC4E473A63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6B9EF55E-4A20-4E4C-BD98-12607A8623FB}"/>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6" name="Date Placeholder 5">
            <a:extLst>
              <a:ext uri="{FF2B5EF4-FFF2-40B4-BE49-F238E27FC236}">
                <a16:creationId xmlns:a16="http://schemas.microsoft.com/office/drawing/2014/main" id="{E267EC72-21C9-4128-9E00-F08FBA6270C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1826043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2021-11-15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4350"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A6E5E96-9C3E-43B8-83D2-338A8187BE0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E5004A1-D93C-47C6-9103-43E944D02420}"/>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1F7155EF-5CD6-480E-BA80-A0491A6C88D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616468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November 2021 Plenary Session (virtual)</a:t>
            </a:r>
          </a:p>
        </p:txBody>
      </p:sp>
      <p:sp>
        <p:nvSpPr>
          <p:cNvPr id="2" name="Footer Placeholder 1">
            <a:extLst>
              <a:ext uri="{FF2B5EF4-FFF2-40B4-BE49-F238E27FC236}">
                <a16:creationId xmlns:a16="http://schemas.microsoft.com/office/drawing/2014/main" id="{6C06B0FA-D5FC-4F5E-98B6-6EB97CCD0F9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FE52C96-6D25-47A5-B665-1C774C7D4CC9}"/>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4A40AA86-966A-4CEE-B184-1D2FA8644A8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77911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11-21/1628r6</a:t>
            </a:r>
            <a:r>
              <a:rPr lang="en-US" dirty="0"/>
              <a:t> </a:t>
            </a:r>
          </a:p>
          <a:p>
            <a:pPr>
              <a:spcBef>
                <a:spcPts val="0"/>
              </a:spcBef>
            </a:pPr>
            <a:r>
              <a:rPr lang="en-US" dirty="0"/>
              <a:t>Continued review of tracking document: </a:t>
            </a:r>
            <a:r>
              <a:rPr lang="en-US" dirty="0">
                <a:hlinkClick r:id="rId4"/>
              </a:rPr>
              <a:t>11-21/0332r24</a:t>
            </a:r>
            <a:r>
              <a:rPr lang="en-US" dirty="0"/>
              <a:t> </a:t>
            </a:r>
          </a:p>
          <a:p>
            <a:pPr lvl="1">
              <a:spcBef>
                <a:spcPts val="0"/>
              </a:spcBef>
            </a:pPr>
            <a:r>
              <a:rPr lang="en-US" dirty="0"/>
              <a:t>Contributions:</a:t>
            </a:r>
          </a:p>
          <a:p>
            <a:pPr lvl="2">
              <a:spcBef>
                <a:spcPts val="0"/>
              </a:spcBef>
            </a:pPr>
            <a:r>
              <a:rPr lang="en-US" altLang="en-US" dirty="0">
                <a:solidFill>
                  <a:schemeClr val="tx1"/>
                </a:solidFill>
                <a:hlinkClick r:id="rId5"/>
              </a:rPr>
              <a:t>11-21/1585r10</a:t>
            </a:r>
            <a:r>
              <a:rPr lang="en-US" altLang="en-US" dirty="0">
                <a:solidFill>
                  <a:schemeClr val="tx1"/>
                </a:solidFill>
              </a:rPr>
              <a:t>:  Identifiable Random MAC address</a:t>
            </a:r>
          </a:p>
          <a:p>
            <a:pPr lvl="2">
              <a:spcBef>
                <a:spcPts val="0"/>
              </a:spcBef>
            </a:pPr>
            <a:r>
              <a:rPr lang="en-US" altLang="en-US" dirty="0">
                <a:solidFill>
                  <a:schemeClr val="tx1"/>
                </a:solidFill>
                <a:hlinkClick r:id="rId6"/>
              </a:rPr>
              <a:t>11-21/1853r0</a:t>
            </a:r>
            <a:r>
              <a:rPr lang="en-US" altLang="en-US" dirty="0">
                <a:solidFill>
                  <a:schemeClr val="tx1"/>
                </a:solidFill>
              </a:rPr>
              <a:t>: ID Query analysis</a:t>
            </a:r>
          </a:p>
          <a:p>
            <a:pPr lvl="2">
              <a:spcBef>
                <a:spcPts val="0"/>
              </a:spcBef>
            </a:pPr>
            <a:r>
              <a:rPr lang="en-US" altLang="en-US" dirty="0">
                <a:solidFill>
                  <a:schemeClr val="tx1"/>
                </a:solidFill>
                <a:hlinkClick r:id="rId7"/>
              </a:rPr>
              <a:t>11-21/1839r0</a:t>
            </a:r>
            <a:r>
              <a:rPr lang="en-US" altLang="en-US" dirty="0">
                <a:solidFill>
                  <a:schemeClr val="tx1"/>
                </a:solidFill>
              </a:rPr>
              <a:t>: Transient STA ID</a:t>
            </a:r>
          </a:p>
          <a:p>
            <a:pPr lvl="2">
              <a:spcBef>
                <a:spcPts val="0"/>
              </a:spcBef>
            </a:pPr>
            <a:r>
              <a:rPr lang="en-US" dirty="0">
                <a:hlinkClick r:id="rId8"/>
              </a:rPr>
              <a:t>11-21/1634r0-00bh-private-identifier-requirements-for-tgbh.docx</a:t>
            </a:r>
            <a:r>
              <a:rPr lang="en-US" dirty="0"/>
              <a:t> Private identifier requirements for TGbh (still pending)</a:t>
            </a:r>
          </a:p>
          <a:p>
            <a:pPr lvl="1">
              <a:spcBef>
                <a:spcPts val="0"/>
              </a:spcBef>
            </a:pPr>
            <a:r>
              <a:rPr lang="en-US" dirty="0"/>
              <a:t>Clarifying group agreements on requirements</a:t>
            </a:r>
          </a:p>
          <a:p>
            <a:pPr>
              <a:spcBef>
                <a:spcPts val="0"/>
              </a:spcBef>
            </a:pPr>
            <a:r>
              <a:rPr lang="en-US" dirty="0"/>
              <a:t>Review of liaison from WBA (</a:t>
            </a:r>
            <a:r>
              <a:rPr lang="en-US" dirty="0">
                <a:hlinkClick r:id="rId9"/>
              </a:rPr>
              <a:t>11-21/0703r0</a:t>
            </a:r>
            <a:r>
              <a:rPr lang="en-US" dirty="0"/>
              <a:t>) is completed, analysis in: </a:t>
            </a:r>
            <a:r>
              <a:rPr lang="en-US" dirty="0">
                <a:hlinkClick r:id="rId10"/>
              </a:rPr>
              <a:t>11-21/1141r0</a:t>
            </a:r>
            <a:r>
              <a:rPr lang="en-US" dirty="0"/>
              <a:t>, and tracking document.  </a:t>
            </a:r>
          </a:p>
          <a:p>
            <a:pPr lvl="1">
              <a:spcBef>
                <a:spcPts val="0"/>
              </a:spcBef>
            </a:pPr>
            <a:r>
              <a:rPr lang="en-US" dirty="0"/>
              <a:t>Still working on response</a:t>
            </a:r>
          </a:p>
          <a:p>
            <a:pPr marL="457200" indent="-457200">
              <a:lnSpc>
                <a:spcPct val="90000"/>
              </a:lnSpc>
              <a:spcBef>
                <a:spcPts val="0"/>
              </a:spcBef>
              <a:spcAft>
                <a:spcPts val="0"/>
              </a:spcAft>
              <a:buFont typeface="Arial" panose="020B0604020202020204" pitchFamily="34" charset="0"/>
              <a:buChar char="•"/>
              <a:defRPr/>
            </a:pPr>
            <a:r>
              <a:rPr lang="en-US" dirty="0"/>
              <a:t>Missed target for D0.1 out of this session, timeline update needed</a:t>
            </a:r>
          </a:p>
          <a:p>
            <a:pPr marL="457200" indent="-457200">
              <a:lnSpc>
                <a:spcPct val="90000"/>
              </a:lnSpc>
              <a:spcBef>
                <a:spcPts val="0"/>
              </a:spcBef>
              <a:spcAft>
                <a:spcPts val="0"/>
              </a:spcAft>
              <a:buFont typeface="Arial" panose="020B0604020202020204" pitchFamily="34" charset="0"/>
              <a:buChar char="•"/>
              <a:defRPr/>
            </a:pPr>
            <a:endParaRPr lang="en-US" dirty="0">
              <a:hlinkClick r:id="rId11"/>
            </a:endParaRP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0D9253F3-D3E3-4BD1-9E95-0723D107212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E46561D-6891-449A-8777-948BB60F8938}"/>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BCE48BDE-1BF3-4FB2-BE90-8C9B9700F337}"/>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07953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2C0D-51DB-4487-8279-B27937789234}"/>
              </a:ext>
            </a:extLst>
          </p:cNvPr>
          <p:cNvSpPr>
            <a:spLocks noGrp="1"/>
          </p:cNvSpPr>
          <p:nvPr>
            <p:ph type="title"/>
          </p:nvPr>
        </p:nvSpPr>
        <p:spPr/>
        <p:txBody>
          <a:bodyPr/>
          <a:lstStyle/>
          <a:p>
            <a:r>
              <a:rPr lang="en-US" dirty="0"/>
              <a:t>Attendance by subgroup (November plenary session)</a:t>
            </a:r>
          </a:p>
        </p:txBody>
      </p:sp>
      <p:sp>
        <p:nvSpPr>
          <p:cNvPr id="4" name="Slide Number Placeholder 3">
            <a:extLst>
              <a:ext uri="{FF2B5EF4-FFF2-40B4-BE49-F238E27FC236}">
                <a16:creationId xmlns:a16="http://schemas.microsoft.com/office/drawing/2014/main" id="{07D8B968-8B19-404F-979E-9511B882E31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79E05F0E-7479-4DD1-BDCA-48682EF0E2E9}"/>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ED8BB776-3E78-426D-A19D-AE495E9BC7D9}"/>
              </a:ext>
            </a:extLst>
          </p:cNvPr>
          <p:cNvSpPr>
            <a:spLocks noGrp="1"/>
          </p:cNvSpPr>
          <p:nvPr>
            <p:ph type="dt" idx="15"/>
          </p:nvPr>
        </p:nvSpPr>
        <p:spPr/>
        <p:txBody>
          <a:bodyPr/>
          <a:lstStyle/>
          <a:p>
            <a:r>
              <a:rPr lang="en-US"/>
              <a:t>November 2021</a:t>
            </a:r>
            <a:endParaRPr lang="en-GB" dirty="0"/>
          </a:p>
        </p:txBody>
      </p:sp>
      <p:pic>
        <p:nvPicPr>
          <p:cNvPr id="10" name="Content Placeholder 9">
            <a:extLst>
              <a:ext uri="{FF2B5EF4-FFF2-40B4-BE49-F238E27FC236}">
                <a16:creationId xmlns:a16="http://schemas.microsoft.com/office/drawing/2014/main" id="{0C1FBAF0-7C30-4872-B799-05855743689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09" y="1524000"/>
            <a:ext cx="9061038" cy="4951414"/>
          </a:xfrm>
        </p:spPr>
      </p:pic>
    </p:spTree>
    <p:extLst>
      <p:ext uri="{BB962C8B-B14F-4D97-AF65-F5344CB8AC3E}">
        <p14:creationId xmlns:p14="http://schemas.microsoft.com/office/powerpoint/2010/main" val="40797447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endParaRPr lang="en-US" dirty="0"/>
          </a:p>
          <a:p>
            <a:pPr>
              <a:spcBef>
                <a:spcPts val="0"/>
              </a:spcBef>
            </a:pPr>
            <a:r>
              <a:rPr lang="en-US" dirty="0"/>
              <a:t>Complete review of requirements/metrics for proposed solutions</a:t>
            </a:r>
          </a:p>
          <a:p>
            <a:pPr>
              <a:spcBef>
                <a:spcPts val="0"/>
              </a:spcBef>
            </a:pPr>
            <a:endParaRPr lang="en-US" dirty="0"/>
          </a:p>
          <a:p>
            <a:pPr>
              <a:spcBef>
                <a:spcPts val="0"/>
              </a:spcBef>
            </a:pPr>
            <a:r>
              <a:rPr lang="en-US" dirty="0"/>
              <a:t>Consider proposed solutions for impacted features/functions, and incorporate into D0.1</a:t>
            </a:r>
          </a:p>
          <a:p>
            <a:pPr>
              <a:spcBef>
                <a:spcPts val="0"/>
              </a:spcBef>
            </a:pPr>
            <a:endParaRPr lang="en-US" dirty="0"/>
          </a:p>
          <a:p>
            <a:pPr>
              <a:spcBef>
                <a:spcPts val="0"/>
              </a:spcBef>
            </a:pPr>
            <a:r>
              <a:rPr lang="en-US" dirty="0"/>
              <a:t>WBA liaison response</a:t>
            </a: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4EF3D387-5B02-4A8E-B0ED-D7C86A26586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F828052-F65A-4E29-AFBF-D47BE82647F5}"/>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CBEDF5D3-6DDC-46C5-B4EA-7528CD5BFF9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788328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Nov 2021</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52BCAF5A-0316-413A-93DC-F6F23144BD4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CB89D5B-6565-47DD-B3AF-F7A2884C79BB}"/>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87C61351-F9EE-4926-B8B7-3E06427E023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8446740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lvl="0"/>
            <a:r>
              <a:rPr lang="en-US" sz="2800" dirty="0"/>
              <a:t>Tuesday, Dec 7, 9:00-11:00 ET</a:t>
            </a:r>
          </a:p>
          <a:p>
            <a:pPr lvl="0"/>
            <a:r>
              <a:rPr lang="en-US" sz="2800" dirty="0"/>
              <a:t>Thursday, Dec 16, 19:00-21:00 ET</a:t>
            </a:r>
          </a:p>
          <a:p>
            <a:pPr lvl="0"/>
            <a:r>
              <a:rPr lang="en-US" sz="2800" dirty="0"/>
              <a:t>Thursday, Jan 6, 19:00-21:00 ET</a:t>
            </a:r>
          </a:p>
          <a:p>
            <a:pPr lvl="0"/>
            <a:r>
              <a:rPr lang="en-US" sz="2800" dirty="0"/>
              <a:t>Tuesday, Jan 11, 9:00-11:00 ET</a:t>
            </a:r>
          </a:p>
          <a:p>
            <a:pPr lvl="0"/>
            <a:endParaRPr lang="en-US" sz="2800" dirty="0"/>
          </a:p>
        </p:txBody>
      </p:sp>
      <p:sp>
        <p:nvSpPr>
          <p:cNvPr id="2" name="Footer Placeholder 1">
            <a:extLst>
              <a:ext uri="{FF2B5EF4-FFF2-40B4-BE49-F238E27FC236}">
                <a16:creationId xmlns:a16="http://schemas.microsoft.com/office/drawing/2014/main" id="{E6054179-9210-4C22-B1E8-90222CB15FF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5353AF9-541E-4E4A-BF6E-0C88E944822E}"/>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2577EAC7-6F85-4974-9423-A3C5D4771BD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301957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January 2022 Plans</a:t>
            </a:r>
          </a:p>
        </p:txBody>
      </p:sp>
      <p:sp>
        <p:nvSpPr>
          <p:cNvPr id="17414" name="Rectangle 3"/>
          <p:cNvSpPr>
            <a:spLocks noGrp="1" noChangeArrowheads="1"/>
          </p:cNvSpPr>
          <p:nvPr>
            <p:ph type="body" idx="1"/>
          </p:nvPr>
        </p:nvSpPr>
        <p:spPr>
          <a:xfrm>
            <a:off x="1752600" y="1600200"/>
            <a:ext cx="8686800" cy="4724400"/>
          </a:xfrm>
          <a:ln>
            <a:solidFill>
              <a:schemeClr val="bg1"/>
            </a:solidFill>
          </a:ln>
        </p:spPr>
        <p:txBody>
          <a:bodyPr/>
          <a:lstStyle/>
          <a:p>
            <a:pPr>
              <a:lnSpc>
                <a:spcPct val="90000"/>
              </a:lnSpc>
            </a:pPr>
            <a:r>
              <a:rPr lang="en-US" sz="3200" dirty="0"/>
              <a:t>Four meeting slots planned</a:t>
            </a:r>
          </a:p>
          <a:p>
            <a:pPr marL="0" indent="0">
              <a:lnSpc>
                <a:spcPct val="90000"/>
              </a:lnSpc>
            </a:pPr>
            <a:endParaRPr lang="en-US" sz="3200" dirty="0"/>
          </a:p>
          <a:p>
            <a:pPr>
              <a:lnSpc>
                <a:spcPct val="90000"/>
              </a:lnSpc>
            </a:pPr>
            <a:r>
              <a:rPr lang="en-US" sz="3200" dirty="0"/>
              <a:t>Consider “solutions” to use cases that are in 802.11 scope to resolve</a:t>
            </a:r>
          </a:p>
          <a:p>
            <a:pPr>
              <a:lnSpc>
                <a:spcPct val="90000"/>
              </a:lnSpc>
            </a:pPr>
            <a:endParaRPr lang="en-US" sz="3200" dirty="0"/>
          </a:p>
          <a:p>
            <a:pPr>
              <a:lnSpc>
                <a:spcPct val="90000"/>
              </a:lnSpc>
            </a:pPr>
            <a:r>
              <a:rPr lang="en-US" sz="3200" dirty="0"/>
              <a:t>Formulate D0.1</a:t>
            </a:r>
          </a:p>
          <a:p>
            <a:pPr marL="684213">
              <a:lnSpc>
                <a:spcPct val="90000"/>
              </a:lnSpc>
            </a:pPr>
            <a:endParaRPr lang="en-US" dirty="0"/>
          </a:p>
        </p:txBody>
      </p:sp>
      <p:sp>
        <p:nvSpPr>
          <p:cNvPr id="2" name="Footer Placeholder 1">
            <a:extLst>
              <a:ext uri="{FF2B5EF4-FFF2-40B4-BE49-F238E27FC236}">
                <a16:creationId xmlns:a16="http://schemas.microsoft.com/office/drawing/2014/main" id="{1EE0BBAE-45FD-4B89-A2DB-2CCB20AA3CF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C2ABD78-DB8F-45BC-8AB3-1E5F60F1F687}"/>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54B40587-A819-4E68-8A89-E674FA1636A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724046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2021-11-16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9E59BB4B-8668-4CC0-9C21-7FDD67ACE345}"/>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4EAAC57D-D59A-4E26-B87D-F717B9E19328}"/>
              </a:ext>
            </a:extLst>
          </p:cNvPr>
          <p:cNvSpPr>
            <a:spLocks noGrp="1"/>
          </p:cNvSpPr>
          <p:nvPr>
            <p:ph type="sldNum" idx="12"/>
          </p:nvPr>
        </p:nvSpPr>
        <p:spPr/>
        <p:txBody>
          <a:bodyPr/>
          <a:lstStyle/>
          <a:p>
            <a:r>
              <a:rPr lang="en-GB"/>
              <a:t>Slide </a:t>
            </a:r>
            <a:fld id="{DE40C9FC-4879-4F20-9ECA-A574A90476B7}" type="slidenum">
              <a:rPr lang="en-GB" smtClean="0"/>
              <a:pPr/>
              <a:t>84</a:t>
            </a:fld>
            <a:endParaRPr lang="en-GB"/>
          </a:p>
        </p:txBody>
      </p:sp>
      <p:sp>
        <p:nvSpPr>
          <p:cNvPr id="5" name="Date Placeholder 4">
            <a:extLst>
              <a:ext uri="{FF2B5EF4-FFF2-40B4-BE49-F238E27FC236}">
                <a16:creationId xmlns:a16="http://schemas.microsoft.com/office/drawing/2014/main" id="{7C537932-960D-4C8B-8A23-4937FC6DAF07}"/>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174283956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November </a:t>
            </a:r>
            <a:r>
              <a:rPr dirty="0"/>
              <a:t>202</a:t>
            </a:r>
            <a:r>
              <a:rPr lang="en-US" dirty="0"/>
              <a:t>1</a:t>
            </a:r>
            <a:endParaRPr dirty="0"/>
          </a:p>
        </p:txBody>
      </p:sp>
      <p:sp>
        <p:nvSpPr>
          <p:cNvPr id="82" name="Content Placeholder 2"/>
          <p:cNvSpPr txBox="1">
            <a:spLocks noGrp="1"/>
          </p:cNvSpPr>
          <p:nvPr>
            <p:ph type="body" idx="4294967295"/>
          </p:nvPr>
        </p:nvSpPr>
        <p:spPr>
          <a:xfrm>
            <a:off x="762000" y="1524000"/>
            <a:ext cx="10210800" cy="4876800"/>
          </a:xfrm>
          <a:prstGeom prst="rect">
            <a:avLst/>
          </a:prstGeom>
        </p:spPr>
        <p:txBody>
          <a:bodyPr lIns="45719" tIns="45719" rIns="45719" bIns="45719">
            <a:normAutofit fontScale="77500" lnSpcReduction="2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We developed a Requirements Tracking Document (21/1848r2) and a process for updating that document (also included in 21/1848r2).</a:t>
            </a:r>
          </a:p>
          <a:p>
            <a:pPr>
              <a:buClr>
                <a:srgbClr val="000000"/>
              </a:buClr>
              <a:buSzPct val="100000"/>
              <a:buFont typeface="Arial"/>
              <a:buChar char="•"/>
            </a:pPr>
            <a:endParaRPr lang="en-US" dirty="0"/>
          </a:p>
          <a:p>
            <a:pPr>
              <a:buClr>
                <a:srgbClr val="000000"/>
              </a:buClr>
              <a:buSzPct val="100000"/>
              <a:buFont typeface="Arial"/>
              <a:buChar char="•"/>
            </a:pPr>
            <a:r>
              <a:rPr lang="en-US" dirty="0"/>
              <a:t>The open call for submission of issues and use cases will continue until the Interim Meeting in January.  In the January Interim meeting, the group will motion the Use Case and Issue document (21/641) as complete.</a:t>
            </a:r>
          </a:p>
          <a:p>
            <a:pPr>
              <a:buClr>
                <a:srgbClr val="000000"/>
              </a:buClr>
              <a:buSzPct val="100000"/>
              <a:buFont typeface="Arial"/>
              <a:buChar char="•"/>
            </a:pPr>
            <a:endParaRPr lang="en-US" dirty="0"/>
          </a:p>
          <a:p>
            <a:pPr>
              <a:buClr>
                <a:srgbClr val="000000"/>
              </a:buClr>
              <a:buSzPct val="100000"/>
              <a:buFont typeface="Arial"/>
              <a:buChar char="•"/>
            </a:pPr>
            <a:r>
              <a:rPr lang="en-US" dirty="0"/>
              <a:t>Submissions of proposed requirements are also accepted now for issues and use cases already in doc 21/641r6.</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December 2, 9am-10am ET</a:t>
            </a:r>
          </a:p>
          <a:p>
            <a:pPr lvl="1">
              <a:buClr>
                <a:srgbClr val="000000"/>
              </a:buClr>
              <a:buSzPct val="100000"/>
              <a:buFont typeface="Arial"/>
              <a:buChar char="•"/>
            </a:pPr>
            <a:r>
              <a:rPr lang="en-US" dirty="0"/>
              <a:t> December 16, 9am-10amET</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044A7F06-EF6D-4073-867E-AD6B9AF101DC}"/>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1F2022BE-3667-4A9A-A029-C95F4C9DC478}"/>
              </a:ext>
            </a:extLst>
          </p:cNvPr>
          <p:cNvSpPr>
            <a:spLocks noGrp="1"/>
          </p:cNvSpPr>
          <p:nvPr>
            <p:ph type="sldNum" idx="12"/>
          </p:nvPr>
        </p:nvSpPr>
        <p:spPr/>
        <p:txBody>
          <a:bodyPr/>
          <a:lstStyle/>
          <a:p>
            <a:r>
              <a:rPr lang="en-GB"/>
              <a:t>Slide </a:t>
            </a:r>
            <a:fld id="{F5D8E26B-7BCF-4D25-9C89-0168A6618F18}" type="slidenum">
              <a:rPr lang="en-GB" smtClean="0"/>
              <a:pPr/>
              <a:t>85</a:t>
            </a:fld>
            <a:endParaRPr lang="en-GB"/>
          </a:p>
        </p:txBody>
      </p:sp>
      <p:sp>
        <p:nvSpPr>
          <p:cNvPr id="4" name="Date Placeholder 3">
            <a:extLst>
              <a:ext uri="{FF2B5EF4-FFF2-40B4-BE49-F238E27FC236}">
                <a16:creationId xmlns:a16="http://schemas.microsoft.com/office/drawing/2014/main" id="{9FB48A4F-02EB-44E2-8A1C-90A6EC5D6FC6}"/>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258759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E32A3650-1EC0-4603-9408-E4C7E4390B44}"/>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2CC871F8-943E-41DD-86CE-B1D4499539A7}"/>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0145708D-EC45-48B9-A929-9950C2AAB2AD}"/>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0995023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8128F-272A-4BB9-93C5-1D6C7FF1F883}"/>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AB75D3EC-9FD8-4402-BCC2-AE38AB23BC72}"/>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13825D3-C7C8-4FE7-996B-334F1EBE4E89}"/>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31418AC7-3B67-4E25-9800-E7C6E4908291}"/>
              </a:ext>
            </a:extLst>
          </p:cNvPr>
          <p:cNvSpPr>
            <a:spLocks noGrp="1"/>
          </p:cNvSpPr>
          <p:nvPr>
            <p:ph type="sldNum" idx="12"/>
          </p:nvPr>
        </p:nvSpPr>
        <p:spPr/>
        <p:txBody>
          <a:bodyPr/>
          <a:lstStyle/>
          <a:p>
            <a:r>
              <a:rPr lang="en-GB"/>
              <a:t>Slide </a:t>
            </a:r>
            <a:fld id="{DE40C9FC-4879-4F20-9ECA-A574A90476B7}" type="slidenum">
              <a:rPr lang="en-GB" smtClean="0"/>
              <a:pPr/>
              <a:t>87</a:t>
            </a:fld>
            <a:endParaRPr lang="en-GB"/>
          </a:p>
        </p:txBody>
      </p:sp>
      <p:sp>
        <p:nvSpPr>
          <p:cNvPr id="9" name="Date Placeholder 8">
            <a:extLst>
              <a:ext uri="{FF2B5EF4-FFF2-40B4-BE49-F238E27FC236}">
                <a16:creationId xmlns:a16="http://schemas.microsoft.com/office/drawing/2014/main" id="{163DB31E-8463-4BE2-AEA2-37B6065F41C5}"/>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34736895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6480DD-B110-4B7E-8D1D-EE11FE5D266B}"/>
              </a:ext>
            </a:extLst>
          </p:cNvPr>
          <p:cNvSpPr>
            <a:spLocks noGrp="1"/>
          </p:cNvSpPr>
          <p:nvPr>
            <p:ph type="title"/>
          </p:nvPr>
        </p:nvSpPr>
        <p:spPr/>
        <p:txBody>
          <a:bodyPr/>
          <a:lstStyle/>
          <a:p>
            <a:r>
              <a:rPr lang="en-US" dirty="0"/>
              <a:t>Internal Liaison reports</a:t>
            </a:r>
          </a:p>
        </p:txBody>
      </p:sp>
      <p:sp>
        <p:nvSpPr>
          <p:cNvPr id="8" name="Text Placeholder 7">
            <a:extLst>
              <a:ext uri="{FF2B5EF4-FFF2-40B4-BE49-F238E27FC236}">
                <a16:creationId xmlns:a16="http://schemas.microsoft.com/office/drawing/2014/main" id="{40D87B7A-6784-4581-A200-11DC1973EBAB}"/>
              </a:ext>
            </a:extLst>
          </p:cNvPr>
          <p:cNvSpPr>
            <a:spLocks noGrp="1"/>
          </p:cNvSpPr>
          <p:nvPr>
            <p:ph type="body" idx="1"/>
          </p:nvPr>
        </p:nvSpPr>
        <p:spPr/>
        <p:txBody>
          <a:bodyPr/>
          <a:lstStyle/>
          <a:p>
            <a:r>
              <a:rPr lang="en-US" dirty="0"/>
              <a:t>From opening plenary</a:t>
            </a:r>
          </a:p>
        </p:txBody>
      </p:sp>
      <p:sp>
        <p:nvSpPr>
          <p:cNvPr id="6" name="Date Placeholder 5">
            <a:extLst>
              <a:ext uri="{FF2B5EF4-FFF2-40B4-BE49-F238E27FC236}">
                <a16:creationId xmlns:a16="http://schemas.microsoft.com/office/drawing/2014/main" id="{31DA8EF3-CB25-48DD-A8FD-029092F2BA92}"/>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859D4186-FABE-44CD-8BA3-D392206EE59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C7F2201-35A3-472B-BE03-BC2FB2E9F8F1}"/>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Tree>
    <p:extLst>
      <p:ext uri="{BB962C8B-B14F-4D97-AF65-F5344CB8AC3E}">
        <p14:creationId xmlns:p14="http://schemas.microsoft.com/office/powerpoint/2010/main" val="2164314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F1D5-0FA6-4131-81C3-78FD2345FA9B}"/>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861D1414-F229-4EE9-AF3D-16DAE791705B}"/>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6371B3A0-9AE1-4D76-AFCD-32F2F556DBFD}"/>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AE6A1E76-BA2E-4CF3-A09E-B943E27F37D3}"/>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9" name="Date Placeholder 8">
            <a:extLst>
              <a:ext uri="{FF2B5EF4-FFF2-40B4-BE49-F238E27FC236}">
                <a16:creationId xmlns:a16="http://schemas.microsoft.com/office/drawing/2014/main" id="{BF72A751-41B9-493E-ABCE-0B9D0A8CBB65}"/>
              </a:ext>
            </a:extLst>
          </p:cNvPr>
          <p:cNvSpPr>
            <a:spLocks noGrp="1"/>
          </p:cNvSpPr>
          <p:nvPr>
            <p:ph type="dt" idx="10"/>
          </p:nvPr>
        </p:nvSpPr>
        <p:spPr/>
        <p:txBody>
          <a:bodyPr/>
          <a:lstStyle/>
          <a:p>
            <a:r>
              <a:rPr lang="en-US"/>
              <a:t>November 2021</a:t>
            </a:r>
            <a:endParaRPr lang="en-GB"/>
          </a:p>
        </p:txBody>
      </p:sp>
    </p:spTree>
    <p:extLst>
      <p:ext uri="{BB962C8B-B14F-4D97-AF65-F5344CB8AC3E}">
        <p14:creationId xmlns:p14="http://schemas.microsoft.com/office/powerpoint/2010/main" val="260385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0FC98-BB06-48D2-9BED-8F06728E43D2}"/>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A909BD0-3105-45B1-96ED-679BBDE37B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714F748-0A3E-466F-AB7C-41FA476FEFA1}"/>
              </a:ext>
            </a:extLst>
          </p:cNvPr>
          <p:cNvSpPr>
            <a:spLocks noGrp="1"/>
          </p:cNvSpPr>
          <p:nvPr>
            <p:ph type="dt" idx="10"/>
          </p:nvPr>
        </p:nvSpPr>
        <p:spPr/>
        <p:txBody>
          <a:bodyPr/>
          <a:lstStyle/>
          <a:p>
            <a:r>
              <a:rPr lang="en-US"/>
              <a:t>November 2021</a:t>
            </a:r>
            <a:endParaRPr lang="en-GB" dirty="0"/>
          </a:p>
        </p:txBody>
      </p:sp>
      <p:sp>
        <p:nvSpPr>
          <p:cNvPr id="5" name="Footer Placeholder 4">
            <a:extLst>
              <a:ext uri="{FF2B5EF4-FFF2-40B4-BE49-F238E27FC236}">
                <a16:creationId xmlns:a16="http://schemas.microsoft.com/office/drawing/2014/main" id="{4A46EF3C-8400-4A42-8F86-EB856656DE4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7A0CD2-B4AA-4901-8E70-E4F89D0FC7B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870667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Plenary</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08 November 2021</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extLst>
              <p:ext uri="{D42A27DB-BD31-4B8C-83A1-F6EECF244321}">
                <p14:modId xmlns:p14="http://schemas.microsoft.com/office/powerpoint/2010/main" val="3763194650"/>
              </p:ext>
            </p:extLst>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5374"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2120B6D7-3485-4CC8-8E8B-C715AF015564}"/>
              </a:ext>
            </a:extLst>
          </p:cNvPr>
          <p:cNvSpPr>
            <a:spLocks noGrp="1"/>
          </p:cNvSpPr>
          <p:nvPr>
            <p:ph type="ftr" idx="14"/>
          </p:nvPr>
        </p:nvSpPr>
        <p:spPr/>
        <p:txBody>
          <a:bodyPr/>
          <a:lstStyle/>
          <a:p>
            <a:r>
              <a:rPr lang="en-GB"/>
              <a:t>Jay Holcomb, Itron</a:t>
            </a:r>
            <a:endParaRPr lang="en-GB" dirty="0"/>
          </a:p>
        </p:txBody>
      </p:sp>
      <p:sp>
        <p:nvSpPr>
          <p:cNvPr id="3" name="Slide Number Placeholder 2">
            <a:extLst>
              <a:ext uri="{FF2B5EF4-FFF2-40B4-BE49-F238E27FC236}">
                <a16:creationId xmlns:a16="http://schemas.microsoft.com/office/drawing/2014/main" id="{534E560D-9409-4125-AB74-AC86D3C4269C}"/>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4" name="Date Placeholder 3">
            <a:extLst>
              <a:ext uri="{FF2B5EF4-FFF2-40B4-BE49-F238E27FC236}">
                <a16:creationId xmlns:a16="http://schemas.microsoft.com/office/drawing/2014/main" id="{8B5C82C4-94B6-427C-827D-370144F08D4E}"/>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564664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38 (8 on LMSC)</a:t>
            </a:r>
            <a:r>
              <a:rPr lang="en-US" altLang="en-US" sz="2000" dirty="0">
                <a:solidFill>
                  <a:schemeClr val="tx1"/>
                </a:solidFill>
              </a:rPr>
              <a:t>;  Nearly Voters: 3;  Aspirant members: 9</a:t>
            </a:r>
          </a:p>
          <a:p>
            <a:pPr eaLnBrk="1" hangingPunct="1">
              <a:defRPr/>
            </a:pPr>
            <a:endParaRPr lang="en-US" sz="1000" dirty="0">
              <a:solidFill>
                <a:srgbClr val="FF0000"/>
              </a:solidFill>
            </a:endParaRPr>
          </a:p>
          <a:p>
            <a:pPr eaLnBrk="1" hangingPunct="1">
              <a:buFont typeface="Arial" panose="020B0604020202020204" pitchFamily="34" charset="0"/>
              <a:buChar char="•"/>
              <a:defRPr/>
            </a:pPr>
            <a:r>
              <a:rPr lang="en-US" sz="2000" dirty="0"/>
              <a:t>Officers or the RR-TAG / IEEE 802.18:</a:t>
            </a:r>
          </a:p>
          <a:p>
            <a:pPr lvl="1">
              <a:defRPr/>
            </a:pPr>
            <a:r>
              <a:rPr lang="en-US" sz="1800" dirty="0"/>
              <a:t>Chair is Jay Holcomb (Itron) </a:t>
            </a:r>
          </a:p>
          <a:p>
            <a:pPr lvl="1">
              <a:defRPr/>
            </a:pPr>
            <a:r>
              <a:rPr lang="en-US" sz="1800" dirty="0"/>
              <a:t>Co-Vice-chair  Stuart Kerry (OK-Brit, self)</a:t>
            </a:r>
          </a:p>
          <a:p>
            <a:pPr lvl="1">
              <a:defRPr/>
            </a:pPr>
            <a:r>
              <a:rPr lang="en-US" sz="1800" dirty="0"/>
              <a:t>Co-Vice-Chair Al Petrick (Skyworks Solutions) </a:t>
            </a:r>
          </a:p>
          <a:p>
            <a:pPr lvl="1">
              <a:defRPr/>
            </a:pPr>
            <a:r>
              <a:rPr lang="en-US" sz="1800" dirty="0"/>
              <a:t>Secretary is open –  </a:t>
            </a:r>
          </a:p>
          <a:p>
            <a:pPr lvl="1">
              <a:defRPr/>
            </a:pPr>
            <a:r>
              <a:rPr lang="en-US" sz="1600" dirty="0"/>
              <a:t>	</a:t>
            </a:r>
          </a:p>
          <a:p>
            <a:pPr marL="342900" lvl="1" indent="-342900">
              <a:spcBef>
                <a:spcPts val="600"/>
              </a:spcBef>
              <a:buFont typeface="Arial" panose="020B0604020202020204" pitchFamily="34" charset="0"/>
              <a:buChar char="•"/>
              <a:defRPr/>
            </a:pPr>
            <a:r>
              <a:rPr lang="en-US" b="1" dirty="0">
                <a:cs typeface="+mn-cs"/>
              </a:rPr>
              <a:t>Schedule this plenary, same time slot as our normal weekly meetings </a:t>
            </a:r>
          </a:p>
          <a:p>
            <a:pPr marL="742950" lvl="2" indent="-342900">
              <a:spcBef>
                <a:spcPts val="60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18</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See IEEE 802 overall calendar ( &amp; under 802.18 calendar) </a:t>
            </a:r>
          </a:p>
          <a:p>
            <a:pPr>
              <a:spcBef>
                <a:spcPts val="0"/>
              </a:spcBef>
              <a:buFont typeface="Arial" panose="020B0604020202020204" pitchFamily="34" charset="0"/>
              <a:buChar char="•"/>
            </a:pPr>
            <a:r>
              <a:rPr lang="en-US" sz="1600" dirty="0">
                <a:latin typeface="Times New Roman" panose="02020603050405020304" pitchFamily="18" charset="0"/>
              </a:rPr>
              <a:t>Using same call-in as our weekly meetings. </a:t>
            </a: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4" name="Footer Placeholder 3">
            <a:extLst>
              <a:ext uri="{FF2B5EF4-FFF2-40B4-BE49-F238E27FC236}">
                <a16:creationId xmlns:a16="http://schemas.microsoft.com/office/drawing/2014/main" id="{3A417247-E5C4-45EF-B4C9-F1B7B2563592}"/>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27545AA-61A1-4637-95DD-F55A575E5CBA}"/>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6" name="Date Placeholder 5">
            <a:extLst>
              <a:ext uri="{FF2B5EF4-FFF2-40B4-BE49-F238E27FC236}">
                <a16:creationId xmlns:a16="http://schemas.microsoft.com/office/drawing/2014/main" id="{7034E92B-EEFA-4597-B9FA-65218F59A122}"/>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3524070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e.g. :</a:t>
            </a:r>
          </a:p>
          <a:p>
            <a:pPr marL="400050" lvl="1">
              <a:spcBef>
                <a:spcPts val="0"/>
              </a:spcBef>
              <a:spcAft>
                <a:spcPts val="0"/>
              </a:spcAft>
              <a:buFont typeface="Arial" panose="020B0604020202020204" pitchFamily="34" charset="0"/>
              <a:buChar char="•"/>
            </a:pPr>
            <a:endParaRPr lang="en-US" altLang="en-US" dirty="0"/>
          </a:p>
          <a:p>
            <a:pPr marL="400050" lvl="1">
              <a:spcBef>
                <a:spcPts val="0"/>
              </a:spcBef>
              <a:spcAft>
                <a:spcPts val="0"/>
              </a:spcAft>
              <a:buFont typeface="Arial" panose="020B0604020202020204" pitchFamily="34" charset="0"/>
              <a:buChar char="•"/>
            </a:pPr>
            <a:r>
              <a:rPr lang="en-US" sz="2000" dirty="0">
                <a:solidFill>
                  <a:schemeClr val="tx1"/>
                </a:solidFill>
              </a:rPr>
              <a:t>ETSI – </a:t>
            </a:r>
            <a:r>
              <a:rPr lang="en-US" altLang="en-US" sz="2000" b="0" dirty="0">
                <a:hlinkClick r:id="rId2"/>
              </a:rPr>
              <a:t>&lt;BRAN&gt;</a:t>
            </a:r>
            <a:r>
              <a:rPr lang="en-US" altLang="en-US" sz="2000" b="0" dirty="0"/>
              <a:t> </a:t>
            </a:r>
            <a:r>
              <a:rPr lang="en-US" altLang="en-US" sz="2000" dirty="0">
                <a:solidFill>
                  <a:schemeClr val="tx1"/>
                </a:solidFill>
                <a:sym typeface="Wingdings" panose="05000000000000000000" pitchFamily="2" charset="2"/>
              </a:rPr>
              <a:t>ne</a:t>
            </a:r>
            <a:r>
              <a:rPr lang="en-US" sz="2000" dirty="0">
                <a:solidFill>
                  <a:schemeClr val="tx1"/>
                </a:solidFill>
                <a:sym typeface="Wingdings" panose="05000000000000000000" pitchFamily="2" charset="2"/>
              </a:rPr>
              <a:t>xt call #112 13-17dec21; lots of  ad </a:t>
            </a:r>
            <a:r>
              <a:rPr lang="en-US" sz="2000" dirty="0" err="1">
                <a:solidFill>
                  <a:schemeClr val="tx1"/>
                </a:solidFill>
                <a:sym typeface="Wingdings" panose="05000000000000000000" pitchFamily="2" charset="2"/>
              </a:rPr>
              <a:t>hocs</a:t>
            </a:r>
            <a:r>
              <a:rPr lang="en-US" sz="2000" dirty="0">
                <a:solidFill>
                  <a:schemeClr val="tx1"/>
                </a:solidFill>
                <a:sym typeface="Wingdings" panose="05000000000000000000" pitchFamily="2" charset="2"/>
              </a:rPr>
              <a:t> (10) before then.  (14 total calls)</a:t>
            </a:r>
            <a:endParaRPr lang="en-US" sz="1800" b="0" dirty="0">
              <a:solidFill>
                <a:schemeClr val="tx1"/>
              </a:solidFill>
              <a:sym typeface="Wingdings" panose="05000000000000000000" pitchFamily="2" charset="2"/>
            </a:endParaRPr>
          </a:p>
          <a:p>
            <a:pPr marL="800100" lvl="2">
              <a:spcBef>
                <a:spcPts val="0"/>
              </a:spcBef>
              <a:spcAft>
                <a:spcPts val="0"/>
              </a:spcAft>
              <a:buFont typeface="Arial" panose="020B0604020202020204" pitchFamily="34" charset="0"/>
              <a:buChar char="•"/>
            </a:pPr>
            <a:r>
              <a:rPr lang="en-US" dirty="0">
                <a:effectLst/>
                <a:ea typeface="Calibri" panose="020F0502020204030204" pitchFamily="34" charset="0"/>
              </a:rPr>
              <a:t>Will discuss what is new,  folks have to share. </a:t>
            </a:r>
          </a:p>
          <a:p>
            <a:pPr marL="800100" lvl="2">
              <a:spcBef>
                <a:spcPts val="0"/>
              </a:spcBef>
              <a:spcAft>
                <a:spcPts val="0"/>
              </a:spcAft>
              <a:buFont typeface="Arial" panose="020B0604020202020204" pitchFamily="34" charset="0"/>
              <a:buChar char="•"/>
            </a:pPr>
            <a:r>
              <a:rPr lang="en-US" dirty="0">
                <a:ea typeface="Calibri" panose="020F0502020204030204" pitchFamily="34" charset="0"/>
              </a:rPr>
              <a:t> </a:t>
            </a:r>
          </a:p>
          <a:p>
            <a:pPr marL="800100" lvl="2">
              <a:spcBef>
                <a:spcPts val="0"/>
              </a:spcBef>
              <a:spcAft>
                <a:spcPts val="0"/>
              </a:spcAft>
              <a:buFont typeface="Arial" panose="020B0604020202020204" pitchFamily="34" charset="0"/>
              <a:buChar char="•"/>
            </a:pPr>
            <a:r>
              <a:rPr lang="en-US" b="1" dirty="0">
                <a:ea typeface="Calibri" panose="020F0502020204030204" pitchFamily="34" charset="0"/>
              </a:rPr>
              <a:t> </a:t>
            </a:r>
            <a:r>
              <a:rPr lang="en-US" sz="1600" b="1" dirty="0">
                <a:ea typeface="Calibri" panose="020F0502020204030204" pitchFamily="34" charset="0"/>
              </a:rPr>
              <a:t>From </a:t>
            </a:r>
            <a:r>
              <a:rPr lang="en-US" sz="1600" b="1" dirty="0">
                <a:effectLst/>
                <a:ea typeface="Calibri" panose="020F0502020204030204" pitchFamily="34" charset="0"/>
              </a:rPr>
              <a:t>28oct:  </a:t>
            </a:r>
            <a:r>
              <a:rPr lang="en-US" sz="1600" dirty="0">
                <a:effectLst/>
                <a:ea typeface="Calibri" panose="020F0502020204030204" pitchFamily="34" charset="0"/>
              </a:rPr>
              <a:t>BRAN(21)111002r2 and 111036r3 are the keys to knowing which 111x meeting is on which topic. 111j is on both EN 301 893 and EN 303 687.</a:t>
            </a:r>
            <a:r>
              <a:rPr lang="en-US" sz="1600" b="1" dirty="0">
                <a:ea typeface="Calibri" panose="020F0502020204030204" pitchFamily="34" charset="0"/>
              </a:rPr>
              <a:t>  </a:t>
            </a:r>
            <a:r>
              <a:rPr lang="en-US" sz="1400" dirty="0">
                <a:effectLst/>
                <a:ea typeface="Calibri" panose="020F0502020204030204" pitchFamily="34" charset="0"/>
              </a:rPr>
              <a:t>Some comments on TVWS, EC working with multiple consultants, with multiple output from them</a:t>
            </a:r>
            <a:r>
              <a:rPr lang="en-US" sz="1400" dirty="0">
                <a:ea typeface="Calibri" panose="020F0502020204030204" pitchFamily="34" charset="0"/>
              </a:rPr>
              <a:t>, this is </a:t>
            </a:r>
            <a:r>
              <a:rPr lang="en-US" sz="1400" dirty="0">
                <a:effectLst/>
                <a:ea typeface="Calibri" panose="020F0502020204030204" pitchFamily="34" charset="0"/>
              </a:rPr>
              <a:t>challenging. </a:t>
            </a:r>
          </a:p>
          <a:p>
            <a:pPr marL="1257300" lvl="3">
              <a:spcBef>
                <a:spcPts val="0"/>
              </a:spcBef>
              <a:spcAft>
                <a:spcPts val="0"/>
              </a:spcAft>
              <a:buFont typeface="Arial" panose="020B0604020202020204" pitchFamily="34" charset="0"/>
              <a:buChar char="•"/>
            </a:pPr>
            <a:r>
              <a:rPr lang="en-US" sz="1400" dirty="0">
                <a:ea typeface="Calibri" panose="020F0502020204030204" pitchFamily="34" charset="0"/>
              </a:rPr>
              <a:t>ENAP has ended on EN 303 722, one country with technical comments.  should be able to resolve okay. meeting is scheduled to resolve then a 2</a:t>
            </a:r>
            <a:r>
              <a:rPr lang="en-US" sz="1400" baseline="30000" dirty="0">
                <a:ea typeface="Calibri" panose="020F0502020204030204" pitchFamily="34" charset="0"/>
              </a:rPr>
              <a:t>nd</a:t>
            </a:r>
            <a:r>
              <a:rPr lang="en-US" sz="1400" dirty="0">
                <a:ea typeface="Calibri" panose="020F0502020204030204" pitchFamily="34" charset="0"/>
              </a:rPr>
              <a:t> ENAP will be needed.  </a:t>
            </a:r>
          </a:p>
          <a:p>
            <a:pPr marL="1257300" lvl="3">
              <a:spcBef>
                <a:spcPts val="0"/>
              </a:spcBef>
              <a:spcAft>
                <a:spcPts val="0"/>
              </a:spcAft>
              <a:buFont typeface="Arial" panose="020B0604020202020204" pitchFamily="34" charset="0"/>
              <a:buChar char="•"/>
            </a:pPr>
            <a:r>
              <a:rPr lang="en-US" sz="1400" dirty="0">
                <a:ea typeface="Calibri" panose="020F0502020204030204" pitchFamily="34" charset="0"/>
              </a:rPr>
              <a:t> 6 GHz, EN 303 687, discussions continue on NB FH, still trying to understand the compromise made. </a:t>
            </a:r>
          </a:p>
          <a:p>
            <a:pPr marL="1257300" lvl="3">
              <a:spcBef>
                <a:spcPts val="0"/>
              </a:spcBef>
              <a:spcAft>
                <a:spcPts val="0"/>
              </a:spcAft>
              <a:buFont typeface="Arial" panose="020B0604020202020204" pitchFamily="34" charset="0"/>
              <a:buChar char="•"/>
            </a:pPr>
            <a:r>
              <a:rPr lang="en-US" sz="1400" dirty="0">
                <a:effectLst/>
                <a:ea typeface="Calibri" panose="020F0502020204030204" pitchFamily="34" charset="0"/>
              </a:rPr>
              <a:t> 5 GHz going smoothly. Have heard some question on radars</a:t>
            </a:r>
            <a:r>
              <a:rPr lang="en-US" sz="1400" dirty="0">
                <a:ea typeface="Calibri" panose="020F0502020204030204" pitchFamily="34" charset="0"/>
              </a:rPr>
              <a:t> thought </a:t>
            </a:r>
            <a:r>
              <a:rPr lang="en-US" sz="1400" dirty="0">
                <a:effectLst/>
                <a:ea typeface="Calibri" panose="020F0502020204030204" pitchFamily="34" charset="0"/>
              </a:rPr>
              <a:t>not to BRAN at this time. Just need </a:t>
            </a:r>
            <a:r>
              <a:rPr lang="en-US" sz="1400" dirty="0">
                <a:ea typeface="Calibri" panose="020F0502020204030204" pitchFamily="34" charset="0"/>
              </a:rPr>
              <a:t>to </a:t>
            </a:r>
            <a:r>
              <a:rPr lang="en-US" sz="1400" dirty="0">
                <a:effectLst/>
                <a:ea typeface="Calibri" panose="020F0502020204030204" pitchFamily="34" charset="0"/>
              </a:rPr>
              <a:t>be awar</a:t>
            </a:r>
            <a:r>
              <a:rPr lang="en-US" sz="1400" dirty="0">
                <a:ea typeface="Calibri" panose="020F0502020204030204" pitchFamily="34" charset="0"/>
              </a:rPr>
              <a:t>e as some specific companies seem to not be following the rules.</a:t>
            </a:r>
            <a:endParaRPr lang="en-US" sz="1400" dirty="0">
              <a:effectLst/>
              <a:ea typeface="Calibri" panose="020F0502020204030204" pitchFamily="34" charset="0"/>
            </a:endParaRP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dirty="0">
                <a:effectLst/>
                <a:ea typeface="Calibri" panose="020F0502020204030204" pitchFamily="34" charset="0"/>
              </a:rPr>
              <a:t>CEPT activities shared has been quiet. </a:t>
            </a:r>
          </a:p>
          <a:p>
            <a:pPr marL="800100" lvl="2">
              <a:spcBef>
                <a:spcPts val="0"/>
              </a:spcBef>
              <a:spcAft>
                <a:spcPts val="0"/>
              </a:spcAft>
              <a:buFont typeface="Arial" panose="020B0604020202020204" pitchFamily="34" charset="0"/>
              <a:buChar char="•"/>
            </a:pPr>
            <a:r>
              <a:rPr lang="en-US" dirty="0">
                <a:ea typeface="Calibri" panose="020F0502020204030204" pitchFamily="34" charset="0"/>
              </a:rPr>
              <a:t>Note:  FM 57 (WAS/TLAN above 5GHz polices and EC decisions)  has concluded its work and has been dissolved.</a:t>
            </a:r>
            <a:endParaRPr lang="en-US" dirty="0">
              <a:effectLst/>
              <a:ea typeface="Calibri" panose="020F0502020204030204" pitchFamily="34" charset="0"/>
            </a:endParaRPr>
          </a:p>
        </p:txBody>
      </p:sp>
      <p:sp>
        <p:nvSpPr>
          <p:cNvPr id="4" name="Footer Placeholder 3">
            <a:extLst>
              <a:ext uri="{FF2B5EF4-FFF2-40B4-BE49-F238E27FC236}">
                <a16:creationId xmlns:a16="http://schemas.microsoft.com/office/drawing/2014/main" id="{45A4D4F6-8E6B-4F0D-A30E-68A2DE6BFD08}"/>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831E830-92C8-4A8A-9143-EE55C8709B47}"/>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6" name="Date Placeholder 5">
            <a:extLst>
              <a:ext uri="{FF2B5EF4-FFF2-40B4-BE49-F238E27FC236}">
                <a16:creationId xmlns:a16="http://schemas.microsoft.com/office/drawing/2014/main" id="{C2C1044F-20BF-4AC5-B2DF-135C37F8647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3776102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sz="2000" dirty="0">
                <a:solidFill>
                  <a:srgbClr val="222222"/>
                </a:solidFill>
              </a:rPr>
              <a:t>One new item just in. </a:t>
            </a:r>
          </a:p>
          <a:p>
            <a:pPr lvl="1">
              <a:spcBef>
                <a:spcPts val="0"/>
              </a:spcBef>
              <a:buFont typeface="Arial" panose="020B0604020202020204" pitchFamily="34" charset="0"/>
              <a:buChar char="•"/>
            </a:pPr>
            <a:r>
              <a:rPr lang="en-US" sz="1800" i="0" dirty="0">
                <a:solidFill>
                  <a:srgbClr val="222222"/>
                </a:solidFill>
                <a:effectLst/>
              </a:rPr>
              <a:t>Vietnam – MIC has announced a Circular that will be brought up at this Thursday’s meeting. </a:t>
            </a:r>
          </a:p>
          <a:p>
            <a:pPr lvl="2">
              <a:spcBef>
                <a:spcPts val="0"/>
              </a:spcBef>
              <a:buFont typeface="Arial" panose="020B0604020202020204" pitchFamily="34" charset="0"/>
              <a:buChar char="•"/>
            </a:pPr>
            <a:r>
              <a:rPr lang="en-US" b="0" i="0" u="none" strike="noStrike" baseline="0" dirty="0">
                <a:solidFill>
                  <a:srgbClr val="000000"/>
                </a:solidFill>
              </a:rPr>
              <a:t>Addition of new equipment types and new frequency bands for specific products. </a:t>
            </a:r>
          </a:p>
          <a:p>
            <a:pPr marL="457200" lvl="1" indent="0">
              <a:spcBef>
                <a:spcPts val="0"/>
              </a:spcBef>
            </a:pPr>
            <a:endParaRPr lang="en-US" sz="1600" dirty="0"/>
          </a:p>
          <a:p>
            <a:pPr marL="457200" lvl="1" indent="0">
              <a:spcBef>
                <a:spcPts val="0"/>
              </a:spcBef>
            </a:pPr>
            <a:endParaRPr lang="en-US" sz="1000" i="0" dirty="0">
              <a:solidFill>
                <a:srgbClr val="222222"/>
              </a:solidFill>
              <a:effectLst/>
            </a:endParaRPr>
          </a:p>
          <a:p>
            <a:pPr>
              <a:spcBef>
                <a:spcPts val="0"/>
              </a:spcBef>
              <a:buFont typeface="Arial" panose="020B0604020202020204" pitchFamily="34" charset="0"/>
              <a:buChar char="•"/>
            </a:pPr>
            <a:r>
              <a:rPr lang="en-US" sz="1800" i="0" dirty="0">
                <a:solidFill>
                  <a:srgbClr val="222222"/>
                </a:solidFill>
                <a:effectLst/>
              </a:rPr>
              <a:t>Some recent discussions </a:t>
            </a:r>
            <a:r>
              <a:rPr lang="en-US" sz="1800" dirty="0">
                <a:solidFill>
                  <a:srgbClr val="222222"/>
                </a:solidFill>
              </a:rPr>
              <a:t>on </a:t>
            </a:r>
            <a:r>
              <a:rPr lang="en-US" sz="1800" i="0" dirty="0">
                <a:solidFill>
                  <a:srgbClr val="222222"/>
                </a:solidFill>
                <a:effectLst/>
              </a:rPr>
              <a:t>other country regulatory activities</a:t>
            </a:r>
            <a:r>
              <a:rPr lang="en-US" sz="1800" dirty="0">
                <a:solidFill>
                  <a:srgbClr val="222222"/>
                </a:solidFill>
              </a:rPr>
              <a:t>, fyi. </a:t>
            </a:r>
          </a:p>
          <a:p>
            <a:pPr lvl="1">
              <a:buFont typeface="Arial" panose="020B0604020202020204" pitchFamily="34" charset="0"/>
              <a:buChar char="•"/>
            </a:pPr>
            <a:r>
              <a:rPr lang="en-US" sz="1600" b="1" dirty="0">
                <a:ea typeface="SimSun" panose="02010600030101010101" pitchFamily="2" charset="-122"/>
              </a:rPr>
              <a:t>Canada - RABC </a:t>
            </a:r>
            <a:r>
              <a:rPr lang="en-US" sz="1600" dirty="0">
                <a:ea typeface="SimSun" panose="02010600030101010101" pitchFamily="2" charset="-122"/>
              </a:rPr>
              <a:t>–</a:t>
            </a:r>
            <a:r>
              <a:rPr lang="en-US" sz="1600" b="0" dirty="0">
                <a:solidFill>
                  <a:srgbClr val="000000"/>
                </a:solidFill>
                <a:effectLst/>
                <a:ea typeface="Calibri" panose="020F0502020204030204" pitchFamily="34" charset="0"/>
                <a:cs typeface="Times New Roman" panose="02020603050405020304" pitchFamily="18" charset="0"/>
              </a:rPr>
              <a:t>Spectrum Management Innovation </a:t>
            </a:r>
            <a:r>
              <a:rPr lang="en-US" sz="1600" b="0" dirty="0">
                <a:ea typeface="Calibri" panose="020F0502020204030204" pitchFamily="34" charset="0"/>
                <a:cs typeface="Times New Roman" panose="02020603050405020304" pitchFamily="18" charset="0"/>
              </a:rPr>
              <a:t>Committee </a:t>
            </a:r>
          </a:p>
          <a:p>
            <a:pPr lvl="1">
              <a:buFont typeface="Arial" panose="020B0604020202020204" pitchFamily="34" charset="0"/>
              <a:buChar char="•"/>
            </a:pPr>
            <a:r>
              <a:rPr lang="en-US" sz="1600" b="1" dirty="0">
                <a:solidFill>
                  <a:schemeClr val="tx1"/>
                </a:solidFill>
                <a:effectLst/>
                <a:ea typeface="Calibri" panose="020F0502020204030204" pitchFamily="34" charset="0"/>
                <a:cs typeface="Times New Roman" panose="02020603050405020304" pitchFamily="18" charset="0"/>
              </a:rPr>
              <a:t>UK -</a:t>
            </a:r>
            <a:r>
              <a:rPr lang="en-US" sz="1600" dirty="0">
                <a:solidFill>
                  <a:schemeClr val="tx1"/>
                </a:solidFill>
                <a:effectLst/>
                <a:ea typeface="Calibri" panose="020F0502020204030204" pitchFamily="34" charset="0"/>
                <a:cs typeface="Times New Roman" panose="02020603050405020304" pitchFamily="18" charset="0"/>
              </a:rPr>
              <a:t>  </a:t>
            </a:r>
            <a:r>
              <a:rPr lang="nn-NO" sz="1600" b="1" i="0" dirty="0">
                <a:solidFill>
                  <a:srgbClr val="1D70B8"/>
                </a:solidFill>
                <a:effectLst/>
                <a:hlinkClick r:id="rId2"/>
              </a:rPr>
              <a:t>Department for Digital, Culture, Media &amp; Sport</a:t>
            </a:r>
            <a:r>
              <a:rPr lang="nn-NO" sz="1600" dirty="0">
                <a:solidFill>
                  <a:srgbClr val="1D70B8"/>
                </a:solidFill>
              </a:rPr>
              <a:t>; </a:t>
            </a:r>
            <a:r>
              <a:rPr lang="en-US" sz="1600" b="1" i="0" dirty="0">
                <a:solidFill>
                  <a:srgbClr val="0B0C0C"/>
                </a:solidFill>
                <a:effectLst/>
              </a:rPr>
              <a:t>Wireless Infrastructure Strategy: call for evidence</a:t>
            </a:r>
          </a:p>
          <a:p>
            <a:pPr lvl="1">
              <a:buFont typeface="Arial" panose="020B0604020202020204" pitchFamily="34" charset="0"/>
              <a:buChar char="•"/>
            </a:pPr>
            <a:r>
              <a:rPr lang="en-US" sz="1600" b="1" dirty="0">
                <a:ea typeface="Calibri" panose="020F0502020204030204" pitchFamily="34" charset="0"/>
              </a:rPr>
              <a:t>UK- OFCOM </a:t>
            </a:r>
            <a:r>
              <a:rPr lang="en-US" sz="1600" b="0" dirty="0">
                <a:ea typeface="Calibri" panose="020F0502020204030204" pitchFamily="34" charset="0"/>
              </a:rPr>
              <a:t>- U</a:t>
            </a:r>
            <a:r>
              <a:rPr lang="en-US" sz="1600" b="0" dirty="0">
                <a:effectLst/>
                <a:ea typeface="SimSun" panose="02010600030101010101" pitchFamily="2" charset="-122"/>
              </a:rPr>
              <a:t>pcoming Ofcom spectrum event: Enabling growth and innovation beyond 5G - the role of spectrum management. </a:t>
            </a:r>
          </a:p>
          <a:p>
            <a:pPr marL="800100" lvl="1">
              <a:spcBef>
                <a:spcPts val="0"/>
              </a:spcBef>
              <a:spcAft>
                <a:spcPts val="0"/>
              </a:spcAft>
              <a:buFont typeface="Arial" panose="020B0604020202020204" pitchFamily="34" charset="0"/>
              <a:buChar char="•"/>
            </a:pPr>
            <a:r>
              <a:rPr lang="en-US" sz="1600" b="1" dirty="0">
                <a:effectLst/>
                <a:ea typeface="SimSun" panose="02010600030101010101" pitchFamily="2" charset="-122"/>
              </a:rPr>
              <a:t>Brazil – ANATEL </a:t>
            </a:r>
            <a:r>
              <a:rPr lang="en-US" sz="1600" dirty="0">
                <a:effectLst/>
                <a:ea typeface="SimSun" panose="02010600030101010101" pitchFamily="2" charset="-122"/>
              </a:rPr>
              <a:t>-   Public Consultation 46 </a:t>
            </a:r>
          </a:p>
          <a:p>
            <a:pPr marL="1200150" lvl="2" indent="-285750">
              <a:spcBef>
                <a:spcPts val="0"/>
              </a:spcBef>
              <a:spcAft>
                <a:spcPts val="0"/>
              </a:spcAft>
              <a:buFont typeface="Arial" panose="020B0604020202020204" pitchFamily="34" charset="0"/>
              <a:buChar char="•"/>
            </a:pPr>
            <a:r>
              <a:rPr lang="en-US" sz="1600" dirty="0">
                <a:effectLst/>
                <a:ea typeface="SimSun" panose="02010600030101010101" pitchFamily="2" charset="-122"/>
              </a:rPr>
              <a:t>This public consultation aims to reassess the limits of undesirable emissions from very low power devices operating in the 5,925 MHz to 7,125 MHz band. </a:t>
            </a:r>
            <a:endParaRPr lang="en-US" sz="1600" i="0" dirty="0">
              <a:solidFill>
                <a:srgbClr val="222222"/>
              </a:solidFill>
              <a:effectLst/>
            </a:endParaRPr>
          </a:p>
          <a:p>
            <a:pPr>
              <a:spcBef>
                <a:spcPts val="0"/>
              </a:spcBef>
              <a:buFont typeface="Arial" panose="020B0604020202020204" pitchFamily="34" charset="0"/>
              <a:buChar char="•"/>
            </a:pPr>
            <a:endParaRPr lang="en-US" sz="2000" i="0" dirty="0">
              <a:solidFill>
                <a:srgbClr val="222222"/>
              </a:solidFill>
              <a:effectLst/>
            </a:endParaRPr>
          </a:p>
        </p:txBody>
      </p:sp>
      <p:sp>
        <p:nvSpPr>
          <p:cNvPr id="4" name="Footer Placeholder 3">
            <a:extLst>
              <a:ext uri="{FF2B5EF4-FFF2-40B4-BE49-F238E27FC236}">
                <a16:creationId xmlns:a16="http://schemas.microsoft.com/office/drawing/2014/main" id="{7A0763D3-7543-41E6-AFCD-0CF124398B1A}"/>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75FA4122-BAF3-4DCA-B36E-2AF89EFA2D9F}"/>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6" name="Date Placeholder 5">
            <a:extLst>
              <a:ext uri="{FF2B5EF4-FFF2-40B4-BE49-F238E27FC236}">
                <a16:creationId xmlns:a16="http://schemas.microsoft.com/office/drawing/2014/main" id="{B7D5FA8B-4DD8-418B-AE6D-0BD97179614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42708300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600" dirty="0"/>
              <a:t>  </a:t>
            </a:r>
          </a:p>
          <a:p>
            <a:pPr lvl="1">
              <a:spcBef>
                <a:spcPts val="0"/>
              </a:spcBef>
              <a:buFont typeface="Arial" panose="020B0604020202020204" pitchFamily="34" charset="0"/>
              <a:buChar char="•"/>
            </a:pPr>
            <a:r>
              <a:rPr lang="en-US" sz="1800" b="1" dirty="0">
                <a:effectLst/>
                <a:ea typeface="Calibri" panose="020F0502020204030204" pitchFamily="34" charset="0"/>
              </a:rPr>
              <a:t>Note:</a:t>
            </a:r>
            <a:r>
              <a:rPr lang="en-US" sz="1800" dirty="0">
                <a:effectLst/>
                <a:ea typeface="Calibri" panose="020F0502020204030204" pitchFamily="34" charset="0"/>
              </a:rPr>
              <a:t>  WP 1A and WP 5A have meetings in November and IEEE 802 has contributions for both.</a:t>
            </a: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1" dirty="0"/>
              <a:t>Ongoing: </a:t>
            </a:r>
            <a:r>
              <a:rPr lang="en-US" altLang="en-US" sz="1800" dirty="0"/>
              <a:t>IEEE 802 viewpoints on the WRC-23 Agenda Items. </a:t>
            </a:r>
          </a:p>
          <a:p>
            <a:pPr>
              <a:spcBef>
                <a:spcPts val="0"/>
              </a:spcBef>
              <a:buFont typeface="Arial" panose="020B0604020202020204" pitchFamily="34" charset="0"/>
              <a:buChar char="•"/>
            </a:pPr>
            <a:endParaRPr lang="en-US" altLang="en-US" sz="1800" b="0" dirty="0"/>
          </a:p>
        </p:txBody>
      </p:sp>
      <p:sp>
        <p:nvSpPr>
          <p:cNvPr id="4" name="Footer Placeholder 3">
            <a:extLst>
              <a:ext uri="{FF2B5EF4-FFF2-40B4-BE49-F238E27FC236}">
                <a16:creationId xmlns:a16="http://schemas.microsoft.com/office/drawing/2014/main" id="{B285A433-FC9F-449E-A911-03B546D77CD5}"/>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A3FC182E-4EA6-40EB-8997-8C48DACEEE7A}"/>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6" name="Date Placeholder 5">
            <a:extLst>
              <a:ext uri="{FF2B5EF4-FFF2-40B4-BE49-F238E27FC236}">
                <a16:creationId xmlns:a16="http://schemas.microsoft.com/office/drawing/2014/main" id="{EE7EDD43-0DD0-4F67-AAFE-00FA8CFCAEB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5126315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General</a:t>
            </a:r>
          </a:p>
        </p:txBody>
      </p:sp>
      <p:sp>
        <p:nvSpPr>
          <p:cNvPr id="31746" name="Content Placeholder 2"/>
          <p:cNvSpPr>
            <a:spLocks noGrp="1"/>
          </p:cNvSpPr>
          <p:nvPr>
            <p:ph idx="1"/>
          </p:nvPr>
        </p:nvSpPr>
        <p:spPr>
          <a:xfrm>
            <a:off x="914400" y="990601"/>
            <a:ext cx="10363200" cy="5484813"/>
          </a:xfrm>
        </p:spPr>
        <p:txBody>
          <a:bodyPr/>
          <a:lstStyle/>
          <a:p>
            <a:pPr lvl="4">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dirty="0"/>
              <a:t>New one came up last week, sent out on Tuesday 02Nov to all: </a:t>
            </a:r>
          </a:p>
          <a:p>
            <a:pPr lvl="1">
              <a:spcBef>
                <a:spcPts val="0"/>
              </a:spcBef>
              <a:buFont typeface="Arial" panose="020B0604020202020204" pitchFamily="34" charset="0"/>
              <a:buChar char="•"/>
            </a:pPr>
            <a:r>
              <a:rPr lang="en-US" sz="1800" b="1" dirty="0">
                <a:solidFill>
                  <a:srgbClr val="333333"/>
                </a:solidFill>
                <a:ea typeface="Times New Roman" panose="02020603050405020304" pitchFamily="18" charset="0"/>
              </a:rPr>
              <a:t>USA FCC </a:t>
            </a:r>
            <a:r>
              <a:rPr lang="en-US" sz="1800" b="1" dirty="0">
                <a:solidFill>
                  <a:srgbClr val="333333"/>
                </a:solidFill>
                <a:effectLst/>
                <a:ea typeface="Times New Roman" panose="02020603050405020304" pitchFamily="18" charset="0"/>
              </a:rPr>
              <a:t>Wireless Telecommunication Bureau (WTB) Seeks to Supplement the Record on 70/80/90 GHZ Bands</a:t>
            </a:r>
            <a:endParaRPr lang="en-US" sz="1800" dirty="0">
              <a:effectLst/>
              <a:ea typeface="Calibri" panose="020F0502020204030204" pitchFamily="34" charset="0"/>
            </a:endParaRPr>
          </a:p>
          <a:p>
            <a:pPr marL="800100" lvl="2">
              <a:spcBef>
                <a:spcPts val="0"/>
              </a:spcBef>
              <a:spcAft>
                <a:spcPts val="0"/>
              </a:spcAft>
              <a:buFont typeface="Arial" panose="020B0604020202020204" pitchFamily="34" charset="0"/>
              <a:buChar char="•"/>
            </a:pPr>
            <a:r>
              <a:rPr lang="en-US" altLang="en-US" dirty="0"/>
              <a:t> </a:t>
            </a:r>
            <a:r>
              <a:rPr lang="en-US" sz="1600" b="1" dirty="0">
                <a:solidFill>
                  <a:srgbClr val="000000"/>
                </a:solidFill>
                <a:effectLst/>
                <a:ea typeface="Times New Roman" panose="02020603050405020304" pitchFamily="18" charset="0"/>
                <a:cs typeface="Calibri" panose="020F0502020204030204" pitchFamily="34" charset="0"/>
              </a:rPr>
              <a:t>Abstract:</a:t>
            </a:r>
            <a:r>
              <a:rPr lang="en-US" sz="1600" dirty="0">
                <a:solidFill>
                  <a:srgbClr val="000000"/>
                </a:solidFill>
                <a:effectLst/>
                <a:ea typeface="Times New Roman" panose="02020603050405020304" pitchFamily="18" charset="0"/>
              </a:rPr>
              <a:t> In this document, the Commission seeks comment to supplement the record in the rulemaking on a Notice of Proposed Rulemaking to address the potential for use of the 71-76 GHz, 81-86 GHz, 92-94 GHz, and the 94.1-95 GHz (70/80/90 GHz) bands to provide broadband internet access to consumers and communities that may otherwise lack robust, consistent connectivity. </a:t>
            </a:r>
            <a:r>
              <a:rPr lang="en-US" sz="1600" b="1" dirty="0">
                <a:solidFill>
                  <a:srgbClr val="000000"/>
                </a:solidFill>
                <a:effectLst/>
                <a:ea typeface="Times New Roman" panose="02020603050405020304" pitchFamily="18" charset="0"/>
              </a:rPr>
              <a:t>In particular, the Commission seeks comment on whether High Altitude Platform Stations (HAPS) or other stratospheric- based platform</a:t>
            </a:r>
            <a:r>
              <a:rPr lang="en-US" sz="1600" b="1" dirty="0">
                <a:ea typeface="Times New Roman" panose="02020603050405020304" pitchFamily="18" charset="0"/>
              </a:rPr>
              <a:t> </a:t>
            </a:r>
            <a:r>
              <a:rPr lang="en-US" sz="1600" b="0" i="0" dirty="0">
                <a:solidFill>
                  <a:srgbClr val="333333"/>
                </a:solidFill>
                <a:effectLst/>
                <a:latin typeface="Georgia" panose="02040502050405020303" pitchFamily="18" charset="0"/>
              </a:rPr>
              <a:t>services could be deployed for this purpose in the 70/80/90 GHz bands. The Commission also seeks additional information regarding the potential use of these bands to provide broadband internet access to customers on airplanes and aboard ships, as proposed by </a:t>
            </a:r>
            <a:r>
              <a:rPr lang="en-US" sz="1600" b="0" i="0" dirty="0" err="1">
                <a:solidFill>
                  <a:srgbClr val="333333"/>
                </a:solidFill>
                <a:effectLst/>
                <a:latin typeface="Georgia" panose="02040502050405020303" pitchFamily="18" charset="0"/>
              </a:rPr>
              <a:t>Aeronet</a:t>
            </a:r>
            <a:r>
              <a:rPr lang="en-US" sz="1600" b="0" i="0" dirty="0">
                <a:solidFill>
                  <a:srgbClr val="333333"/>
                </a:solidFill>
                <a:effectLst/>
                <a:latin typeface="Georgia" panose="02040502050405020303" pitchFamily="18" charset="0"/>
              </a:rPr>
              <a:t> Global Communications, Inc.</a:t>
            </a:r>
            <a:r>
              <a:rPr lang="en-US" sz="1600" dirty="0">
                <a:solidFill>
                  <a:srgbClr val="000000"/>
                </a:solidFill>
                <a:effectLst/>
                <a:ea typeface="Times New Roman" panose="02020603050405020304" pitchFamily="18" charset="0"/>
              </a:rPr>
              <a:t> </a:t>
            </a:r>
            <a:endParaRPr lang="en-US" sz="1600" dirty="0">
              <a:effectLst/>
              <a:ea typeface="Calibri" panose="020F0502020204030204" pitchFamily="34" charset="0"/>
            </a:endParaRPr>
          </a:p>
          <a:p>
            <a:pPr marL="866775" lvl="2">
              <a:spcBef>
                <a:spcPts val="0"/>
              </a:spcBef>
              <a:spcAft>
                <a:spcPts val="0"/>
              </a:spcAft>
              <a:buFont typeface="Arial" panose="020B0604020202020204" pitchFamily="34" charset="0"/>
              <a:buChar char="•"/>
            </a:pPr>
            <a:r>
              <a:rPr lang="en-US" sz="1400" b="0" i="0" dirty="0">
                <a:solidFill>
                  <a:srgbClr val="333333"/>
                </a:solidFill>
                <a:effectLst/>
              </a:rPr>
              <a:t>Comments on or before December 2, 2021. </a:t>
            </a:r>
            <a:r>
              <a:rPr lang="en-US" sz="1400" dirty="0">
                <a:solidFill>
                  <a:srgbClr val="333333"/>
                </a:solidFill>
              </a:rPr>
              <a:t>R</a:t>
            </a:r>
            <a:r>
              <a:rPr lang="en-US" sz="1400" b="0" i="0" dirty="0">
                <a:solidFill>
                  <a:srgbClr val="333333"/>
                </a:solidFill>
                <a:effectLst/>
              </a:rPr>
              <a:t>eply comments on or before January 3, 2022.</a:t>
            </a:r>
            <a:r>
              <a:rPr lang="en-US" sz="1400" dirty="0">
                <a:ea typeface="Calibri" panose="020F0502020204030204" pitchFamily="34" charset="0"/>
              </a:rPr>
              <a:t>  Need out of 802.18 18nov21</a:t>
            </a:r>
            <a:endParaRPr lang="en-US" altLang="en-US" sz="1800" dirty="0"/>
          </a:p>
          <a:p>
            <a:pPr marL="866775" lvl="2">
              <a:spcBef>
                <a:spcPts val="0"/>
              </a:spcBef>
              <a:spcAft>
                <a:spcPts val="0"/>
              </a:spcAft>
              <a:buFont typeface="Arial" panose="020B0604020202020204" pitchFamily="34" charset="0"/>
              <a:buChar char="•"/>
            </a:pPr>
            <a:r>
              <a:rPr lang="en-US" dirty="0">
                <a:ea typeface="Calibri" panose="020F0502020204030204" pitchFamily="34" charset="0"/>
              </a:rPr>
              <a:t>IEEE 802 did do comments last year on the NPRM:</a:t>
            </a:r>
          </a:p>
          <a:p>
            <a:pPr marL="866775" lvl="2">
              <a:spcBef>
                <a:spcPts val="0"/>
              </a:spcBef>
              <a:spcAft>
                <a:spcPts val="0"/>
              </a:spcAft>
              <a:buFont typeface="Arial" panose="020B0604020202020204" pitchFamily="34" charset="0"/>
              <a:buChar char="•"/>
            </a:pPr>
            <a:r>
              <a:rPr lang="en-US" dirty="0">
                <a:ea typeface="Calibri" panose="020F0502020204030204" pitchFamily="34" charset="0"/>
                <a:hlinkClick r:id="rId2"/>
              </a:rPr>
              <a:t>https://mentor.ieee.org/802.18/dcn/20/18-20-0108-06-0000-comments-ieee802-fcc-nprm-20-133-70-80-90ghz-bands-expand-access.docx</a:t>
            </a:r>
            <a:r>
              <a:rPr lang="en-US" dirty="0">
                <a:ea typeface="Calibri" panose="020F0502020204030204" pitchFamily="34" charset="0"/>
              </a:rPr>
              <a:t>  </a:t>
            </a:r>
            <a:endParaRPr lang="en-US" altLang="en-US" sz="1600" dirty="0"/>
          </a:p>
          <a:p>
            <a:pPr marL="457200" lvl="1" indent="0">
              <a:spcBef>
                <a:spcPts val="0"/>
              </a:spcBef>
            </a:pPr>
            <a:endParaRPr lang="en-US" altLang="en-US" sz="1400" b="0" dirty="0"/>
          </a:p>
          <a:p>
            <a:pPr>
              <a:spcBef>
                <a:spcPts val="0"/>
              </a:spcBef>
              <a:buFont typeface="Arial" panose="020B0604020202020204" pitchFamily="34" charset="0"/>
              <a:buChar char="•"/>
            </a:pPr>
            <a:endParaRPr lang="en-US" altLang="en-US" sz="1800" b="0" dirty="0"/>
          </a:p>
          <a:p>
            <a:pPr>
              <a:spcBef>
                <a:spcPts val="0"/>
              </a:spcBef>
              <a:buFont typeface="Arial" panose="020B0604020202020204" pitchFamily="34" charset="0"/>
              <a:buChar char="•"/>
            </a:pPr>
            <a:r>
              <a:rPr lang="en-US" altLang="en-US" sz="2000" dirty="0"/>
              <a:t>Note:  </a:t>
            </a:r>
            <a:r>
              <a:rPr lang="en-US" altLang="en-US" sz="2000" b="0" dirty="0"/>
              <a:t>For the USA FCC Notice of Inquiry (</a:t>
            </a:r>
            <a:r>
              <a:rPr lang="en-US" altLang="en-US" sz="2000" b="0" dirty="0" err="1"/>
              <a:t>NoI</a:t>
            </a:r>
            <a:r>
              <a:rPr lang="en-US" altLang="en-US" sz="2000" b="0" dirty="0"/>
              <a:t>) on the spectrum for IoT devices (OET 21-353), time did not allow for IEEE 802 to respond, though have a good base of information to build on when the NPRM comes out. </a:t>
            </a:r>
          </a:p>
        </p:txBody>
      </p:sp>
      <p:sp>
        <p:nvSpPr>
          <p:cNvPr id="4" name="Footer Placeholder 3">
            <a:extLst>
              <a:ext uri="{FF2B5EF4-FFF2-40B4-BE49-F238E27FC236}">
                <a16:creationId xmlns:a16="http://schemas.microsoft.com/office/drawing/2014/main" id="{FD340A07-E3A4-4608-92E3-817E0E37046B}"/>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068A9293-F8B4-4EA0-92F0-C7E9F1ADC193}"/>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6" name="Date Placeholder 5">
            <a:extLst>
              <a:ext uri="{FF2B5EF4-FFF2-40B4-BE49-F238E27FC236}">
                <a16:creationId xmlns:a16="http://schemas.microsoft.com/office/drawing/2014/main" id="{0FB8FBE8-11E0-479F-915A-5B1F013DB749}"/>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129492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 – ongoing fyi – will find out what is the latest</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r>
              <a:rPr lang="en-US" b="1" dirty="0">
                <a:ea typeface="Calibri" panose="020F0502020204030204" pitchFamily="34" charset="0"/>
              </a:rPr>
              <a:t>Has visited the FCC recently, in particular when ULS will be reviewed and brought up to date.</a:t>
            </a: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866775" lvl="2">
              <a:spcBef>
                <a:spcPts val="0"/>
              </a:spcBef>
              <a:spcAft>
                <a:spcPts val="0"/>
              </a:spcAft>
              <a:buFont typeface="Arial" panose="020B0604020202020204" pitchFamily="34" charset="0"/>
              <a:buChar char="•"/>
            </a:pPr>
            <a:endParaRPr lang="en-US" b="1" dirty="0">
              <a:ea typeface="Calibri" panose="020F0502020204030204" pitchFamily="34" charset="0"/>
            </a:endParaRPr>
          </a:p>
          <a:p>
            <a:pPr marL="866775" lvl="2">
              <a:spcBef>
                <a:spcPts val="0"/>
              </a:spcBef>
              <a:spcAft>
                <a:spcPts val="0"/>
              </a:spcAft>
              <a:buFont typeface="Arial" panose="020B0604020202020204" pitchFamily="34" charset="0"/>
              <a:buChar char="•"/>
            </a:pPr>
            <a:endParaRPr lang="en-US" b="1" dirty="0">
              <a:ea typeface="Calibri" panose="020F0502020204030204" pitchFamily="34" charset="0"/>
            </a:endParaRPr>
          </a:p>
          <a:p>
            <a:pPr>
              <a:spcBef>
                <a:spcPts val="0"/>
              </a:spcBef>
              <a:buFont typeface="Arial" panose="020B0604020202020204" pitchFamily="34" charset="0"/>
              <a:buChar char="•"/>
            </a:pPr>
            <a:r>
              <a:rPr lang="en-US" altLang="en-US" sz="1800" dirty="0"/>
              <a:t>3. Progress on IEEE 802 Wireless Standards - Table of Frequency Ranges</a:t>
            </a:r>
          </a:p>
          <a:p>
            <a:pPr lvl="1">
              <a:spcBef>
                <a:spcPts val="0"/>
              </a:spcBef>
              <a:buFont typeface="Arial" panose="020B0604020202020204" pitchFamily="34" charset="0"/>
              <a:buChar char="•"/>
            </a:pPr>
            <a:r>
              <a:rPr lang="en-US" altLang="en-US" sz="1600" dirty="0"/>
              <a:t>This is a joint effort by 802.18 and 802.19</a:t>
            </a:r>
          </a:p>
          <a:p>
            <a:pPr lvl="1">
              <a:spcBef>
                <a:spcPts val="0"/>
              </a:spcBef>
              <a:buFont typeface="Arial" panose="020B0604020202020204" pitchFamily="34" charset="0"/>
              <a:buChar char="•"/>
            </a:pPr>
            <a:r>
              <a:rPr lang="en-US" sz="1600" u="sng" dirty="0">
                <a:solidFill>
                  <a:schemeClr val="tx1"/>
                </a:solidFill>
                <a:ea typeface="Times New Roman" panose="02020603050405020304" pitchFamily="18" charset="0"/>
              </a:rPr>
              <a:t>The spreadsheet is going, always look for latest:</a:t>
            </a:r>
          </a:p>
          <a:p>
            <a:pPr lvl="2">
              <a:spcBef>
                <a:spcPts val="0"/>
              </a:spcBef>
              <a:buFont typeface="Arial" panose="020B0604020202020204" pitchFamily="34" charset="0"/>
              <a:buChar char="•"/>
            </a:pPr>
            <a:r>
              <a:rPr lang="en-US" sz="1600" dirty="0">
                <a:solidFill>
                  <a:srgbClr val="0070C0"/>
                </a:solidFill>
                <a:ea typeface="Times New Roman" panose="02020603050405020304" pitchFamily="18" charset="0"/>
                <a:hlinkClick r:id="rId5"/>
              </a:rPr>
              <a:t>https://mentor.ieee.org/802.18/dcn/21/18-21-0036-08-0000-frequency-table-template.xlsx</a:t>
            </a:r>
            <a:endParaRPr lang="en-US" sz="1600" dirty="0">
              <a:solidFill>
                <a:srgbClr val="0070C0"/>
              </a:solidFill>
              <a:ea typeface="Times New Roman" panose="02020603050405020304" pitchFamily="18" charset="0"/>
            </a:endParaRPr>
          </a:p>
          <a:p>
            <a:pPr lvl="1">
              <a:spcBef>
                <a:spcPts val="0"/>
              </a:spcBef>
              <a:buFont typeface="Arial" panose="020B0604020202020204" pitchFamily="34" charset="0"/>
              <a:buChar char="•"/>
            </a:pPr>
            <a:r>
              <a:rPr lang="en-US" sz="1800" dirty="0">
                <a:solidFill>
                  <a:schemeClr val="tx1"/>
                </a:solidFill>
                <a:ea typeface="Times New Roman" panose="02020603050405020304" pitchFamily="18" charset="0"/>
              </a:rPr>
              <a:t>Ad hoc calls, the 4</a:t>
            </a:r>
            <a:r>
              <a:rPr lang="en-US" sz="1800" baseline="30000" dirty="0">
                <a:solidFill>
                  <a:schemeClr val="tx1"/>
                </a:solidFill>
                <a:ea typeface="Times New Roman" panose="02020603050405020304" pitchFamily="18" charset="0"/>
              </a:rPr>
              <a:t>th</a:t>
            </a:r>
            <a:r>
              <a:rPr lang="en-US" sz="1800" dirty="0">
                <a:solidFill>
                  <a:schemeClr val="tx1"/>
                </a:solidFill>
                <a:ea typeface="Times New Roman" panose="02020603050405020304" pitchFamily="18" charset="0"/>
              </a:rPr>
              <a:t> Tuesday of the month, the next is 23Nov21, 15:00et. </a:t>
            </a:r>
          </a:p>
          <a:p>
            <a:pPr lvl="3">
              <a:spcBef>
                <a:spcPts val="0"/>
              </a:spcBef>
              <a:buFont typeface="Arial" panose="020B0604020202020204" pitchFamily="34" charset="0"/>
              <a:buChar char="•"/>
            </a:pPr>
            <a:endParaRPr lang="en-US" altLang="en-US" sz="1400" dirty="0"/>
          </a:p>
          <a:p>
            <a:pPr lvl="1">
              <a:spcBef>
                <a:spcPts val="0"/>
              </a:spcBef>
              <a:buFont typeface="Arial" panose="020B0604020202020204" pitchFamily="34" charset="0"/>
              <a:buChar char="•"/>
            </a:pPr>
            <a:endParaRPr lang="en-US" altLang="en-US" sz="1800" dirty="0"/>
          </a:p>
        </p:txBody>
      </p:sp>
      <p:sp>
        <p:nvSpPr>
          <p:cNvPr id="4" name="Footer Placeholder 3">
            <a:extLst>
              <a:ext uri="{FF2B5EF4-FFF2-40B4-BE49-F238E27FC236}">
                <a16:creationId xmlns:a16="http://schemas.microsoft.com/office/drawing/2014/main" id="{7F502F35-CE84-48C1-98C1-9B2716F1A8D7}"/>
              </a:ext>
            </a:extLst>
          </p:cNvPr>
          <p:cNvSpPr>
            <a:spLocks noGrp="1"/>
          </p:cNvSpPr>
          <p:nvPr>
            <p:ph type="ftr" idx="14"/>
          </p:nvPr>
        </p:nvSpPr>
        <p:spPr/>
        <p:txBody>
          <a:bodyPr/>
          <a:lstStyle/>
          <a:p>
            <a:r>
              <a:rPr lang="en-GB"/>
              <a:t>Jay Holcomb, Itron</a:t>
            </a:r>
            <a:endParaRPr lang="en-GB" dirty="0"/>
          </a:p>
        </p:txBody>
      </p:sp>
      <p:sp>
        <p:nvSpPr>
          <p:cNvPr id="5" name="Slide Number Placeholder 4">
            <a:extLst>
              <a:ext uri="{FF2B5EF4-FFF2-40B4-BE49-F238E27FC236}">
                <a16:creationId xmlns:a16="http://schemas.microsoft.com/office/drawing/2014/main" id="{BF464E9D-5309-4C83-9D1C-68639DE07988}"/>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6" name="Date Placeholder 5">
            <a:extLst>
              <a:ext uri="{FF2B5EF4-FFF2-40B4-BE49-F238E27FC236}">
                <a16:creationId xmlns:a16="http://schemas.microsoft.com/office/drawing/2014/main" id="{2AE98D85-F561-4C6D-8A61-5ACCB228667B}"/>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6448020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r>
              <a:rPr lang="en-US" dirty="0"/>
              <a:t>	</a:t>
            </a:r>
            <a:r>
              <a:rPr lang="en-US" sz="2000" b="1" dirty="0">
                <a:cs typeface="+mn-cs"/>
              </a:rPr>
              <a:t>Schedule this Wireless Interim </a:t>
            </a:r>
            <a:endParaRPr lang="en-US" b="1" dirty="0">
              <a:cs typeface="+mn-cs"/>
            </a:endParaRPr>
          </a:p>
          <a:p>
            <a:pPr marL="742950" lvl="2" indent="-342900">
              <a:spcBef>
                <a:spcPts val="60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18</a:t>
            </a:r>
            <a:r>
              <a:rPr lang="en-US" baseline="30000" dirty="0">
                <a:cs typeface="+mn-cs"/>
              </a:rPr>
              <a:t>th</a:t>
            </a:r>
            <a:r>
              <a:rPr lang="en-US" dirty="0">
                <a:cs typeface="+mn-cs"/>
              </a:rPr>
              <a:t>  15:00et, 1hr, closing</a:t>
            </a:r>
          </a:p>
          <a:p>
            <a:pPr marL="742950" lvl="2" indent="-342900">
              <a:spcBef>
                <a:spcPts val="600"/>
              </a:spcBef>
              <a:buFont typeface="Arial" panose="020B0604020202020204" pitchFamily="34" charset="0"/>
              <a:buChar char="•"/>
              <a:defRPr/>
            </a:pPr>
            <a:endParaRPr lang="en-US" dirty="0">
              <a:cs typeface="+mn-cs"/>
            </a:endParaRPr>
          </a:p>
          <a:p>
            <a:pPr marL="342900" lvl="1" indent="-342900">
              <a:spcBef>
                <a:spcPts val="600"/>
              </a:spcBef>
              <a:buFont typeface="Arial" panose="020B0604020202020204" pitchFamily="34" charset="0"/>
              <a:buChar char="•"/>
              <a:defRPr/>
            </a:pPr>
            <a:r>
              <a:rPr lang="en-US" dirty="0">
                <a:cs typeface="+mn-cs"/>
              </a:rPr>
              <a:t>More can be found in the </a:t>
            </a:r>
            <a:r>
              <a:rPr lang="en-US" b="1" dirty="0">
                <a:cs typeface="+mn-cs"/>
              </a:rPr>
              <a:t>agenda that will be in  document 18-21/0135. </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u="sng" dirty="0">
                <a:solidFill>
                  <a:srgbClr val="005E7D"/>
                </a:solidFill>
                <a:effectLst/>
                <a:ea typeface="Times New Roman" panose="02020603050405020304" pitchFamily="18" charset="0"/>
                <a:cs typeface="Times New Roman" panose="02020603050405020304" pitchFamily="18" charset="0"/>
                <a:hlinkClick r:id="rId2"/>
              </a:rPr>
              <a:t>https://ieeesa.webex.com/ieeesa/j.php?MTID=mb227025e23b552d59ce66c69fe99c16c</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 </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Join by meeting number </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Meeting number (access code): 179 033 9055 </a:t>
            </a: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Meeting password: rrtag21c</a:t>
            </a:r>
          </a:p>
          <a:p>
            <a:pPr>
              <a:spcBef>
                <a:spcPts val="0"/>
              </a:spcBef>
              <a:buFont typeface="Arial" panose="020B0604020202020204" pitchFamily="34" charset="0"/>
              <a:buChar char="•"/>
            </a:pPr>
            <a:r>
              <a:rPr lang="en-US" sz="1800" dirty="0">
                <a:ea typeface="Times New Roman" panose="02020603050405020304" pitchFamily="18" charset="0"/>
              </a:rPr>
              <a:t> </a:t>
            </a:r>
            <a:endParaRPr lang="en-US" sz="1800" dirty="0"/>
          </a:p>
          <a:p>
            <a:r>
              <a:rPr lang="en-US" sz="1600" dirty="0"/>
              <a:t>(this is the call-in used for the weekly 802.18 call </a:t>
            </a:r>
            <a:r>
              <a:rPr lang="en-US" sz="1600" dirty="0" err="1"/>
              <a:t>thursday’s</a:t>
            </a:r>
            <a:r>
              <a:rPr lang="en-US" sz="1600" dirty="0"/>
              <a:t> at 1500et) </a:t>
            </a:r>
          </a:p>
        </p:txBody>
      </p:sp>
      <p:sp>
        <p:nvSpPr>
          <p:cNvPr id="2" name="Footer Placeholder 1">
            <a:extLst>
              <a:ext uri="{FF2B5EF4-FFF2-40B4-BE49-F238E27FC236}">
                <a16:creationId xmlns:a16="http://schemas.microsoft.com/office/drawing/2014/main" id="{4BD1A090-C7F4-4FDD-BF65-3BAD5A81F844}"/>
              </a:ext>
            </a:extLst>
          </p:cNvPr>
          <p:cNvSpPr>
            <a:spLocks noGrp="1"/>
          </p:cNvSpPr>
          <p:nvPr>
            <p:ph type="ftr" idx="14"/>
          </p:nvPr>
        </p:nvSpPr>
        <p:spPr/>
        <p:txBody>
          <a:bodyPr/>
          <a:lstStyle/>
          <a:p>
            <a:r>
              <a:rPr lang="en-GB"/>
              <a:t>Jay Holcomb, Itron</a:t>
            </a:r>
            <a:endParaRPr lang="en-GB" dirty="0"/>
          </a:p>
        </p:txBody>
      </p:sp>
      <p:sp>
        <p:nvSpPr>
          <p:cNvPr id="7" name="Slide Number Placeholder 6">
            <a:extLst>
              <a:ext uri="{FF2B5EF4-FFF2-40B4-BE49-F238E27FC236}">
                <a16:creationId xmlns:a16="http://schemas.microsoft.com/office/drawing/2014/main" id="{A6E6736C-B920-4150-86AB-8BBDD7BC9517}"/>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8" name="Date Placeholder 7">
            <a:extLst>
              <a:ext uri="{FF2B5EF4-FFF2-40B4-BE49-F238E27FC236}">
                <a16:creationId xmlns:a16="http://schemas.microsoft.com/office/drawing/2014/main" id="{BA09C066-1C77-471E-864E-4798CF1B08A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5193668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November</a:t>
            </a:r>
            <a:r>
              <a:rPr lang="tr-TR" sz="3375" dirty="0"/>
              <a:t> </a:t>
            </a:r>
            <a:r>
              <a:rPr lang="en-GB" sz="3375" dirty="0"/>
              <a:t>2021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2021-</a:t>
            </a:r>
            <a:r>
              <a:rPr lang="tr-TR" sz="2000" b="0" dirty="0"/>
              <a:t>11</a:t>
            </a:r>
            <a:r>
              <a:rPr lang="en-GB" sz="2000" b="0" dirty="0"/>
              <a:t>-</a:t>
            </a:r>
            <a:r>
              <a:rPr lang="tr-TR" sz="2000" b="0" dirty="0"/>
              <a:t>08</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27497041"/>
              </p:ext>
            </p:extLst>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6398"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
        <p:nvSpPr>
          <p:cNvPr id="2" name="Footer Placeholder 1">
            <a:extLst>
              <a:ext uri="{FF2B5EF4-FFF2-40B4-BE49-F238E27FC236}">
                <a16:creationId xmlns:a16="http://schemas.microsoft.com/office/drawing/2014/main" id="{10FA4035-D4F2-42AE-8D76-D2D0DD6CEB08}"/>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E40C2989-7C54-40D0-AF85-1DBAD6F0272E}"/>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9" name="Date Placeholder 8">
            <a:extLst>
              <a:ext uri="{FF2B5EF4-FFF2-40B4-BE49-F238E27FC236}">
                <a16:creationId xmlns:a16="http://schemas.microsoft.com/office/drawing/2014/main" id="{21388DF1-D542-4E63-9763-9CBBF18906B1}"/>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789503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51 voting members</a:t>
            </a:r>
            <a:endParaRPr lang="tr-TR" sz="2250" dirty="0"/>
          </a:p>
          <a:p>
            <a:r>
              <a:rPr lang="en-US" sz="2250" dirty="0"/>
              <a:t>This meeting provide</a:t>
            </a:r>
            <a:r>
              <a:rPr lang="tr-TR" sz="2250" dirty="0"/>
              <a:t>s</a:t>
            </a:r>
            <a:r>
              <a:rPr lang="en-US" sz="2250" dirty="0"/>
              <a:t> attendance credit towards voting rights</a:t>
            </a:r>
          </a:p>
          <a:p>
            <a:r>
              <a:rPr lang="en-US" sz="2250" dirty="0"/>
              <a:t>Future Electronic Interims are likely to provide attendance credit for voting rights</a:t>
            </a:r>
            <a:endParaRPr lang="tr-TR" sz="2250" dirty="0"/>
          </a:p>
          <a:p>
            <a:pPr>
              <a:buFont typeface="Arial" panose="020B0604020202020204" pitchFamily="34" charset="0"/>
              <a:buChar char="•"/>
            </a:pPr>
            <a:r>
              <a:rPr lang="en-US" sz="2250" dirty="0"/>
              <a:t>You must pay the registration fee in order to attend</a:t>
            </a:r>
          </a:p>
          <a:p>
            <a:pPr>
              <a:buFont typeface="Arial" panose="020B0604020202020204" pitchFamily="34" charset="0"/>
              <a:buChar char="•"/>
            </a:pPr>
            <a:r>
              <a:rPr lang="en-US" sz="2250" dirty="0"/>
              <a:t>If you have not already done so, you can register </a:t>
            </a:r>
            <a:r>
              <a:rPr lang="en-US" sz="2250" dirty="0">
                <a:hlinkClick r:id="rId2"/>
              </a:rPr>
              <a:t>here</a:t>
            </a:r>
            <a:r>
              <a:rPr lang="en-US" sz="2250" dirty="0"/>
              <a:t> or follow the registration link here </a:t>
            </a:r>
            <a:r>
              <a:rPr lang="en-US" sz="2250" dirty="0">
                <a:hlinkClick r:id="rId3"/>
              </a:rPr>
              <a:t>http://802world.org/plenary/</a:t>
            </a:r>
            <a:endParaRPr lang="en-US" sz="2250" dirty="0"/>
          </a:p>
          <a:p>
            <a:pPr>
              <a:buFont typeface="Arial" panose="020B0604020202020204" pitchFamily="34" charset="0"/>
              <a:buChar char="•"/>
            </a:pPr>
            <a:r>
              <a:rPr lang="en-US" sz="2250" dirty="0"/>
              <a:t>If you do not intend to register for this session you must leave this meeting and, if you have logged attendance on IMAT, email the 802.19 chair or vice chair to have your attendance cancelled</a:t>
            </a:r>
          </a:p>
          <a:p>
            <a:endParaRPr lang="en-US" sz="2250" dirty="0"/>
          </a:p>
        </p:txBody>
      </p:sp>
      <p:sp>
        <p:nvSpPr>
          <p:cNvPr id="7" name="Footer Placeholder 6">
            <a:extLst>
              <a:ext uri="{FF2B5EF4-FFF2-40B4-BE49-F238E27FC236}">
                <a16:creationId xmlns:a16="http://schemas.microsoft.com/office/drawing/2014/main" id="{1F4470CC-2498-4BC7-AD74-E74C4135935D}"/>
              </a:ext>
            </a:extLst>
          </p:cNvPr>
          <p:cNvSpPr>
            <a:spLocks noGrp="1"/>
          </p:cNvSpPr>
          <p:nvPr>
            <p:ph type="ftr" idx="14"/>
          </p:nvPr>
        </p:nvSpPr>
        <p:spPr/>
        <p:txBody>
          <a:bodyPr/>
          <a:lstStyle/>
          <a:p>
            <a:r>
              <a:rPr lang="en-GB"/>
              <a:t>Tuncer Baykas, Vestel</a:t>
            </a:r>
            <a:endParaRPr lang="en-GB" dirty="0"/>
          </a:p>
        </p:txBody>
      </p:sp>
      <p:sp>
        <p:nvSpPr>
          <p:cNvPr id="8" name="Slide Number Placeholder 7">
            <a:extLst>
              <a:ext uri="{FF2B5EF4-FFF2-40B4-BE49-F238E27FC236}">
                <a16:creationId xmlns:a16="http://schemas.microsoft.com/office/drawing/2014/main" id="{898438F1-DB58-47C3-B06E-09590BF4522C}"/>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9" name="Date Placeholder 8">
            <a:extLst>
              <a:ext uri="{FF2B5EF4-FFF2-40B4-BE49-F238E27FC236}">
                <a16:creationId xmlns:a16="http://schemas.microsoft.com/office/drawing/2014/main" id="{25A35274-A7C1-49B5-A453-24221CBBE3B4}"/>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3176418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3869</TotalTime>
  <Words>12089</Words>
  <Application>Microsoft Office PowerPoint</Application>
  <PresentationFormat>Widescreen</PresentationFormat>
  <Paragraphs>1942</Paragraphs>
  <Slides>127</Slides>
  <Notes>75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127</vt:i4>
      </vt:variant>
    </vt:vector>
  </HeadingPairs>
  <TitlesOfParts>
    <vt:vector size="138" baseType="lpstr">
      <vt:lpstr>Arial</vt:lpstr>
      <vt:lpstr>Arial Black</vt:lpstr>
      <vt:lpstr>Calibri</vt:lpstr>
      <vt:lpstr>Garamond</vt:lpstr>
      <vt:lpstr>Georgia</vt:lpstr>
      <vt:lpstr>Symbol</vt:lpstr>
      <vt:lpstr>Times</vt:lpstr>
      <vt:lpstr>Times New Roman</vt:lpstr>
      <vt:lpstr>Office Theme</vt:lpstr>
      <vt:lpstr>Document</vt:lpstr>
      <vt:lpstr>Dokument</vt:lpstr>
      <vt:lpstr>802.11 WG November 2021 Session Report</vt:lpstr>
      <vt:lpstr>Abstract</vt:lpstr>
      <vt:lpstr>Attendance data</vt:lpstr>
      <vt:lpstr>PowerPoint Presentation</vt:lpstr>
      <vt:lpstr>PowerPoint Presentation</vt:lpstr>
      <vt:lpstr>Attendees by affiliation (attended at least one meeting September to November)</vt:lpstr>
      <vt:lpstr>Attendance by subgroup (September to November)</vt:lpstr>
      <vt:lpstr>Attendance by subgroup (November plenary session)</vt:lpstr>
      <vt:lpstr>Closing Reports</vt:lpstr>
      <vt:lpstr>802.11 WG Editor’s Meeting (November 2021)</vt:lpstr>
      <vt:lpstr>Volunteer Editor Contacts</vt:lpstr>
      <vt:lpstr>November 8th roundtable status report</vt:lpstr>
      <vt:lpstr>MDR Status</vt:lpstr>
      <vt:lpstr>802.11 Style Guide</vt:lpstr>
      <vt:lpstr>MIB Style, Visio and Frame Practices</vt:lpstr>
      <vt:lpstr>Editor Amendment Ordering</vt:lpstr>
      <vt:lpstr>Draft Development Snapshot</vt:lpstr>
      <vt:lpstr>PowerPoint Presentation</vt:lpstr>
      <vt:lpstr>PowerPoint Presentation</vt:lpstr>
      <vt:lpstr>PowerPoint Presentation</vt:lpstr>
      <vt:lpstr>PowerPoint Presentation</vt:lpstr>
      <vt:lpstr>ARC Closing Report </vt:lpstr>
      <vt:lpstr>Abstract</vt:lpstr>
      <vt:lpstr>Work Completed</vt:lpstr>
      <vt:lpstr>Work Completed</vt:lpstr>
      <vt:lpstr>Monitoring/future activities</vt:lpstr>
      <vt:lpstr>Plans</vt:lpstr>
      <vt:lpstr>IEEE 802.11 Coexistence SC Nov 2021 (virtual) closing report</vt:lpstr>
      <vt:lpstr>IEEE 802.11 Coexistence SC achieved its goals as a discussion forum for coexistence issues</vt:lpstr>
      <vt:lpstr>IEEE 802.11 Coexistence SC will continue promoting good coexistence in Jan 2022</vt:lpstr>
      <vt:lpstr>PAR Review SC</vt:lpstr>
      <vt:lpstr>WNG SC Closing Report</vt:lpstr>
      <vt:lpstr>Abstract</vt:lpstr>
      <vt:lpstr>PowerPoint Presentation</vt:lpstr>
      <vt:lpstr>IEEE 802 JTC1 Standing Committee November 2021 (virtual) closing report</vt:lpstr>
      <vt:lpstr>The IEEE 802 JTC1 SC reviewed the PSDO process status</vt:lpstr>
      <vt:lpstr>Is there any interest in commenting on Industrial Wireless Network PWI in SC6?</vt:lpstr>
      <vt:lpstr>The IEEE 802 JTC1 SC will undertake its usual work at its virtual meeting in January 2022</vt:lpstr>
      <vt:lpstr>REVme Closing Report – November 2021</vt:lpstr>
      <vt:lpstr>Work Completed</vt:lpstr>
      <vt:lpstr>Plans for January</vt:lpstr>
      <vt:lpstr>REVme initial LB</vt:lpstr>
      <vt:lpstr>TGaz Next Generation Positioning  Nov. Electronic Meeting Closing Report</vt:lpstr>
      <vt:lpstr>Abstract</vt:lpstr>
      <vt:lpstr>Nov. Progress and Targets Towards the Jan. Meeting</vt:lpstr>
      <vt:lpstr>Timeline – TG progress update past the Nov. meeting</vt:lpstr>
      <vt:lpstr>Scheduled telecons</vt:lpstr>
      <vt:lpstr>Light Communications Task Group (TGbb)  TGbb November 2021 Closing Report</vt:lpstr>
      <vt:lpstr>Abstract</vt:lpstr>
      <vt:lpstr>TGbb activities at the November 2021 meeting</vt:lpstr>
      <vt:lpstr>Motion </vt:lpstr>
      <vt:lpstr>Motion Reaffirmation of TGbb CSD</vt:lpstr>
      <vt:lpstr>Motion</vt:lpstr>
      <vt:lpstr>TGbb moving forward</vt:lpstr>
      <vt:lpstr>TGbc Closing Report</vt:lpstr>
      <vt:lpstr>Abstract</vt:lpstr>
      <vt:lpstr>Meeting Goals &amp; Accomplishments of the week</vt:lpstr>
      <vt:lpstr>Plans for Next Meeting &amp; Upcoming Telcos</vt:lpstr>
      <vt:lpstr>TGbc schedule (unchanged)</vt:lpstr>
      <vt:lpstr>References</vt:lpstr>
      <vt:lpstr>IEEE 802.11 Plenary Nov 2021 IEEE 802.11 TGbd Closing Report</vt:lpstr>
      <vt:lpstr>TGbd’s Progress during the plenary week</vt:lpstr>
      <vt:lpstr>TGbd Progress Documents</vt:lpstr>
      <vt:lpstr>Motion #1 (approval of Comment Resolutions)</vt:lpstr>
      <vt:lpstr>Motion #2 (Generation of D3.0 and recirculation)</vt:lpstr>
      <vt:lpstr>TGbd Timeline (updated)  (Note, the timeline may be accelerated based on 11az’s actual progress)</vt:lpstr>
      <vt:lpstr>IEEE 802.11 TGbd TC Plan</vt:lpstr>
      <vt:lpstr>TGbe November 2021 Closing Report</vt:lpstr>
      <vt:lpstr>TGbe (Extremely High Throughput)</vt:lpstr>
      <vt:lpstr>Teleconference Plan</vt:lpstr>
      <vt:lpstr>Timeline</vt:lpstr>
      <vt:lpstr>Task Group bf November 2021 Closing Report</vt:lpstr>
      <vt:lpstr>Abstract</vt:lpstr>
      <vt:lpstr>TGbf (WLAN Sensing) – November 2021 </vt:lpstr>
      <vt:lpstr>IEEE 802.11bf Timeline (unchanged)</vt:lpstr>
      <vt:lpstr>Teleconference Schedule</vt:lpstr>
      <vt:lpstr>TGbh Closing Report </vt:lpstr>
      <vt:lpstr>Abstract</vt:lpstr>
      <vt:lpstr>Work Completed</vt:lpstr>
      <vt:lpstr>Next steps</vt:lpstr>
      <vt:lpstr>Timeline</vt:lpstr>
      <vt:lpstr>Teleconference(s)</vt:lpstr>
      <vt:lpstr>January 2022 Plans</vt:lpstr>
      <vt:lpstr>TGbi Closing Report</vt:lpstr>
      <vt:lpstr>IEEE 802.11 TGbi – November 2021</vt:lpstr>
      <vt:lpstr>Timeline</vt:lpstr>
      <vt:lpstr>ITU AH (ITU Liaison)</vt:lpstr>
      <vt:lpstr>Internal Liaison reports</vt:lpstr>
      <vt:lpstr>802.15 </vt:lpstr>
      <vt:lpstr>IEEE 802.18 RR-TAG Electronic Plenary Liaison  from 802.18 to 802.11</vt:lpstr>
      <vt:lpstr>802.18 Radio Regulatory Technical Advisory Group – RR-TAG</vt:lpstr>
      <vt:lpstr>802.18 meeting discussion items – EU Standards</vt:lpstr>
      <vt:lpstr>802.18 meeting discussion items - non-EU stds and USA activities</vt:lpstr>
      <vt:lpstr>802.18 meeting discussion items – ITU-R </vt:lpstr>
      <vt:lpstr>802.18 meeting discussion items – General</vt:lpstr>
      <vt:lpstr>General Discussion Items – ongoing fyi – will find out what is the latest</vt:lpstr>
      <vt:lpstr>PowerPoint Presentation</vt:lpstr>
      <vt:lpstr>November 2021 802.19 Liaison Report</vt:lpstr>
      <vt:lpstr>Voters and Voting Rights</vt:lpstr>
      <vt:lpstr>Current ePoll</vt:lpstr>
      <vt:lpstr>IEEE 802 Frequency Tables – Activity</vt:lpstr>
      <vt:lpstr>Schedule</vt:lpstr>
      <vt:lpstr>External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112 November 6-12, 2021</vt:lpstr>
      <vt:lpstr>IETF new groups being (re-)chartered</vt:lpstr>
      <vt:lpstr>YANG Model Catalog</vt:lpstr>
      <vt:lpstr>IoT-related work</vt:lpstr>
      <vt:lpstr>IoT-related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162</cp:revision>
  <cp:lastPrinted>1601-01-01T00:00:00Z</cp:lastPrinted>
  <dcterms:created xsi:type="dcterms:W3CDTF">2018-05-10T15:59:06Z</dcterms:created>
  <dcterms:modified xsi:type="dcterms:W3CDTF">2021-11-16T15:55:14Z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