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7" r:id="rId6"/>
    <p:sldId id="283" r:id="rId7"/>
    <p:sldId id="2350" r:id="rId8"/>
    <p:sldId id="2356" r:id="rId9"/>
    <p:sldId id="258" r:id="rId10"/>
    <p:sldId id="259" r:id="rId11"/>
    <p:sldId id="1575" r:id="rId12"/>
    <p:sldId id="287" r:id="rId13"/>
    <p:sldId id="274" r:id="rId14"/>
    <p:sldId id="1573" r:id="rId15"/>
    <p:sldId id="1577" r:id="rId16"/>
    <p:sldId id="1574" r:id="rId17"/>
    <p:sldId id="1578" r:id="rId18"/>
    <p:sldId id="2361" r:id="rId19"/>
    <p:sldId id="2362" r:id="rId20"/>
    <p:sldId id="2360" r:id="rId21"/>
    <p:sldId id="302" r:id="rId22"/>
    <p:sldId id="301" r:id="rId23"/>
    <p:sldId id="2353" r:id="rId24"/>
    <p:sldId id="2354" r:id="rId25"/>
    <p:sldId id="1576" r:id="rId26"/>
    <p:sldId id="2355" r:id="rId27"/>
    <p:sldId id="2357" r:id="rId28"/>
    <p:sldId id="2358" r:id="rId29"/>
    <p:sldId id="2359" r:id="rId30"/>
    <p:sldId id="265" r:id="rId31"/>
    <p:sldId id="267" r:id="rId32"/>
    <p:sldId id="2363" r:id="rId33"/>
    <p:sldId id="2352" r:id="rId34"/>
    <p:sldId id="261" r:id="rId3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9E78C6-462F-4921-8318-E052732EBA0C}" v="16" dt="2021-11-08T13:58:37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65" d="100"/>
          <a:sy n="65" d="100"/>
        </p:scale>
        <p:origin x="90" y="2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FA9E78C6-462F-4921-8318-E052732EBA0C}"/>
    <pc:docChg chg="custSel addSld delSld modSld modMainMaster">
      <pc:chgData name="Jon Rosdahl" userId="2820f357-2dd4-4127-8713-e0bfde0fd756" providerId="ADAL" clId="{FA9E78C6-462F-4921-8318-E052732EBA0C}" dt="2021-11-08T20:06:50.268" v="180" actId="20577"/>
      <pc:docMkLst>
        <pc:docMk/>
      </pc:docMkLst>
      <pc:sldChg chg="modSp mod">
        <pc:chgData name="Jon Rosdahl" userId="2820f357-2dd4-4127-8713-e0bfde0fd756" providerId="ADAL" clId="{FA9E78C6-462F-4921-8318-E052732EBA0C}" dt="2021-11-07T17:13:25.078" v="3"/>
        <pc:sldMkLst>
          <pc:docMk/>
          <pc:sldMk cId="0" sldId="256"/>
        </pc:sldMkLst>
        <pc:spChg chg="mod">
          <ac:chgData name="Jon Rosdahl" userId="2820f357-2dd4-4127-8713-e0bfde0fd756" providerId="ADAL" clId="{FA9E78C6-462F-4921-8318-E052732EBA0C}" dt="2021-11-07T17:13:11.328" v="1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FA9E78C6-462F-4921-8318-E052732EBA0C}" dt="2021-11-07T17:13:17.089" v="2" actId="1076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Jon Rosdahl" userId="2820f357-2dd4-4127-8713-e0bfde0fd756" providerId="ADAL" clId="{FA9E78C6-462F-4921-8318-E052732EBA0C}" dt="2021-11-07T17:13:25.078" v="3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 del">
        <pc:chgData name="Jon Rosdahl" userId="2820f357-2dd4-4127-8713-e0bfde0fd756" providerId="ADAL" clId="{FA9E78C6-462F-4921-8318-E052732EBA0C}" dt="2021-11-08T13:58:37.625" v="123"/>
        <pc:sldMkLst>
          <pc:docMk/>
          <pc:sldMk cId="0" sldId="258"/>
        </pc:sldMkLst>
      </pc:sldChg>
      <pc:sldChg chg="add del">
        <pc:chgData name="Jon Rosdahl" userId="2820f357-2dd4-4127-8713-e0bfde0fd756" providerId="ADAL" clId="{FA9E78C6-462F-4921-8318-E052732EBA0C}" dt="2021-11-08T13:58:37.625" v="123"/>
        <pc:sldMkLst>
          <pc:docMk/>
          <pc:sldMk cId="3105462111" sldId="259"/>
        </pc:sldMkLst>
      </pc:sldChg>
      <pc:sldChg chg="modSp mod">
        <pc:chgData name="Jon Rosdahl" userId="2820f357-2dd4-4127-8713-e0bfde0fd756" providerId="ADAL" clId="{FA9E78C6-462F-4921-8318-E052732EBA0C}" dt="2021-11-07T17:15:59.874" v="4"/>
        <pc:sldMkLst>
          <pc:docMk/>
          <pc:sldMk cId="1968720319" sldId="283"/>
        </pc:sldMkLst>
        <pc:spChg chg="mod">
          <ac:chgData name="Jon Rosdahl" userId="2820f357-2dd4-4127-8713-e0bfde0fd756" providerId="ADAL" clId="{FA9E78C6-462F-4921-8318-E052732EBA0C}" dt="2021-11-07T17:15:59.874" v="4"/>
          <ac:spMkLst>
            <pc:docMk/>
            <pc:sldMk cId="1968720319" sldId="283"/>
            <ac:spMk id="3" creationId="{00000000-0000-0000-0000-000000000000}"/>
          </ac:spMkLst>
        </pc:spChg>
      </pc:sldChg>
      <pc:sldChg chg="modSp mod">
        <pc:chgData name="Jon Rosdahl" userId="2820f357-2dd4-4127-8713-e0bfde0fd756" providerId="ADAL" clId="{FA9E78C6-462F-4921-8318-E052732EBA0C}" dt="2021-11-08T20:05:42.832" v="176" actId="14100"/>
        <pc:sldMkLst>
          <pc:docMk/>
          <pc:sldMk cId="0" sldId="1578"/>
        </pc:sldMkLst>
        <pc:spChg chg="mod">
          <ac:chgData name="Jon Rosdahl" userId="2820f357-2dd4-4127-8713-e0bfde0fd756" providerId="ADAL" clId="{FA9E78C6-462F-4921-8318-E052732EBA0C}" dt="2021-11-08T20:05:42.832" v="176" actId="14100"/>
          <ac:spMkLst>
            <pc:docMk/>
            <pc:sldMk cId="0" sldId="1578"/>
            <ac:spMk id="5122" creationId="{00000000-0000-0000-0000-000000000000}"/>
          </ac:spMkLst>
        </pc:spChg>
      </pc:sldChg>
      <pc:sldChg chg="del">
        <pc:chgData name="Jon Rosdahl" userId="2820f357-2dd4-4127-8713-e0bfde0fd756" providerId="ADAL" clId="{FA9E78C6-462F-4921-8318-E052732EBA0C}" dt="2021-11-08T13:55:08.121" v="117" actId="47"/>
        <pc:sldMkLst>
          <pc:docMk/>
          <pc:sldMk cId="646715537" sldId="1579"/>
        </pc:sldMkLst>
      </pc:sldChg>
      <pc:sldChg chg="del">
        <pc:chgData name="Jon Rosdahl" userId="2820f357-2dd4-4127-8713-e0bfde0fd756" providerId="ADAL" clId="{FA9E78C6-462F-4921-8318-E052732EBA0C}" dt="2021-11-08T13:53:32.003" v="115" actId="47"/>
        <pc:sldMkLst>
          <pc:docMk/>
          <pc:sldMk cId="757728020" sldId="1580"/>
        </pc:sldMkLst>
      </pc:sldChg>
      <pc:sldChg chg="del">
        <pc:chgData name="Jon Rosdahl" userId="2820f357-2dd4-4127-8713-e0bfde0fd756" providerId="ADAL" clId="{FA9E78C6-462F-4921-8318-E052732EBA0C}" dt="2021-11-08T13:57:45.299" v="119" actId="47"/>
        <pc:sldMkLst>
          <pc:docMk/>
          <pc:sldMk cId="0" sldId="1586"/>
        </pc:sldMkLst>
      </pc:sldChg>
      <pc:sldChg chg="modSp add mod">
        <pc:chgData name="Jon Rosdahl" userId="2820f357-2dd4-4127-8713-e0bfde0fd756" providerId="ADAL" clId="{FA9E78C6-462F-4921-8318-E052732EBA0C}" dt="2021-11-08T20:06:50.268" v="180" actId="20577"/>
        <pc:sldMkLst>
          <pc:docMk/>
          <pc:sldMk cId="1811588726" sldId="2360"/>
        </pc:sldMkLst>
        <pc:spChg chg="mod">
          <ac:chgData name="Jon Rosdahl" userId="2820f357-2dd4-4127-8713-e0bfde0fd756" providerId="ADAL" clId="{FA9E78C6-462F-4921-8318-E052732EBA0C}" dt="2021-11-08T20:06:50.268" v="180" actId="20577"/>
          <ac:spMkLst>
            <pc:docMk/>
            <pc:sldMk cId="1811588726" sldId="2360"/>
            <ac:spMk id="3" creationId="{00000000-0000-0000-0000-000000000000}"/>
          </ac:spMkLst>
        </pc:spChg>
      </pc:sldChg>
      <pc:sldChg chg="add">
        <pc:chgData name="Jon Rosdahl" userId="2820f357-2dd4-4127-8713-e0bfde0fd756" providerId="ADAL" clId="{FA9E78C6-462F-4921-8318-E052732EBA0C}" dt="2021-11-08T13:55:02.861" v="116"/>
        <pc:sldMkLst>
          <pc:docMk/>
          <pc:sldMk cId="0" sldId="2361"/>
        </pc:sldMkLst>
      </pc:sldChg>
      <pc:sldChg chg="modSp add mod">
        <pc:chgData name="Jon Rosdahl" userId="2820f357-2dd4-4127-8713-e0bfde0fd756" providerId="ADAL" clId="{FA9E78C6-462F-4921-8318-E052732EBA0C}" dt="2021-11-08T20:04:49.828" v="161" actId="403"/>
        <pc:sldMkLst>
          <pc:docMk/>
          <pc:sldMk cId="2760296471" sldId="2362"/>
        </pc:sldMkLst>
        <pc:spChg chg="mod">
          <ac:chgData name="Jon Rosdahl" userId="2820f357-2dd4-4127-8713-e0bfde0fd756" providerId="ADAL" clId="{FA9E78C6-462F-4921-8318-E052732EBA0C}" dt="2021-11-08T20:04:49.828" v="161" actId="403"/>
          <ac:spMkLst>
            <pc:docMk/>
            <pc:sldMk cId="2760296471" sldId="2362"/>
            <ac:spMk id="4098" creationId="{00000000-0000-0000-0000-000000000000}"/>
          </ac:spMkLst>
        </pc:spChg>
      </pc:sldChg>
      <pc:sldChg chg="add del">
        <pc:chgData name="Jon Rosdahl" userId="2820f357-2dd4-4127-8713-e0bfde0fd756" providerId="ADAL" clId="{FA9E78C6-462F-4921-8318-E052732EBA0C}" dt="2021-11-08T13:57:47.420" v="120" actId="47"/>
        <pc:sldMkLst>
          <pc:docMk/>
          <pc:sldMk cId="0" sldId="2363"/>
        </pc:sldMkLst>
      </pc:sldChg>
      <pc:sldMasterChg chg="modSp mod">
        <pc:chgData name="Jon Rosdahl" userId="2820f357-2dd4-4127-8713-e0bfde0fd756" providerId="ADAL" clId="{FA9E78C6-462F-4921-8318-E052732EBA0C}" dt="2021-11-08T14:01:09.789" v="125" actId="20577"/>
        <pc:sldMasterMkLst>
          <pc:docMk/>
          <pc:sldMasterMk cId="0" sldId="2147483648"/>
        </pc:sldMasterMkLst>
        <pc:spChg chg="mod">
          <ac:chgData name="Jon Rosdahl" userId="2820f357-2dd4-4127-8713-e0bfde0fd756" providerId="ADAL" clId="{FA9E78C6-462F-4921-8318-E052732EBA0C}" dt="2021-11-08T14:01:09.789" v="12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802.11-21/1643r2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802.11-21/1643r2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03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808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802.11-21/1643r2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Jon Rosdahl, Qualcomm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48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2EDBA83-7FE8-4CA8-BA33-0EB43938C0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802.11-21/1643r2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96D1C78-75D5-4970-B1F8-6E9A1A1859D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November 2021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6D128BB4-D63F-4103-AC4C-9C7A2901BB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Jon Rosdahl, Qualcomm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07F1E9AE-5CEB-4096-AC8D-172F7A328E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BCFEB034-2743-44EE-8864-9EC6FF4449AA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FC7A2341-8DFC-4927-BCA6-4BAEB1B1DC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63BB03C6-6C3C-4C79-B31D-AD7F47E31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23483BA-75D1-4DAE-ACEA-1539750C3E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802.11-21/1643r2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AD320E8-3630-41FF-9C58-E01FC1C282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November 2021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392B8226-B34F-4AF7-B136-496BFD1089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Jon Rosdahl, Qualcomm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D310E36D-6AE8-48F0-A058-A0D09100A5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DC99F802-D547-4243-96BA-EB7EA749E668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6F1EB445-0CB9-48E4-99CE-826AD4814D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70369E87-BB80-4FB4-BD43-DAD7CB6F5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B9ED064-9823-4D66-960A-272BD6EDE2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802.11-21/1643r2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B8174F9-EF50-4BAA-97C9-3F2466DE12C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November 2021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E0E377A2-B583-414A-8085-AD5E36BBA6E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Jon Rosdahl, Qualcomm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35B12DD2-FC37-43B9-8F13-852258E4F9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D4568066-8131-4EFD-B656-C1ACB366F648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F17A998D-744C-4A1F-87EC-A62B4C61AE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62ADCDB5-5E1D-40A4-8975-256C1D9997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Robert Stacey,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802.11-19/1643r1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1607&amp;is_group=00a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69-00-00bd-ieee-802-11bd-october-2021-tc-meeting-minutesminutes.docx" TargetMode="External"/><Relationship Id="rId2" Type="http://schemas.openxmlformats.org/officeDocument/2006/relationships/hyperlink" Target="https://mentor.ieee.org/802.11/dcn/21/11-21-1544-00-00bd-tgbd-september-interim-2021-teleconference-minutes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28-01-00bh-agenda-tgbh-2021-nov-plenary.ppt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332-21-00bh-issues-tracking.docx" TargetMode="External"/><Relationship Id="rId4" Type="http://schemas.openxmlformats.org/officeDocument/2006/relationships/hyperlink" Target="https://mentor.ieee.org/802.11/dcn/21/11-21-0703-00-0000-2021-april-liaison-from-wba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1/18-21-0116-04-0000-proposed-modifications-to-itu-r-m-1450-5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8/dcn/21/18-21-0117-04-0000-proposed-modifications-to-itu-r-m-1801-2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1626-AANI-aani-sc-agenda-november-2021-plenar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25-02-0arc-arc-sc-agenda-nov-2021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4-00-0arc-epd-and-lpd-terminology-misalignment-in-ieee-std-802-1-and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106-00-000m-sta-and-ap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21/15-21-0475-03-03ma-draft-par-15-3ma.pdf" TargetMode="External"/><Relationship Id="rId3" Type="http://schemas.openxmlformats.org/officeDocument/2006/relationships/hyperlink" Target="https://www.ieee802.org/1/files/public/docs2021/ds-draft-CSD-0921-v01.pdf" TargetMode="External"/><Relationship Id="rId7" Type="http://schemas.openxmlformats.org/officeDocument/2006/relationships/hyperlink" Target="https://mentor.ieee.org/802-ec/dcn/18/ec-18-0080-00-ACSD-802-11bb.docx" TargetMode="External"/><Relationship Id="rId2" Type="http://schemas.openxmlformats.org/officeDocument/2006/relationships/hyperlink" Target="https://www.ieee802.org/1/files/public/docs2021/ds-draft-PAR-0921-v0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83-00-00bb-tgbb-modified-par.pdf" TargetMode="External"/><Relationship Id="rId5" Type="http://schemas.openxmlformats.org/officeDocument/2006/relationships/hyperlink" Target="https://mentor.ieee.org/802-ec/dcn/21/ec-21-0225-00-00EC-csd-ieee-p802-3df.pdf" TargetMode="External"/><Relationship Id="rId4" Type="http://schemas.openxmlformats.org/officeDocument/2006/relationships/hyperlink" Target="https://mentor.ieee.org/802-ec/dcn/21/ec-21-0224-01-00EC-par-ieee-p802-3df.pdf" TargetMode="External"/><Relationship Id="rId9" Type="http://schemas.openxmlformats.org/officeDocument/2006/relationships/hyperlink" Target="https://mentor.ieee.org/802.15/dcn/21/15-21-0477-03-03ma-draft-csd-15-3ma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31849"/>
            <a:ext cx="10363200" cy="7683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November 2021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07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2021-11-08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78558"/>
              </p:ext>
            </p:extLst>
          </p:nvPr>
        </p:nvGraphicFramePr>
        <p:xfrm>
          <a:off x="1004888" y="2413000"/>
          <a:ext cx="10177462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2994" imgH="2544564" progId="Word.Document.8">
                  <p:embed/>
                </p:oleObj>
              </mc:Choice>
              <mc:Fallback>
                <p:oleObj name="Document" r:id="rId3" imgW="10442994" imgH="25445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413000"/>
                        <a:ext cx="10177462" cy="2473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DF51C02-1DE1-4FD6-A8BF-F0BFDCCBC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57225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 dirty="0"/>
              <a:t>802.11 WNG – November 2021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85EFF54-7258-4C8C-BFF6-09C3497F18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2057400"/>
            <a:ext cx="8382000" cy="3825876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</a:t>
            </a:r>
            <a:r>
              <a:rPr lang="en-US" sz="1900" dirty="0" err="1"/>
              <a:t>OpenRoaming</a:t>
            </a:r>
            <a:r>
              <a:rPr lang="en-US" sz="1900" dirty="0"/>
              <a:t>: One Global Wi-Fi Network” – Necati Canpolat (Intel)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January 2022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>
              <a:spcBef>
                <a:spcPts val="0"/>
              </a:spcBef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11-21/1631r0</a:t>
            </a:r>
          </a:p>
        </p:txBody>
      </p:sp>
      <p:sp>
        <p:nvSpPr>
          <p:cNvPr id="15364" name="Date Placeholder 3">
            <a:extLst>
              <a:ext uri="{FF2B5EF4-FFF2-40B4-BE49-F238E27FC236}">
                <a16:creationId xmlns:a16="http://schemas.microsoft.com/office/drawing/2014/main" id="{FF7F93C9-9EE9-4CAB-A736-2F8C82C34FA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914400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November 2021</a:t>
            </a:r>
            <a:endParaRPr lang="en-US" altLang="en-US" sz="1800" dirty="0"/>
          </a:p>
        </p:txBody>
      </p:sp>
      <p:sp>
        <p:nvSpPr>
          <p:cNvPr id="15365" name="Footer Placeholder 4">
            <a:extLst>
              <a:ext uri="{FF2B5EF4-FFF2-40B4-BE49-F238E27FC236}">
                <a16:creationId xmlns:a16="http://schemas.microsoft.com/office/drawing/2014/main" id="{49873C02-43B3-4687-B3BA-0D2FB4F51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180513" y="6475413"/>
            <a:ext cx="22494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Jim Lansford, Qualcomm</a:t>
            </a:r>
            <a:endParaRPr lang="en-US" altLang="en-US" sz="1200" b="0" dirty="0"/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5D539EF9-EA12-4DC5-9196-5918E864C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DE13710-BACC-4BE9-9FEA-FD2DD7CCD61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902AD97F-D220-4D81-BA9D-73C3FBF59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16026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Monday 8 November (11:15-1:15 EDT)</a:t>
            </a:r>
            <a:endParaRPr lang="en-US" altLang="en-US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>
            <a:extLst>
              <a:ext uri="{FF2B5EF4-FFF2-40B4-BE49-F238E27FC236}">
                <a16:creationId xmlns:a16="http://schemas.microsoft.com/office/drawing/2014/main" id="{E1C22D5D-4201-4673-AD69-C851B4C3606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914400" y="333376"/>
            <a:ext cx="1817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/>
              <a:t>November 2021</a:t>
            </a:r>
            <a:endParaRPr lang="en-US" altLang="en-US" sz="1800" dirty="0"/>
          </a:p>
        </p:txBody>
      </p:sp>
      <p:sp>
        <p:nvSpPr>
          <p:cNvPr id="15363" name="Footer Placeholder 2">
            <a:extLst>
              <a:ext uri="{FF2B5EF4-FFF2-40B4-BE49-F238E27FC236}">
                <a16:creationId xmlns:a16="http://schemas.microsoft.com/office/drawing/2014/main" id="{42346105-90B9-4CDA-ACE7-9AFD6A2A6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42513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Andrew Myles (Cisco)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567C775-3779-4533-84E0-1064F6FF7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E4A93CE-3268-4795-806D-DFBF24CA85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sp>
        <p:nvSpPr>
          <p:cNvPr id="15365" name="Title 1">
            <a:extLst>
              <a:ext uri="{FF2B5EF4-FFF2-40B4-BE49-F238E27FC236}">
                <a16:creationId xmlns:a16="http://schemas.microsoft.com/office/drawing/2014/main" id="{EB809B49-67C4-46C8-9DEE-FAD51CC7DE2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687388"/>
            <a:ext cx="101346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/>
              <a:t>IEEE 802 JTC1 SC will meet once in</a:t>
            </a:r>
            <a:br>
              <a:rPr lang="en-US" altLang="en-US" dirty="0"/>
            </a:br>
            <a:r>
              <a:rPr lang="en-US" altLang="en-US" dirty="0"/>
              <a:t>Nov 2021 </a:t>
            </a:r>
            <a:r>
              <a:rPr lang="en-AU" altLang="en-US" dirty="0"/>
              <a:t>(Tue, 9 Sept 4-6pm ET) </a:t>
            </a:r>
            <a:endParaRPr lang="en-US" altLang="en-US" dirty="0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80D731E5-278F-47D8-AD7B-6E5A554D925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19200" y="2057400"/>
            <a:ext cx="9601200" cy="4038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(11-21-1593) will include “the usual”:</a:t>
            </a:r>
          </a:p>
          <a:p>
            <a:pPr>
              <a:defRPr/>
            </a:pPr>
            <a:r>
              <a:rPr lang="en-AU" dirty="0"/>
              <a:t>Review of status of PSDO process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 lvl="2">
              <a:defRPr/>
            </a:pPr>
            <a:r>
              <a:rPr lang="en-AU" dirty="0"/>
              <a:t>Update on response to IPR comments on 802.11ax</a:t>
            </a:r>
          </a:p>
          <a:p>
            <a:pPr lvl="2">
              <a:defRPr/>
            </a:pPr>
            <a:r>
              <a:rPr lang="en-AU" dirty="0"/>
              <a:t>Similar issues apply to 802.11ay</a:t>
            </a:r>
          </a:p>
          <a:p>
            <a:pPr>
              <a:defRPr/>
            </a:pPr>
            <a:r>
              <a:rPr lang="en-AU" dirty="0"/>
              <a:t>Review of SC6 activities</a:t>
            </a:r>
          </a:p>
          <a:p>
            <a:pPr lvl="1">
              <a:defRPr/>
            </a:pPr>
            <a:r>
              <a:rPr lang="en-AU" dirty="0"/>
              <a:t>Update on feedback for HK NB wrt 802.11ax/be</a:t>
            </a:r>
          </a:p>
          <a:p>
            <a:pPr lvl="1">
              <a:defRPr/>
            </a:pPr>
            <a:r>
              <a:rPr lang="en-AU" dirty="0"/>
              <a:t>Update on possible comments on PWI on Industrial Wireless Network by Korea NB</a:t>
            </a:r>
          </a:p>
          <a:p>
            <a:pPr lvl="1">
              <a:defRPr/>
            </a:pPr>
            <a:endParaRPr lang="en-A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C5B096C9-D972-4556-A25F-5ABFDF4D6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17411" name="Date Placeholder 3">
            <a:extLst>
              <a:ext uri="{FF2B5EF4-FFF2-40B4-BE49-F238E27FC236}">
                <a16:creationId xmlns:a16="http://schemas.microsoft.com/office/drawing/2014/main" id="{E7E95BBF-B3B3-45DF-97AF-D877BC894BA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5513" y="334963"/>
            <a:ext cx="1817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November 2021</a:t>
            </a:r>
            <a:endParaRPr lang="en-US" altLang="en-US" sz="1800" dirty="0"/>
          </a:p>
        </p:txBody>
      </p:sp>
      <p:sp>
        <p:nvSpPr>
          <p:cNvPr id="17412" name="Footer Placeholder 4">
            <a:extLst>
              <a:ext uri="{FF2B5EF4-FFF2-40B4-BE49-F238E27FC236}">
                <a16:creationId xmlns:a16="http://schemas.microsoft.com/office/drawing/2014/main" id="{9F9DB568-971B-43EB-BFF5-E6ABF32E4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5338" y="6475413"/>
            <a:ext cx="13985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Andrew Myles (Cisco)</a:t>
            </a:r>
            <a:endParaRPr lang="en-US" altLang="en-US" sz="1200" b="0"/>
          </a:p>
        </p:txBody>
      </p:sp>
      <p:sp>
        <p:nvSpPr>
          <p:cNvPr id="17413" name="Slide Number Placeholder 5">
            <a:extLst>
              <a:ext uri="{FF2B5EF4-FFF2-40B4-BE49-F238E27FC236}">
                <a16:creationId xmlns:a16="http://schemas.microsoft.com/office/drawing/2014/main" id="{149E7A6E-BD01-45AD-9F4A-5982BE925A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873A381-C5CD-41CD-A3AF-C72F465E7FA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2CADD3-96A6-4991-B290-F24862327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7415" name="Content Placeholder 2">
            <a:extLst>
              <a:ext uri="{FF2B5EF4-FFF2-40B4-BE49-F238E27FC236}">
                <a16:creationId xmlns:a16="http://schemas.microsoft.com/office/drawing/2014/main" id="{0C7081A3-8AE1-46D5-8570-BDFE0DC00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5E69962-C2DB-43B6-9A98-D9F8AF36AEC1}"/>
              </a:ext>
            </a:extLst>
          </p:cNvPr>
          <p:cNvSpPr txBox="1">
            <a:spLocks/>
          </p:cNvSpPr>
          <p:nvPr/>
        </p:nvSpPr>
        <p:spPr bwMode="auto">
          <a:xfrm>
            <a:off x="4876800" y="183832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802.1CS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802.3cr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802.3cu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802.11md</a:t>
            </a:r>
            <a:endParaRPr lang="en-AU" kern="0" dirty="0"/>
          </a:p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802.1X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802.3cb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802.3bt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802.3cd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802.3cg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802.3ca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802.22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86AF22A-A0BD-4536-B774-A64E0B73AD03}"/>
              </a:ext>
            </a:extLst>
          </p:cNvPr>
          <p:cNvSpPr txBox="1">
            <a:spLocks/>
          </p:cNvSpPr>
          <p:nvPr/>
        </p:nvSpPr>
        <p:spPr bwMode="auto">
          <a:xfrm>
            <a:off x="7391400" y="1828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802.1AS-Rev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802.3.2</a:t>
            </a:r>
          </a:p>
          <a:p>
            <a:pPr lvl="1">
              <a:defRPr/>
            </a:pPr>
            <a:r>
              <a:rPr lang="en-AU" sz="1800" kern="0" dirty="0"/>
              <a:t>Published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802.1Qcc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802.1CMde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802.3cn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802.3cq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802.3cm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802.3ch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Published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802.1Qcp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802.1Qcy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802.1AX-REV</a:t>
            </a:r>
          </a:p>
          <a:p>
            <a:pPr lvl="2">
              <a:defRPr/>
            </a:pPr>
            <a:endParaRPr lang="en-AU" kern="0" dirty="0">
              <a:solidFill>
                <a:srgbClr val="FF0000"/>
              </a:solidFill>
            </a:endParaRPr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CBE2F7-23DC-473C-9ADF-E5F0727861B1}"/>
              </a:ext>
            </a:extLst>
          </p:cNvPr>
          <p:cNvSpPr/>
          <p:nvPr/>
        </p:nvSpPr>
        <p:spPr bwMode="auto">
          <a:xfrm>
            <a:off x="2667001" y="5588001"/>
            <a:ext cx="1260475" cy="35401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1C2F923-D78C-46E5-B39E-EB45E8A6D018}"/>
              </a:ext>
            </a:extLst>
          </p:cNvPr>
          <p:cNvSpPr txBox="1">
            <a:spLocks/>
          </p:cNvSpPr>
          <p:nvPr/>
        </p:nvSpPr>
        <p:spPr bwMode="auto">
          <a:xfrm>
            <a:off x="2438400" y="1839913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802.11ba</a:t>
            </a:r>
          </a:p>
          <a:p>
            <a:pPr lvl="1"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kern="0" dirty="0"/>
              <a:t>(resolutions req)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802.3cv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802.3cp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</a:p>
          <a:p>
            <a:pPr lvl="1"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lvl="2">
              <a:spcBef>
                <a:spcPts val="200"/>
              </a:spcBef>
              <a:defRPr/>
            </a:pPr>
            <a:endParaRPr lang="en-AU" kern="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36E82C10-6600-4135-BC54-92CB195E4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115 standards in the PSDO pipeline</a:t>
            </a:r>
          </a:p>
        </p:txBody>
      </p:sp>
      <p:sp>
        <p:nvSpPr>
          <p:cNvPr id="18435" name="Date Placeholder 2">
            <a:extLst>
              <a:ext uri="{FF2B5EF4-FFF2-40B4-BE49-F238E27FC236}">
                <a16:creationId xmlns:a16="http://schemas.microsoft.com/office/drawing/2014/main" id="{0E61AB8D-C2D1-4167-B78D-8234F1B3A49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925513" y="334963"/>
            <a:ext cx="1817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dirty="0"/>
              <a:t>November 2021</a:t>
            </a:r>
            <a:endParaRPr lang="en-US" altLang="en-US" sz="1800" dirty="0"/>
          </a:p>
        </p:txBody>
      </p:sp>
      <p:sp>
        <p:nvSpPr>
          <p:cNvPr id="18436" name="Footer Placeholder 4">
            <a:extLst>
              <a:ext uri="{FF2B5EF4-FFF2-40B4-BE49-F238E27FC236}">
                <a16:creationId xmlns:a16="http://schemas.microsoft.com/office/drawing/2014/main" id="{4646FFC9-C3DF-4999-91C7-B8621203FA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9982200" y="6475413"/>
            <a:ext cx="13985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Andrew Myles (Cisco)</a:t>
            </a:r>
            <a:endParaRPr lang="en-US" altLang="en-US" sz="1200" b="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33F23B1-9FB0-4D77-BB29-CDA4C43E7435}"/>
              </a:ext>
            </a:extLst>
          </p:cNvPr>
          <p:cNvGraphicFramePr>
            <a:graphicFrameLocks/>
          </p:cNvGraphicFramePr>
          <p:nvPr/>
        </p:nvGraphicFramePr>
        <p:xfrm>
          <a:off x="2590800" y="213360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73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37C8EF-82F0-4243-A44B-D3B7194633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REVme</a:t>
            </a:r>
            <a:r>
              <a:rPr lang="en-US" altLang="en-US"/>
              <a:t> (Maintenance) Summary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51014"/>
            <a:ext cx="10361084" cy="4543425"/>
          </a:xfrm>
          <a:ln/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Continue to resolve comments received from CC on D0.00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Result: 604 comments received ( 180 Editorial, 424 Technical)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REVme</a:t>
            </a:r>
            <a:r>
              <a:rPr lang="en-US" altLang="en-US" sz="1600" dirty="0">
                <a:ea typeface="ＭＳ Ｐゴシック" panose="020B0600070205080204" pitchFamily="34" charset="-128"/>
              </a:rPr>
              <a:t> D0.4 published with IEEE Std 802.11ba-2021 roll-in</a:t>
            </a:r>
          </a:p>
          <a:p>
            <a:pPr marL="0" indent="0"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Complete comment resolution for Comment Collection on D0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Approve initial LB on D1.0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PAR </a:t>
            </a:r>
            <a:r>
              <a:rPr lang="en-US" sz="1400" dirty="0">
                <a:latin typeface="Verdana" panose="020B0604030504040204" pitchFamily="34" charset="0"/>
              </a:rPr>
              <a:t>for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Corrigendum 1- Correct 802-11ay Assignment of Protected Announce Support bit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Sessions: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Tuesday Nov 9, 4-6pm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Wednesday Nov 10, 4-6pm ET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Thursday Nov 11, 4-6pm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Friday Nov 12, 1:30-3:30pm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Monday Nov 15, 4-6pm ET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751015"/>
            <a:ext cx="1116124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Status and Work completed since September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err="1"/>
              <a:t>TGaz</a:t>
            </a:r>
            <a:r>
              <a:rPr lang="en-US" dirty="0"/>
              <a:t> circulated an unchanged P802.11az D4.0 resulting in no comments to an unchanged draft and followed by Initial SA Ballot.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SA ballot completed Nov. 5</a:t>
            </a:r>
            <a:r>
              <a:rPr lang="en-US" baseline="30000" dirty="0"/>
              <a:t>th</a:t>
            </a:r>
            <a:r>
              <a:rPr lang="en-US" dirty="0"/>
              <a:t> UTC 23:59.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P802.11az D4.0 Initial SA Ballot results: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93% approve / 6% disapprove / 5% abstain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Comments received: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364 total comments: 166 Technical/ 192 Editorial / 6 General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Targets for the Nov. IEEE week: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Conduct comments assignment.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Perform Comment Resolution to the extend possible.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Respond to WFA liaison </a:t>
            </a:r>
            <a:r>
              <a:rPr lang="en-US" sz="1600" dirty="0"/>
              <a:t>(Communication from Wi-Fi Alliance re: P802.11az D3.1 DCN 11-21-1524).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484784"/>
            <a:ext cx="11161240" cy="4609631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800" b="0" dirty="0"/>
              <a:t>TG scheduled to meet for 3 meeting slots during the IEEE electronic meeting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Nov. 9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	Tue.	13:30 – 15:30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Nov. 11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	Thu.	13:30 – 15:30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Nov. 15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	Wed.	13:30 – 15:30 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800" b="0" dirty="0"/>
          </a:p>
          <a:p>
            <a:pPr>
              <a:buFont typeface="Times New Roman" pitchFamily="16" charset="0"/>
              <a:buChar char="•"/>
            </a:pPr>
            <a:r>
              <a:rPr lang="en-US" sz="2800" b="0" dirty="0"/>
              <a:t>Agenda document is submission: 11-21/1607, for latest revision use </a:t>
            </a:r>
            <a:r>
              <a:rPr lang="en-US" sz="2800" b="0" dirty="0">
                <a:hlinkClick r:id="rId3"/>
              </a:rPr>
              <a:t>link</a:t>
            </a:r>
            <a:r>
              <a:rPr lang="en-US" sz="2800" b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296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</a:t>
            </a:r>
            <a:r>
              <a:rPr lang="tr-TR" dirty="0"/>
              <a:t>b</a:t>
            </a:r>
            <a:br>
              <a:rPr lang="en-US" dirty="0"/>
            </a:br>
            <a:r>
              <a:rPr lang="tr-TR" b="0" dirty="0" err="1"/>
              <a:t>Light</a:t>
            </a:r>
            <a:r>
              <a:rPr lang="tr-TR" b="0" dirty="0"/>
              <a:t> Communications</a:t>
            </a:r>
            <a:br>
              <a:rPr lang="en-US" dirty="0"/>
            </a:br>
            <a:r>
              <a:rPr lang="en-US" dirty="0"/>
              <a:t>Chair: </a:t>
            </a:r>
            <a:r>
              <a:rPr lang="tr-TR" dirty="0"/>
              <a:t>Nikola </a:t>
            </a:r>
            <a:r>
              <a:rPr lang="tr-TR" dirty="0" err="1"/>
              <a:t>Serafimovski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98542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tr-TR" sz="2400" dirty="0" err="1">
                <a:solidFill>
                  <a:schemeClr val="tx1"/>
                </a:solidFill>
              </a:rPr>
              <a:t>Comment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Resolution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Produced </a:t>
            </a:r>
            <a:r>
              <a:rPr lang="tr-TR" sz="2400" dirty="0" err="1">
                <a:solidFill>
                  <a:schemeClr val="tx1"/>
                </a:solidFill>
              </a:rPr>
              <a:t>Draft</a:t>
            </a:r>
            <a:r>
              <a:rPr lang="tr-TR" sz="2400" dirty="0">
                <a:solidFill>
                  <a:schemeClr val="tx1"/>
                </a:solidFill>
              </a:rPr>
              <a:t> D0.7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tr-TR" sz="2400" dirty="0" err="1">
                <a:solidFill>
                  <a:schemeClr val="tx1"/>
                </a:solidFill>
              </a:rPr>
              <a:t>Collecting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and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resolving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comments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against</a:t>
            </a:r>
            <a:r>
              <a:rPr lang="tr-TR" sz="2400" dirty="0">
                <a:solidFill>
                  <a:schemeClr val="tx1"/>
                </a:solidFill>
              </a:rPr>
              <a:t> D0.7</a:t>
            </a:r>
          </a:p>
          <a:p>
            <a:pPr lvl="1">
              <a:buFont typeface="Arial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Getinng approval from the group for the start </a:t>
            </a:r>
            <a:r>
              <a:rPr lang="en-US" sz="2400" dirty="0">
                <a:solidFill>
                  <a:schemeClr val="tx1"/>
                </a:solidFill>
              </a:rPr>
              <a:t>of </a:t>
            </a:r>
            <a:r>
              <a:rPr lang="tr-TR" sz="2400" dirty="0">
                <a:solidFill>
                  <a:schemeClr val="tx1"/>
                </a:solidFill>
              </a:rPr>
              <a:t>WG Letterballot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This Week Dr. </a:t>
            </a:r>
            <a:r>
              <a:rPr lang="en-US" sz="2800" dirty="0" err="1">
                <a:solidFill>
                  <a:schemeClr val="tx1"/>
                </a:solidFill>
              </a:rPr>
              <a:t>Tunçer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Baykaş</a:t>
            </a:r>
            <a:r>
              <a:rPr lang="en-US" sz="2800" dirty="0">
                <a:solidFill>
                  <a:schemeClr val="tx1"/>
                </a:solidFill>
              </a:rPr>
              <a:t> is acting Chair </a:t>
            </a:r>
          </a:p>
          <a:p>
            <a:pPr>
              <a:buFont typeface="Arial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Congrats to Nikola Family – New little one – daughter</a:t>
            </a:r>
          </a:p>
          <a:p>
            <a:pPr lvl="2">
              <a:buFont typeface="Arial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 (</a:t>
            </a:r>
            <a:r>
              <a:rPr lang="tr-TR" dirty="0" err="1"/>
              <a:t>Hyperion</a:t>
            </a:r>
            <a:r>
              <a:rPr lang="tr-TR" dirty="0"/>
              <a:t> Technologies)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588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Produced D2.0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LB 257 on D2.0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90% approval rate (up from 83% from last ballot)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22 Disapprove votes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294 comments received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70 “editorial”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8 “general”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216 “technical”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LB257 comment database on mentor: 11-21/1758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Work on comment resolutions</a:t>
            </a:r>
          </a:p>
          <a:p>
            <a:pPr lvl="2">
              <a:buFont typeface="Arial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5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</a:t>
            </a:r>
            <a:r>
              <a:rPr lang="en-US">
                <a:solidFill>
                  <a:schemeClr val="tx1"/>
                </a:solidFill>
              </a:rPr>
              <a:t>: 11-21/1654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2-hour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09:30h – 11:30h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Coex</a:t>
            </a:r>
            <a:r>
              <a:rPr lang="en-US" altLang="en-US" dirty="0"/>
              <a:t>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JTC1 802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TGme</a:t>
            </a:r>
            <a:r>
              <a:rPr lang="en-US" altLang="en-US" dirty="0"/>
              <a:t> (Maintenance)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TGbb</a:t>
            </a:r>
            <a:r>
              <a:rPr lang="en-US" altLang="en-US" dirty="0"/>
              <a:t> 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TGbc</a:t>
            </a:r>
            <a:r>
              <a:rPr lang="en-US" altLang="en-US" dirty="0"/>
              <a:t> (Broadcast 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TGbd</a:t>
            </a:r>
            <a:r>
              <a:rPr lang="en-US" altLang="en-US" dirty="0"/>
              <a:t> (Next Gen V2X)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TGbe</a:t>
            </a:r>
            <a:r>
              <a:rPr lang="en-GB" dirty="0"/>
              <a:t> (Extremely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TGbf</a:t>
            </a:r>
            <a:r>
              <a:rPr lang="en-GB" dirty="0"/>
              <a:t> (WLAN Sensing)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TGbh</a:t>
            </a:r>
            <a:r>
              <a:rPr lang="en-US" altLang="en-US" dirty="0"/>
              <a:t> (Random and Changing MAC addresses)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TGbi</a:t>
            </a:r>
            <a:r>
              <a:rPr lang="en-US" altLang="en-US" dirty="0"/>
              <a:t> (Enhanced Data Privacy)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ITU AHG (ITU Liaison)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Robert Stacey, Intel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/>
              <a:t>	This presentation contains the IEEE 802.11 WG snapshot slides for the November 2021 session:</a:t>
            </a:r>
          </a:p>
          <a:p>
            <a:pPr>
              <a:buFontTx/>
              <a:buNone/>
            </a:pPr>
            <a:endParaRPr lang="en-US" altLang="en-US" kern="0" dirty="0"/>
          </a:p>
          <a:p>
            <a:pPr>
              <a:buFontTx/>
              <a:buNone/>
            </a:pPr>
            <a:endParaRPr lang="en-US" altLang="en-US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Snapshot of </a:t>
            </a:r>
            <a:r>
              <a:rPr lang="en-US" altLang="zh-CN" dirty="0" err="1"/>
              <a:t>TGbd</a:t>
            </a:r>
            <a:r>
              <a:rPr lang="en-US" altLang="zh-CN" dirty="0"/>
              <a:t> for Nov 2021 IEEE 802.11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354830"/>
          </a:xfrm>
        </p:spPr>
        <p:txBody>
          <a:bodyPr>
            <a:normAutofit fontScale="87500" lnSpcReduction="20000"/>
          </a:bodyPr>
          <a:lstStyle/>
          <a:p>
            <a:pPr algn="just"/>
            <a:r>
              <a:rPr lang="en-GB" altLang="en-US" dirty="0"/>
              <a:t>Since Sep 20</a:t>
            </a:r>
            <a:r>
              <a:rPr lang="en-US" altLang="en-GB" dirty="0"/>
              <a:t>21</a:t>
            </a:r>
            <a:r>
              <a:rPr lang="en-GB" altLang="en-US" dirty="0"/>
              <a:t> </a:t>
            </a:r>
            <a:r>
              <a:rPr lang="en-US" altLang="en-GB" dirty="0"/>
              <a:t>IEEE 802.11 interim </a:t>
            </a:r>
            <a:r>
              <a:rPr lang="en-GB" altLang="en-US" dirty="0"/>
              <a:t>meeting</a:t>
            </a:r>
          </a:p>
          <a:p>
            <a:pPr marL="800100" lvl="1" algn="just">
              <a:buFontTx/>
              <a:buChar char="-"/>
            </a:pPr>
            <a:r>
              <a:rPr lang="en-US" altLang="en-GB" sz="2100" dirty="0" err="1"/>
              <a:t>TGbd</a:t>
            </a:r>
            <a:r>
              <a:rPr lang="en-US" altLang="en-GB" sz="2100" dirty="0"/>
              <a:t> </a:t>
            </a:r>
            <a:r>
              <a:rPr lang="en-US" altLang="zh-CN" sz="2100" dirty="0"/>
              <a:t>held 4 </a:t>
            </a:r>
            <a:r>
              <a:rPr lang="en-US" altLang="en-GB" sz="2100" dirty="0"/>
              <a:t>teleconferences to continue comments resolution for collected LB254 comments. The teleconference minutes are as below:</a:t>
            </a:r>
          </a:p>
          <a:p>
            <a:pPr marL="1085850" lvl="2" indent="-342900">
              <a:buFontTx/>
              <a:buChar char="-"/>
            </a:pPr>
            <a:r>
              <a:rPr lang="en-US" altLang="zh-CN" sz="19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https://mentor.ieee.org/802.11/dcn/21/11-21-1544-00-00bd-tgbd-september-interim-2021-teleconference-minutes.docx</a:t>
            </a:r>
            <a:endParaRPr lang="en-US" altLang="zh-CN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5850" lvl="2" indent="-342900">
              <a:buFontTx/>
              <a:buChar char="-"/>
            </a:pPr>
            <a:r>
              <a:rPr lang="en-US" altLang="zh-CN" sz="2000" u="sng" dirty="0">
                <a:hlinkClick r:id="rId3"/>
              </a:rPr>
              <a:t>https://mentor.ieee.org/802.11/dcn/21/11-21-1769-00-00bd-ieee-802-11bd-october-2021-tc-meeting-minutesminutes.docx</a:t>
            </a:r>
            <a:endParaRPr lang="en-US" altLang="zh-CN" sz="2000" u="sng" dirty="0"/>
          </a:p>
          <a:p>
            <a:pPr marL="800100" lvl="1" algn="just">
              <a:buFontTx/>
              <a:buChar char="-"/>
            </a:pPr>
            <a:r>
              <a:rPr lang="en-US" altLang="en-GB" sz="2100" dirty="0"/>
              <a:t>Before 802.11 Nov interim week, 175 CRs were approved, 78 CRs are ready for motion, and 30 comments are to be resolved. </a:t>
            </a:r>
          </a:p>
          <a:p>
            <a:pPr marL="800100" lvl="1" algn="just">
              <a:buFontTx/>
              <a:buChar char="-"/>
            </a:pPr>
            <a:r>
              <a:rPr lang="en-US" altLang="en-GB" sz="2100" dirty="0"/>
              <a:t>During the IEEE 802.11 Nov plenary week,  4 </a:t>
            </a:r>
            <a:r>
              <a:rPr lang="en-US" altLang="en-GB" sz="2100" dirty="0" err="1"/>
              <a:t>TGbd</a:t>
            </a:r>
            <a:r>
              <a:rPr lang="en-US" altLang="en-GB" sz="2100" dirty="0"/>
              <a:t> sessions are planned from Tuesday to Friday. The </a:t>
            </a:r>
            <a:r>
              <a:rPr lang="en-US" altLang="en-GB" sz="2100" dirty="0" err="1"/>
              <a:t>TGbd</a:t>
            </a:r>
            <a:r>
              <a:rPr lang="en-US" altLang="en-GB" sz="2100" dirty="0"/>
              <a:t> agenda for Sep is included in the latest revision of 11-21/1623.</a:t>
            </a:r>
          </a:p>
          <a:p>
            <a:pPr marL="800100" lvl="1" algn="just">
              <a:buFontTx/>
              <a:buChar char="-"/>
            </a:pPr>
            <a:r>
              <a:rPr lang="en-US" altLang="en-GB" sz="2100" dirty="0"/>
              <a:t>The call for SA Ballot poll was announced on Nov 2</a:t>
            </a:r>
            <a:r>
              <a:rPr lang="en-US" altLang="en-GB" sz="2100" baseline="30000" dirty="0"/>
              <a:t>nd</a:t>
            </a:r>
            <a:r>
              <a:rPr lang="en-US" altLang="en-GB" sz="2100" dirty="0"/>
              <a:t>. </a:t>
            </a:r>
          </a:p>
          <a:p>
            <a:pPr marL="57150" indent="0" algn="just"/>
            <a:r>
              <a:rPr lang="en-US" altLang="en-GB" dirty="0"/>
              <a:t>Goal for IEEE 802.11 Nov 2021 plenary week: 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Complete resolution for all LB 254 comments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Approve the generation of D3.0 and a re-circulation LB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TC Plan for Nov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66801" y="2209800"/>
            <a:ext cx="10322984" cy="3200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Nov 2</a:t>
            </a:r>
            <a:r>
              <a:rPr lang="en-US" altLang="zh-CN" baseline="30000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nd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, 10:00am ~ 11:59am, ET; </a:t>
            </a:r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 (Daylight Time)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9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(Standard Time, plenary week)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10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11:15am ~ 13:15,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(plenary week)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11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19:00 ~ 21:00,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(plenary week)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12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(plenary week)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 Sun (ZTE)</a:t>
            </a:r>
            <a:endParaRPr lang="en-US" dirty="0"/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246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9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447922" y="1600248"/>
          <a:ext cx="963759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9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11-21/0595r3, 11-21/0597r7, 11-21/0904r1, 11-21/0941r2, 11-21/1303r4, 11-21/1326r8,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baseline="0" dirty="0">
                          <a:solidFill>
                            <a:srgbClr val="0070C0"/>
                          </a:solidFill>
                        </a:rPr>
                        <a:t>11-21/1622r4, 11-21/1623r1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11-21/0453r0, 11-21/0454r0, 11-21/0565r0,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11-21/0655r0, 11-21/0806r0, 11-21/0889r0, 11-21/1138r0, 11-21/1468r0, </a:t>
                      </a:r>
                      <a:r>
                        <a:rPr lang="en-US" altLang="zh-CN" sz="1200" baseline="0" dirty="0">
                          <a:solidFill>
                            <a:srgbClr val="0070C0"/>
                          </a:solidFill>
                          <a:sym typeface="+mn-ea"/>
                        </a:rPr>
                        <a:t>11-21/1544r0, 11-21/1769r0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11-19/2045r14 (D2.0)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11-20/0701r7 (D0.3), 11-20/1887r10 (LB251),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11-21/1296r5 (LB254)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9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Form Sponsor Ballot Pool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Nov 1 to Nov 30,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 (Try Nov 2021)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Oct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2022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475383" cy="4343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Since the September electronic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Held 17 teleconferences (3 Joint, 5 parallel MAC/PHY, and 7 MAC conf calls)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Mainly focusing on comment resolution, and to a lesser extent on technical submissions.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Delivered IEEE802.11be D1.2, which is available in the members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Resolved ~15% of the CIDs (approved/ready for motion) from WG CC36 on TGbe D1.0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Task group BE and ad-hoc groups operated smoothly following guidelines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Ran straw polls on technical/comment submissions by using electronic polling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Proposed draft texts and CR documents are expected to be included in subsequent TGbe drafts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Ran (cumulative) motions during pre-announced Joint conference calls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D9847-5657-4B58-B8FF-3668580ECB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7FD-3629-4CD9-BDC2-2377AD7A9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A46B-83F4-41E7-8168-FFD1DD87F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DE90360-D941-43D1-853B-3415B3A0ED7E}"/>
              </a:ext>
            </a:extLst>
          </p:cNvPr>
          <p:cNvGrpSpPr/>
          <p:nvPr/>
        </p:nvGrpSpPr>
        <p:grpSpPr>
          <a:xfrm>
            <a:off x="8915400" y="5181600"/>
            <a:ext cx="3200399" cy="1055408"/>
            <a:chOff x="9370963" y="5383085"/>
            <a:chExt cx="2644301" cy="1017715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24DBDADD-EFD5-4EBD-8722-F83530F3A109}"/>
                </a:ext>
              </a:extLst>
            </p:cNvPr>
            <p:cNvSpPr/>
            <p:nvPr/>
          </p:nvSpPr>
          <p:spPr bwMode="auto">
            <a:xfrm>
              <a:off x="9372599" y="5578368"/>
              <a:ext cx="2514601" cy="4968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1036C4B-10F5-4228-BB94-1D0325C95929}"/>
                </a:ext>
              </a:extLst>
            </p:cNvPr>
            <p:cNvSpPr txBox="1"/>
            <p:nvPr/>
          </p:nvSpPr>
          <p:spPr>
            <a:xfrm>
              <a:off x="9663399" y="6093023"/>
              <a:ext cx="20714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 CID Distribution (~4350)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CABFFB5-EB33-496A-8B11-9F178DE319A0}"/>
                </a:ext>
              </a:extLst>
            </p:cNvPr>
            <p:cNvSpPr/>
            <p:nvPr/>
          </p:nvSpPr>
          <p:spPr bwMode="auto">
            <a:xfrm>
              <a:off x="9370963" y="5578368"/>
              <a:ext cx="611237" cy="49688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C08FBFF-CEAD-49D5-BC69-DCF68E787267}"/>
                </a:ext>
              </a:extLst>
            </p:cNvPr>
            <p:cNvSpPr/>
            <p:nvPr/>
          </p:nvSpPr>
          <p:spPr bwMode="auto">
            <a:xfrm>
              <a:off x="9982199" y="5578368"/>
              <a:ext cx="1818051" cy="49688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FE48AD9-9D43-4965-A380-828DB24EF4E0}"/>
                </a:ext>
              </a:extLst>
            </p:cNvPr>
            <p:cNvSpPr/>
            <p:nvPr/>
          </p:nvSpPr>
          <p:spPr bwMode="auto">
            <a:xfrm>
              <a:off x="11800250" y="5578368"/>
              <a:ext cx="86948" cy="49688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AC7F5B-8E05-46E5-8A8C-8CA361E79753}"/>
                </a:ext>
              </a:extLst>
            </p:cNvPr>
            <p:cNvSpPr txBox="1"/>
            <p:nvPr/>
          </p:nvSpPr>
          <p:spPr>
            <a:xfrm>
              <a:off x="11643046" y="5388508"/>
              <a:ext cx="3722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9%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0D181A5-EDC2-4175-8345-CCC7A324853D}"/>
                </a:ext>
              </a:extLst>
            </p:cNvPr>
            <p:cNvSpPr txBox="1"/>
            <p:nvPr/>
          </p:nvSpPr>
          <p:spPr>
            <a:xfrm>
              <a:off x="10705115" y="5388508"/>
              <a:ext cx="43152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67%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A1AB56-3428-4FAA-B81A-51FE57AE3119}"/>
                </a:ext>
              </a:extLst>
            </p:cNvPr>
            <p:cNvSpPr txBox="1"/>
            <p:nvPr/>
          </p:nvSpPr>
          <p:spPr>
            <a:xfrm>
              <a:off x="9542828" y="5383085"/>
              <a:ext cx="43152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24%</a:t>
              </a: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36460DE6-A093-4115-B3E0-E7449C4EF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1981200"/>
            <a:ext cx="4003404" cy="3002553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6D9511D-19D6-4C64-BC63-A88DC8DC09AC}"/>
              </a:ext>
            </a:extLst>
          </p:cNvPr>
          <p:cNvGrpSpPr/>
          <p:nvPr/>
        </p:nvGrpSpPr>
        <p:grpSpPr>
          <a:xfrm>
            <a:off x="8991600" y="2213368"/>
            <a:ext cx="2935638" cy="2448070"/>
            <a:chOff x="5950310" y="3166071"/>
            <a:chExt cx="2935638" cy="244807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2D1A93-4889-4393-9523-9230667923D8}"/>
                </a:ext>
              </a:extLst>
            </p:cNvPr>
            <p:cNvSpPr/>
            <p:nvPr/>
          </p:nvSpPr>
          <p:spPr bwMode="auto">
            <a:xfrm>
              <a:off x="8271439" y="4600068"/>
              <a:ext cx="614509" cy="100757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5A9E7C4-2A0B-43F4-82A5-53442A56C22A}"/>
                </a:ext>
              </a:extLst>
            </p:cNvPr>
            <p:cNvSpPr/>
            <p:nvPr/>
          </p:nvSpPr>
          <p:spPr bwMode="auto">
            <a:xfrm>
              <a:off x="8277898" y="3166071"/>
              <a:ext cx="597285" cy="143399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9CD684B-6EE2-4147-B9BC-DCC69BBB5A76}"/>
                </a:ext>
              </a:extLst>
            </p:cNvPr>
            <p:cNvSpPr/>
            <p:nvPr/>
          </p:nvSpPr>
          <p:spPr bwMode="auto">
            <a:xfrm>
              <a:off x="7503021" y="3167786"/>
              <a:ext cx="597285" cy="671969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AC192F2-5143-4D42-986C-F0A1E4B618A1}"/>
                </a:ext>
              </a:extLst>
            </p:cNvPr>
            <p:cNvSpPr/>
            <p:nvPr/>
          </p:nvSpPr>
          <p:spPr bwMode="auto">
            <a:xfrm>
              <a:off x="6727232" y="3166071"/>
              <a:ext cx="597285" cy="159563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5DB4A1A-77A2-4490-BDD9-F76E2FDA9627}"/>
                </a:ext>
              </a:extLst>
            </p:cNvPr>
            <p:cNvSpPr/>
            <p:nvPr/>
          </p:nvSpPr>
          <p:spPr bwMode="auto">
            <a:xfrm>
              <a:off x="5950310" y="3166071"/>
              <a:ext cx="597285" cy="1253529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933AA60-F542-42B1-B913-66B2AE660298}"/>
                </a:ext>
              </a:extLst>
            </p:cNvPr>
            <p:cNvSpPr/>
            <p:nvPr/>
          </p:nvSpPr>
          <p:spPr bwMode="auto">
            <a:xfrm>
              <a:off x="5950310" y="4419600"/>
              <a:ext cx="597285" cy="1194541"/>
            </a:xfrm>
            <a:prstGeom prst="rect">
              <a:avLst/>
            </a:prstGeom>
            <a:solidFill>
              <a:srgbClr val="00B05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886C7C5-FB81-4163-AEB7-A36163CF51EC}"/>
                </a:ext>
              </a:extLst>
            </p:cNvPr>
            <p:cNvSpPr/>
            <p:nvPr/>
          </p:nvSpPr>
          <p:spPr bwMode="auto">
            <a:xfrm>
              <a:off x="6724765" y="4761643"/>
              <a:ext cx="597285" cy="845938"/>
            </a:xfrm>
            <a:prstGeom prst="rect">
              <a:avLst/>
            </a:prstGeom>
            <a:solidFill>
              <a:srgbClr val="FF000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89B998F-6B3C-45E4-A29C-084B3495113D}"/>
                </a:ext>
              </a:extLst>
            </p:cNvPr>
            <p:cNvSpPr/>
            <p:nvPr/>
          </p:nvSpPr>
          <p:spPr bwMode="auto">
            <a:xfrm>
              <a:off x="7499220" y="3845052"/>
              <a:ext cx="597285" cy="1762592"/>
            </a:xfrm>
            <a:prstGeom prst="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74440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TGbe has scheduled 4 conf. calls during the November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Joint, and two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Continue resolving comments from CC36, and discussion any PDTs, and technical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Targets: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Continue resolving comments from CC36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Create IEEE802.11be D1.3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11-21/1618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the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66708" y="1447801"/>
            <a:ext cx="5437717" cy="5027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13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Monday	– MAC/PHY		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15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 (Motions)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16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MAC		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20	 		Monday	– 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22 		Wednesday	– No Conf Call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23 		Thursday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 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27	 		Monday	– No Conf Call 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29 		Wednesday	– No Conf Call 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30 		Thursday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 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Jan 03			Monday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05			Wednesday	– Joint (Motions)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06			Thursday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10			Monday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12			Wednesday	– Joint	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13			Thursday	– MAC			10:00-12:00 ET</a:t>
            </a:r>
            <a:endParaRPr lang="en-US" sz="1050" dirty="0">
              <a:latin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737DF73-1D87-41BC-91FB-A745EB8262F3}"/>
              </a:ext>
            </a:extLst>
          </p:cNvPr>
          <p:cNvSpPr txBox="1">
            <a:spLocks/>
          </p:cNvSpPr>
          <p:nvPr/>
        </p:nvSpPr>
        <p:spPr bwMode="auto">
          <a:xfrm>
            <a:off x="834435" y="1447801"/>
            <a:ext cx="5437717" cy="502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08 		Monday 	– MAC/PHY			19:00-21:00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10		Wednesday	– Joint (Motions)		09:00-11:00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11			Thursday 	– MAC/PHY			09:00-11:00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15		Monday 	– Joint (Motions)		09:00-11:00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17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Wednesday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18 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22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Monday 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24 		Wednesday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Thanksgiving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25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		Thanksgiving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29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Monday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01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	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02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Thursday	– MAC		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06 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Monday	– MAC/PHY			19:00-21:00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08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		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09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November </a:t>
            </a:r>
            <a:r>
              <a:rPr lang="en-US" dirty="0"/>
              <a:t>2021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Progress since </a:t>
            </a:r>
            <a:r>
              <a:rPr lang="en-US" altLang="zh-CN" dirty="0"/>
              <a:t>September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>
                <a:solidFill>
                  <a:srgbClr val="0000FF"/>
                </a:solidFill>
              </a:rPr>
              <a:t>7</a:t>
            </a:r>
            <a:r>
              <a:rPr lang="en-US" dirty="0"/>
              <a:t>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 (e.g., Feedback type, general protocol and procedure, ……)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Developing the SFD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Goals for </a:t>
            </a:r>
            <a:r>
              <a:rPr lang="en-US" altLang="zh-CN" dirty="0"/>
              <a:t>November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scheduled for </a:t>
            </a:r>
            <a:r>
              <a:rPr lang="en-US" dirty="0" err="1"/>
              <a:t>TGbf</a:t>
            </a:r>
            <a:r>
              <a:rPr lang="en-US" dirty="0"/>
              <a:t> (</a:t>
            </a:r>
            <a:r>
              <a:rPr lang="en-US" altLang="zh-CN" dirty="0">
                <a:solidFill>
                  <a:srgbClr val="0000FF"/>
                </a:solidFill>
              </a:rPr>
              <a:t>November 9, 12, 15</a:t>
            </a:r>
            <a:r>
              <a:rPr lang="en-US" dirty="0"/>
              <a:t>, 9am - 11:00am ET)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Speed up the technical discussion and </a:t>
            </a:r>
            <a:r>
              <a:rPr lang="en-US" altLang="zh-CN" dirty="0"/>
              <a:t>developing the SFD (Requested 2 calls per week)</a:t>
            </a: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141100-AA85-4E50-9978-DAD2AD0D3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cs typeface="Times New Roman" panose="02020603050405020304" pitchFamily="18" charset="0"/>
              </a:rPr>
              <a:t>Confirmed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November 9 (Tuesday), 9am - 11:00pm ET ------ November Plenary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November 12 (Friday),    9am - 11:00pm ET ------ November Plenary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November 15 (Monday), 9am - 11:00pm ET ------ November Plenary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6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November 22  (Monday),  9am - 11:00am ET		November 23  (Tuesday),  9am - 11:00am ET	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November 29  (Monday),  9am - 11:00am ET 		November 30  (Tuesday),  9am - 11:00am ET		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December   6  (Monday),  9am - 11:00am ET 		December   7  (Tuesday),  9am - 11:00am ET	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December 13  (Monday),  9am - 11:00am ET 		December 14  (Tuesday),  9am - 11:00am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December 20  (Monday),  9am - 11:00am ET 		December 21  (Tuesday),  9am - 11:00am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January       3  (Monday),  9am - 11:00am ET		January       4   (Tuesday),  9am - 11:00am ET	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January     10  (Monday),  9am - 11:00am ET 		January     11   (Tuesday),  9am - 11:00am ET</a:t>
            </a:r>
            <a:endParaRPr lang="en-US" altLang="zh-CN" sz="2000" b="1" dirty="0"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848600" y="5777132"/>
            <a:ext cx="37576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800" b="1" dirty="0">
                <a:solidFill>
                  <a:srgbClr val="454545"/>
                </a:solidFill>
                <a:latin typeface="Helvetica" panose="020B0604020202020204" pitchFamily="34" charset="0"/>
              </a:rPr>
              <a:t>7 Nov 2021 - Daylight Saving Time Ends</a:t>
            </a:r>
          </a:p>
          <a:p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When local daylight time is about to reach</a:t>
            </a:r>
            <a:b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</a:br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Sunday, 7 November 2021, </a:t>
            </a:r>
            <a:r>
              <a:rPr lang="en-US" altLang="zh-CN" sz="800" b="1" dirty="0">
                <a:solidFill>
                  <a:srgbClr val="454545"/>
                </a:solidFill>
                <a:latin typeface="Helvetica" panose="020B0604020202020204" pitchFamily="34" charset="0"/>
              </a:rPr>
              <a:t>02:00:00</a:t>
            </a:r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 clocks are turned </a:t>
            </a:r>
            <a:r>
              <a:rPr lang="en-US" altLang="zh-CN" sz="800" b="1" dirty="0">
                <a:solidFill>
                  <a:srgbClr val="454545"/>
                </a:solidFill>
                <a:latin typeface="Helvetica" panose="020B0604020202020204" pitchFamily="34" charset="0"/>
              </a:rPr>
              <a:t>backward</a:t>
            </a:r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 1 hour to</a:t>
            </a:r>
            <a:b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</a:br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Sunday, 7 November 2021, </a:t>
            </a:r>
            <a:r>
              <a:rPr lang="en-US" altLang="zh-CN" sz="800" b="1" dirty="0">
                <a:solidFill>
                  <a:srgbClr val="454545"/>
                </a:solidFill>
                <a:latin typeface="Helvetica" panose="020B0604020202020204" pitchFamily="34" charset="0"/>
              </a:rPr>
              <a:t>01:00:00</a:t>
            </a:r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 local standard time instead.</a:t>
            </a:r>
            <a:endParaRPr lang="en-US" altLang="zh-CN" sz="800" b="0" i="0" dirty="0">
              <a:solidFill>
                <a:srgbClr val="454545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2048DD-D118-4253-BA19-0FA6CDD22B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366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10896600" cy="990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 (Random and Changing MAC Addresses) – Nov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89001" y="1828800"/>
            <a:ext cx="10361084" cy="4343399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Four teleconferences since September: Oct 12, 21, 26 and Nov 4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three meetings this week: Wednesday 19:00 ET, Thursday 13:30 ET, Friday 9:00 ET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 (agenda is in </a:t>
            </a:r>
            <a:r>
              <a:rPr lang="en-US" altLang="en-US" sz="2400" b="1" dirty="0">
                <a:hlinkClick r:id="rId3"/>
              </a:rPr>
              <a:t>11-21/1628r1</a:t>
            </a:r>
            <a:r>
              <a:rPr lang="en-US" altLang="en-US" sz="2400" b="1" dirty="0"/>
              <a:t>):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Respond to liaison from WBA </a:t>
            </a:r>
            <a:r>
              <a:rPr lang="en-US" sz="2400" b="1" u="sng" dirty="0">
                <a:hlinkClick r:id="rId4"/>
              </a:rPr>
              <a:t>11-21/0703r0</a:t>
            </a:r>
            <a:r>
              <a:rPr lang="en-US" sz="2400" b="1" u="sng" dirty="0"/>
              <a:t> </a:t>
            </a:r>
            <a:endParaRPr lang="en-US" altLang="en-US" sz="2400" b="1" dirty="0"/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Discuss/update tracking document </a:t>
            </a:r>
            <a:r>
              <a:rPr lang="en-US" sz="2400" b="1" dirty="0">
                <a:hlinkClick r:id="rId5"/>
              </a:rPr>
              <a:t>11-21/0332r21</a:t>
            </a:r>
            <a:r>
              <a:rPr lang="en-US" sz="2400" b="1" dirty="0"/>
              <a:t> 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Contributions and technical discussions</a:t>
            </a:r>
          </a:p>
          <a:p>
            <a:pPr marL="800100" lvl="3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200" dirty="0"/>
              <a:t>Three non-AP STA identification proposals, so far</a:t>
            </a:r>
          </a:p>
          <a:p>
            <a:pPr marL="800100" lvl="3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200" dirty="0"/>
              <a:t>Other use cases not covered yet, may need proposals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Approve material for D0.1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 - Agenda for 2021-11-08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Mandatory Draft Review for 11bd</a:t>
            </a:r>
          </a:p>
          <a:p>
            <a:r>
              <a:rPr lang="en-US" dirty="0"/>
              <a:t>Review 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  <a:p>
            <a:r>
              <a:rPr lang="en-US" dirty="0"/>
              <a:t>WG Style Guide for 802.11 draft </a:t>
            </a:r>
            <a:r>
              <a:rPr lang="en-US" dirty="0">
                <a:solidFill>
                  <a:schemeClr val="tx1"/>
                </a:solidFill>
              </a:rPr>
              <a:t>09/1034r19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Eccelsine (Cisco)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Date Placeholder 1"/>
          <p:cNvSpPr txBox="1"/>
          <p:nvPr/>
        </p:nvSpPr>
        <p:spPr>
          <a:xfrm>
            <a:off x="914399" y="227827"/>
            <a:ext cx="181769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 </a:t>
            </a:r>
            <a:r>
              <a:rPr dirty="0"/>
              <a:t>202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1pPr>
            <a:lvl2pPr marL="0" marR="0" indent="4572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2pPr>
            <a:lvl3pPr marL="0" marR="0" indent="9144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3pPr>
            <a:lvl4pPr marL="0" marR="0" indent="13716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4pPr>
            <a:lvl5pPr marL="0" marR="0" indent="18288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5pPr>
            <a:lvl6pPr marL="0" marR="0" indent="22860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6pPr>
            <a:lvl7pPr marL="0" marR="0" indent="27432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7pPr>
            <a:lvl8pPr marL="0" marR="0" indent="32004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8pPr>
            <a:lvl9pPr marL="0" marR="0" indent="36576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9pPr>
          </a:lstStyle>
          <a:p>
            <a:fld id="{86CB4B4D-7CA3-9044-876B-883B54F8677D}" type="slidenum">
              <a:rPr lang="en-US" smtClean="0"/>
              <a:pPr/>
              <a:t>30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lang="en-US" dirty="0" err="1"/>
              <a:t>TGbi</a:t>
            </a:r>
            <a:r>
              <a:rPr lang="en-US" dirty="0"/>
              <a:t> (Enhanced Data Privacy) </a:t>
            </a:r>
            <a:r>
              <a:rPr dirty="0"/>
              <a:t>– </a:t>
            </a:r>
            <a:r>
              <a:rPr lang="en-US" dirty="0"/>
              <a:t>Nov 2021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03843" y="1397876"/>
            <a:ext cx="10210800" cy="4887831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continues to review submissions and hold brainstorming sessions with a goal of completing issue identification by January 2022.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3 sessions in the September Interim for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 11:15 ET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	11:15 ET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    	11:15 ET 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any technical submissions are received, they will be added to the agenda during the plenary or to a subsequent teleconference.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as 802.11-2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1/1630r0.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6B445A-BA3A-48B8-B81E-F8FC344DBA6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C2DABE-2553-433D-92D0-600AB405476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Cox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04255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November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210745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/>
                </a:solidFill>
              </a:rPr>
              <a:t>Had no meetings since September 2021 </a:t>
            </a:r>
            <a:r>
              <a:rPr lang="en-US" sz="2400" dirty="0"/>
              <a:t>Interim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/>
                </a:solidFill>
              </a:rPr>
              <a:t>802.18 Recommendations on M.1450-5 &amp; M.1801-2, based on ITU –AHG recommendations, approved by EC and submitted to WP 5A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hlinkClick r:id="rId3"/>
              </a:rPr>
              <a:t>https://mentor.ieee.org/802.18/dcn/21/18-21-0116-04-0000-proposed-modifications-to-itu-r-m-1450-5.docx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hlinkClick r:id="rId4"/>
              </a:rPr>
              <a:t>https://mentor.ieee.org/802.18/dcn/21/18-21-0117-04-0000-proposed-modifications-to-itu-r-m-1801-2.docx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No ITU AHG session during November 2021 session as we are still waiting for the result of WP 5A Nov meeting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Next Steps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Working Party 5A Next Meeting Dates</a:t>
            </a:r>
          </a:p>
          <a:p>
            <a:pPr marL="12573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000" dirty="0"/>
              <a:t>2021-11-15 to 2021-11-26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Next ITU AHG Meeting: </a:t>
            </a:r>
          </a:p>
          <a:p>
            <a:pPr marL="12573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TBD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11-11/0270r57 (November 2021)</a:t>
            </a:r>
          </a:p>
          <a:p>
            <a:pPr eaLnBrk="1" hangingPunct="1"/>
            <a:r>
              <a:rPr lang="en-US" altLang="en-US" dirty="0"/>
              <a:t>Changes since September 2021:</a:t>
            </a:r>
          </a:p>
          <a:p>
            <a:pPr lvl="1" eaLnBrk="1" hangingPunct="1"/>
            <a:r>
              <a:rPr lang="en-US" altLang="en-US" dirty="0" err="1"/>
              <a:t>TGme</a:t>
            </a:r>
            <a:r>
              <a:rPr lang="en-US" altLang="en-US" dirty="0"/>
              <a:t> allocations (AKM suite selectors)</a:t>
            </a:r>
          </a:p>
          <a:p>
            <a:pPr lvl="1" eaLnBrk="1" hangingPunct="1"/>
            <a:r>
              <a:rPr lang="en-US" altLang="en-US" dirty="0"/>
              <a:t>Extended RSN Capabilities allocation to fix bug in IEEE Std 802.11ay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 bwMode="auto">
          <a:xfrm>
            <a:off x="945890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November 2021</a:t>
            </a:r>
            <a:endParaRPr lang="en-US" altLang="en-US" sz="1800" dirty="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0887075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Robert Stacey, Intel</a:t>
            </a:r>
            <a:endParaRPr lang="en-US" altLang="en-US" sz="1200" b="0" dirty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November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475384" cy="4722813"/>
          </a:xfrm>
        </p:spPr>
        <p:txBody>
          <a:bodyPr/>
          <a:lstStyle/>
          <a:p>
            <a:pPr marL="57150" indent="0"/>
            <a:r>
              <a:rPr lang="en-US" altLang="en-US" sz="2000" dirty="0"/>
              <a:t>Meeting Goals: 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800" dirty="0"/>
              <a:t>Wrap up AANI SC Activities </a:t>
            </a:r>
            <a:endParaRPr lang="en-US" dirty="0"/>
          </a:p>
          <a:p>
            <a:pPr marL="971550" lvl="1" indent="-457200">
              <a:buFont typeface="+mj-lt"/>
              <a:buAutoNum type="arabicPeriod"/>
            </a:pPr>
            <a:r>
              <a:rPr lang="en-US" sz="2400" dirty="0"/>
              <a:t>Status of IMT-2020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sz="2400" dirty="0"/>
              <a:t>IMT-2030 Activity Overview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800" dirty="0"/>
              <a:t>Discuss AANI SC Shutdown</a:t>
            </a:r>
          </a:p>
          <a:p>
            <a:pPr marL="571500" indent="-457200">
              <a:buFont typeface="+mj-lt"/>
              <a:buAutoNum type="arabicPeriod"/>
            </a:pPr>
            <a:endParaRPr lang="en-US" altLang="en-US" sz="600" dirty="0"/>
          </a:p>
          <a:p>
            <a:pPr marL="57150" indent="0"/>
            <a:r>
              <a:rPr lang="en-US" altLang="en-US" sz="2800" dirty="0"/>
              <a:t>Agenda (</a:t>
            </a:r>
            <a:r>
              <a:rPr lang="en-US" altLang="en-US" sz="2800" b="0" dirty="0">
                <a:hlinkClick r:id="rId2"/>
              </a:rPr>
              <a:t>11-21/1626</a:t>
            </a:r>
            <a:r>
              <a:rPr lang="en-US" altLang="en-US" sz="2800" b="0" dirty="0"/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0" dirty="0">
                <a:latin typeface="Times New Roman" panose="02020603050405020304" pitchFamily="18" charset="0"/>
                <a:ea typeface="Calibri" panose="020F0502020204030204" pitchFamily="34" charset="0"/>
              </a:rPr>
              <a:t>Tuesday 9 Nov 11:15-13:15 h ET</a:t>
            </a:r>
          </a:p>
          <a:p>
            <a:pPr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0" dirty="0">
                <a:latin typeface="Times New Roman" panose="02020603050405020304" pitchFamily="18" charset="0"/>
                <a:ea typeface="Calibri" panose="020F0502020204030204" pitchFamily="34" charset="0"/>
              </a:rPr>
              <a:t>Wednesday 10 Nov 19:00-21:00 h ET (if necessary)</a:t>
            </a:r>
            <a:endParaRPr lang="it-IT" altLang="en-US" sz="1200" b="0" i="1" dirty="0">
              <a:cs typeface="+mn-cs"/>
            </a:endParaRPr>
          </a:p>
          <a:p>
            <a:pPr marL="571500" indent="-457200">
              <a:buFont typeface="+mj-lt"/>
              <a:buAutoNum type="arabicPeriod"/>
            </a:pPr>
            <a:endParaRPr lang="en-US" altLang="en-US" sz="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1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Teleconferences since September (2):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Way forward for Annex G</a:t>
            </a: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en-US" sz="2400" b="1" dirty="0"/>
              <a:t>Will have two meetings this week: Monday 13:30 ET, Wednesday 11:15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is here: </a:t>
            </a:r>
            <a:r>
              <a:rPr lang="en-US" altLang="en-US" sz="2400" b="1" dirty="0">
                <a:hlinkClick r:id="rId3"/>
              </a:rPr>
              <a:t>11-21/1625r2</a:t>
            </a:r>
            <a:r>
              <a:rPr lang="en-US" altLang="en-US" sz="2400" b="1" dirty="0"/>
              <a:t>,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Annex G: Confirm consensus on updates to body text.  Start discussion of new alternative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802.1CQ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Consider 802/802EC activity on IEEE Std 802 revision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Clause 6 discussion (purpose and value?)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Check on TGbe informative annex considerations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 ??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Clarifying EPD/LPD: </a:t>
            </a:r>
            <a:r>
              <a:rPr lang="en-US" sz="2000" kern="0" dirty="0">
                <a:hlinkClick r:id="rId3"/>
              </a:rPr>
              <a:t>11-20/0174r0</a:t>
            </a:r>
            <a:endParaRPr lang="en-US" sz="20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b="1" kern="0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 err="1"/>
              <a:t>Nendica’s</a:t>
            </a:r>
            <a:r>
              <a:rPr lang="en-US" sz="2000" b="1" kern="0" dirty="0"/>
              <a:t>/</a:t>
            </a:r>
            <a:r>
              <a:rPr lang="en-US" sz="2000" b="1" kern="0" dirty="0" err="1"/>
              <a:t>TGbe’s</a:t>
            </a:r>
            <a:r>
              <a:rPr lang="en-US" sz="2000" b="1" kern="0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462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>
            <a:extLst>
              <a:ext uri="{FF2B5EF4-FFF2-40B4-BE49-F238E27FC236}">
                <a16:creationId xmlns:a16="http://schemas.microsoft.com/office/drawing/2014/main" id="{B6D655B3-6720-432F-9CE7-14CB10DE66F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914400" y="333376"/>
            <a:ext cx="1817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2021</a:t>
            </a:r>
          </a:p>
        </p:txBody>
      </p:sp>
      <p:sp>
        <p:nvSpPr>
          <p:cNvPr id="15363" name="Footer Placeholder 2">
            <a:extLst>
              <a:ext uri="{FF2B5EF4-FFF2-40B4-BE49-F238E27FC236}">
                <a16:creationId xmlns:a16="http://schemas.microsoft.com/office/drawing/2014/main" id="{11231D09-1D39-4B3D-BA7E-1DBCC7517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42513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Andrew Myles (Cisco)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8791EC2E-D740-477E-BD39-F634A4FF6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7556A97-7A1A-4248-8574-E09166EDA18F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5365" name="Title 1">
            <a:extLst>
              <a:ext uri="{FF2B5EF4-FFF2-40B4-BE49-F238E27FC236}">
                <a16:creationId xmlns:a16="http://schemas.microsoft.com/office/drawing/2014/main" id="{B6770460-DA08-462A-AE2E-5E2B604BF13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will formally meet once</a:t>
            </a:r>
            <a:br>
              <a:rPr lang="en-US" altLang="en-US"/>
            </a:br>
            <a:r>
              <a:rPr lang="en-US" altLang="en-US"/>
              <a:t>(</a:t>
            </a:r>
            <a:r>
              <a:rPr lang="en-AU" altLang="en-US"/>
              <a:t>Mon, 15 Nov 2021 at 4-6 pm)</a:t>
            </a:r>
            <a:endParaRPr lang="en-US" altLang="en-US"/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EE329995-797B-421C-85C1-CC4E6BFC460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143000" y="1752600"/>
            <a:ext cx="9982200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The Coex SC agenda (11-21-1649 – </a:t>
            </a:r>
            <a:r>
              <a:rPr lang="en-AU" altLang="en-US" dirty="0">
                <a:solidFill>
                  <a:srgbClr val="FF0000"/>
                </a:solidFill>
              </a:rPr>
              <a:t>not yet uploaded</a:t>
            </a:r>
            <a:r>
              <a:rPr lang="en-AU" altLang="en-US" dirty="0"/>
              <a:t>) will focus on:</a:t>
            </a:r>
          </a:p>
          <a:p>
            <a:pPr>
              <a:defRPr/>
            </a:pPr>
            <a:r>
              <a:rPr lang="en-AU" altLang="en-US" dirty="0"/>
              <a:t>LAA/Wi-Fi </a:t>
            </a:r>
            <a:r>
              <a:rPr lang="en-AU" altLang="en-US" dirty="0" err="1"/>
              <a:t>coex</a:t>
            </a:r>
            <a:r>
              <a:rPr lang="en-AU" altLang="en-US" dirty="0"/>
              <a:t> measurement efforts</a:t>
            </a:r>
          </a:p>
          <a:p>
            <a:pPr lvl="1">
              <a:defRPr/>
            </a:pPr>
            <a:r>
              <a:rPr lang="en-AU" altLang="en-US" dirty="0">
                <a:solidFill>
                  <a:srgbClr val="FF0000"/>
                </a:solidFill>
              </a:rPr>
              <a:t>Possible submission likely to be postponed until Jan 2022</a:t>
            </a:r>
          </a:p>
          <a:p>
            <a:pPr>
              <a:defRPr/>
            </a:pPr>
            <a:r>
              <a:rPr lang="en-AU" altLang="en-US" dirty="0"/>
              <a:t>EN 301 893 issues (5 GHz), incl.</a:t>
            </a:r>
          </a:p>
          <a:p>
            <a:pPr lvl="1">
              <a:defRPr/>
            </a:pPr>
            <a:r>
              <a:rPr lang="en-AU" altLang="en-US" dirty="0"/>
              <a:t>Coexistence (with 802.11ax) challenges for 802.11be</a:t>
            </a:r>
          </a:p>
          <a:p>
            <a:pPr lvl="2">
              <a:defRPr/>
            </a:pPr>
            <a:r>
              <a:rPr lang="en-AU" altLang="en-US" dirty="0">
                <a:solidFill>
                  <a:srgbClr val="FF0000"/>
                </a:solidFill>
              </a:rPr>
              <a:t>Possible submission likely to be postponed until Jan 2022</a:t>
            </a:r>
          </a:p>
          <a:p>
            <a:pPr>
              <a:defRPr/>
            </a:pPr>
            <a:r>
              <a:rPr lang="en-AU" altLang="en-US" dirty="0"/>
              <a:t>EN 303 687 issues (6 GHz), incl.</a:t>
            </a:r>
          </a:p>
          <a:p>
            <a:pPr lvl="1">
              <a:defRPr/>
            </a:pPr>
            <a:r>
              <a:rPr lang="en-AU" altLang="en-US" dirty="0">
                <a:solidFill>
                  <a:srgbClr val="00B050"/>
                </a:solidFill>
              </a:rPr>
              <a:t>NB FH in 6 GHz (most contentious issue)</a:t>
            </a:r>
          </a:p>
          <a:p>
            <a:pPr lvl="1">
              <a:defRPr/>
            </a:pPr>
            <a:r>
              <a:rPr lang="en-AU" altLang="en-US" dirty="0"/>
              <a:t>Specification challenges for 802.11ax/be</a:t>
            </a:r>
          </a:p>
          <a:p>
            <a:pPr>
              <a:defRPr/>
            </a:pPr>
            <a:r>
              <a:rPr lang="en-AU" dirty="0"/>
              <a:t>6 GHz spectrum availability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41909"/>
            <a:ext cx="10361084" cy="848911"/>
          </a:xfrm>
        </p:spPr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525506"/>
            <a:ext cx="10873208" cy="4949909"/>
          </a:xfrm>
        </p:spPr>
        <p:txBody>
          <a:bodyPr/>
          <a:lstStyle/>
          <a:p>
            <a:pPr marL="285750" indent="-285750"/>
            <a:r>
              <a:rPr lang="en-US" sz="1800" dirty="0"/>
              <a:t>PARs to be considered on </a:t>
            </a:r>
            <a:r>
              <a:rPr lang="en-US" altLang="en-US" sz="1800" dirty="0"/>
              <a:t>Telecons November 8 and 9, 2021  13:30-15:30 ET  - Comments due November 10</a:t>
            </a:r>
          </a:p>
          <a:p>
            <a:pPr algn="l"/>
            <a:endParaRPr lang="en-US" sz="18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US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Nov 05-19, 2021 Electronic Plenary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802.1ASds  - Amendment: Support for the IEEE Std 802.3 Clause 4 Media Access Control (MAC) operating in half-duplex,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2"/>
              </a:rPr>
              <a:t>PAR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CSD</a:t>
            </a:r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802.3df - Amendment: Media Access Control Parameters, Physical Layers and Management Parameters for 200 Gb/s, 400 Gb/s, 800 Gb/s, and 1.6 Tb/s Operation,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4"/>
              </a:rPr>
              <a:t>PAR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5"/>
              </a:rPr>
              <a:t>CSD</a:t>
            </a:r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802.11bb - Amendment: Light Communication,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6"/>
              </a:rPr>
              <a:t>PAR Modification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and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7"/>
              </a:rPr>
              <a:t>CSD</a:t>
            </a:r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802.15ma - Standard for High Data Rate Wireless Multi-Media Networks - Revision to IEEE Standard 802.15.3-2016,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8"/>
              </a:rPr>
              <a:t>PAR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9"/>
              </a:rPr>
              <a:t>CSD</a:t>
            </a:r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en-US" altLang="en-US" sz="1400" dirty="0"/>
          </a:p>
          <a:p>
            <a:r>
              <a:rPr lang="en-US" altLang="en-US" sz="1800" dirty="0"/>
              <a:t>Feedback to be reviewed on Thursda</a:t>
            </a:r>
            <a:r>
              <a:rPr lang="en-US" sz="1800" dirty="0"/>
              <a:t>y 18 November 2021 9:00-10:00 ET</a:t>
            </a:r>
            <a:endParaRPr lang="en-US" alt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c6689a7-e099-4b05-bbab-bcc547e00d32}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04785E-67BB-4305-9B97-6021308D188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d48a4fd-b80d-4fe1-b239-a49a0c8fe0fd"/>
    <ds:schemaRef ds:uri="23347348-f209-4824-a23a-1433d5a4d5f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9746</TotalTime>
  <Words>3627</Words>
  <Application>Microsoft Office PowerPoint</Application>
  <PresentationFormat>Widescreen</PresentationFormat>
  <Paragraphs>585</Paragraphs>
  <Slides>31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Helvetica</vt:lpstr>
      <vt:lpstr>Symbol</vt:lpstr>
      <vt:lpstr>Times New Roman</vt:lpstr>
      <vt:lpstr>Verdana</vt:lpstr>
      <vt:lpstr>Office Theme</vt:lpstr>
      <vt:lpstr>Document</vt:lpstr>
      <vt:lpstr>WG11 Opening Report Snapshot Slides November 2021</vt:lpstr>
      <vt:lpstr>Abstract</vt:lpstr>
      <vt:lpstr>Editors meeting - Agenda for 2021-11-08</vt:lpstr>
      <vt:lpstr>ANA Status</vt:lpstr>
      <vt:lpstr>802.11 AANI SC – November 2021</vt:lpstr>
      <vt:lpstr>ARC (Architecture) – Nov 2021</vt:lpstr>
      <vt:lpstr>ARC (Architecture) – Nov 2021</vt:lpstr>
      <vt:lpstr>The Coex SC will formally meet once (Mon, 15 Nov 2021 at 4-6 pm)</vt:lpstr>
      <vt:lpstr>PAR Review SC – Snapshot slide Chair: Jon Rosdahl</vt:lpstr>
      <vt:lpstr>802.11 WNG – November 2021</vt:lpstr>
      <vt:lpstr>IEEE 802 JTC1 SC will meet once in Nov 2021 (Tue, 9 Sept 4-6pm ET) </vt:lpstr>
      <vt:lpstr>A large number of IEEE 802 submissions are in the PSDO balloting process</vt:lpstr>
      <vt:lpstr>IEEE 802 has 115 standards in the PSDO pipeline</vt:lpstr>
      <vt:lpstr>REVme (Maintenance) Summary </vt:lpstr>
      <vt:lpstr>TGaz Next Generation Positioning</vt:lpstr>
      <vt:lpstr>TGaz Next Generation Positioning</vt:lpstr>
      <vt:lpstr>IEEE 802.11 TGbb Light Communications Chair: Nikola Serafimovski</vt:lpstr>
      <vt:lpstr>IEEE 802.11 TGbc Broadcast Services Chair: Marc Emmelmann</vt:lpstr>
      <vt:lpstr>IEEE 802.11 TGbc Broadcast Services Chair: Marc Emmelmann</vt:lpstr>
      <vt:lpstr>Snapshot of TGbd for Nov 2021 IEEE 802.11 Plenary</vt:lpstr>
      <vt:lpstr>IEEE 802.11 TGbd TC Plan for Nov</vt:lpstr>
      <vt:lpstr>TGbd Progress Documents</vt:lpstr>
      <vt:lpstr>IEEE 802.11 TGbd Timeline</vt:lpstr>
      <vt:lpstr>TGbe (Extremely High Throughput)</vt:lpstr>
      <vt:lpstr>TGbe (Extremely High Throughput)</vt:lpstr>
      <vt:lpstr>Teleconference Plan</vt:lpstr>
      <vt:lpstr>TGbf (WLAN Sensing)–November 2021</vt:lpstr>
      <vt:lpstr>Teleconference Times</vt:lpstr>
      <vt:lpstr>TGbh (Random and Changing MAC Addresses) – Nov 2021</vt:lpstr>
      <vt:lpstr>TGbi (Enhanced Data Privacy) – Nov 2021</vt:lpstr>
      <vt:lpstr>802.11 ITU Liaison Ad Hoc (ITU AHG) – November 2021</vt:lpstr>
    </vt:vector>
  </TitlesOfParts>
  <Company>Intel Corporation / Qualcomm Technology,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November 2021</dc:title>
  <dc:creator>Stacey, Robert / Rosdahl, Jon</dc:creator>
  <cp:keywords/>
  <cp:lastModifiedBy>Jon Rosdahl</cp:lastModifiedBy>
  <cp:revision>188</cp:revision>
  <cp:lastPrinted>1601-01-01T00:00:00Z</cp:lastPrinted>
  <dcterms:created xsi:type="dcterms:W3CDTF">2018-05-02T19:26:26Z</dcterms:created>
  <dcterms:modified xsi:type="dcterms:W3CDTF">2021-11-08T20:07:11Z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