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47" r:id="rId3"/>
    <p:sldId id="370" r:id="rId4"/>
    <p:sldId id="346" r:id="rId5"/>
    <p:sldId id="365" r:id="rId6"/>
    <p:sldId id="373" r:id="rId7"/>
    <p:sldId id="374" r:id="rId8"/>
    <p:sldId id="372" r:id="rId9"/>
    <p:sldId id="375" r:id="rId10"/>
    <p:sldId id="368" r:id="rId11"/>
    <p:sldId id="371" r:id="rId12"/>
    <p:sldId id="376" r:id="rId13"/>
    <p:sldId id="367" r:id="rId14"/>
    <p:sldId id="366" r:id="rId15"/>
    <p:sldId id="369"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TRAKAR_Rojan" initials="C" lastIdx="3" clrIdx="0"/>
  <p:cmAuthor id="1" name="Rojan Chitrakar" initials="RC" lastIdx="6" clrIdx="1">
    <p:extLst>
      <p:ext uri="{19B8F6BF-5375-455C-9EA6-DF929625EA0E}">
        <p15:presenceInfo xmlns:p15="http://schemas.microsoft.com/office/powerpoint/2012/main" userId="S-1-5-21-3734395507-3439540992-2097805461-7557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1" autoAdjust="0"/>
    <p:restoredTop sz="95226" autoAdjust="0"/>
  </p:normalViewPr>
  <p:slideViewPr>
    <p:cSldViewPr>
      <p:cViewPr varScale="1">
        <p:scale>
          <a:sx n="62" d="100"/>
          <a:sy n="62" d="100"/>
        </p:scale>
        <p:origin x="1764" y="5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1344"/>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dirty="0"/>
              <a:t>Page </a:t>
            </a:r>
            <a:fld id="{33E08E1E-6EC7-4C1A-A5A7-331760B4307E}" type="slidenum">
              <a:rPr lang="en-US" altLang="en-US"/>
              <a:pPr/>
              <a:t>‹#›</a:t>
            </a:fld>
            <a:endParaRPr lang="en-US" altLang="en-US" dirty="0"/>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dirty="0"/>
              <a:t>Page </a:t>
            </a:r>
            <a:fld id="{A4C469B6-0354-4D64-BCEB-6541BE9EF06F}" type="slidenum">
              <a:rPr lang="en-US" altLang="en-US"/>
              <a:pPr/>
              <a:t>‹#›</a:t>
            </a:fld>
            <a:endParaRPr lang="en-US" altLang="en-US" dirty="0"/>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25A8AF81-4441-4602-A932-2E89D75D88E0}" type="slidenum">
              <a:rPr lang="en-US" altLang="en-US"/>
              <a:pPr>
                <a:spcBef>
                  <a:spcPct val="0"/>
                </a:spcBef>
              </a:pPr>
              <a:t>1</a:t>
            </a:fld>
            <a:endParaRPr lang="en-US" altLang="en-US" dirty="0"/>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B92B35B7-A9DF-4AE0-90F3-BD9FCD6361E6}" type="slidenum">
              <a:rPr lang="en-US" altLang="en-US"/>
              <a:pPr/>
              <a:t>‹#›</a:t>
            </a:fld>
            <a:endParaRPr lang="en-US" altLang="en-US" dirty="0"/>
          </a:p>
        </p:txBody>
      </p:sp>
      <p:sp>
        <p:nvSpPr>
          <p:cNvPr id="7" name="Rectangle 5">
            <a:extLst>
              <a:ext uri="{FF2B5EF4-FFF2-40B4-BE49-F238E27FC236}">
                <a16:creationId xmlns:a16="http://schemas.microsoft.com/office/drawing/2014/main" id="{EAA9C5D6-6394-4E6F-AF34-8DFA1BE69CD9}"/>
              </a:ext>
            </a:extLst>
          </p:cNvPr>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Chittabrata Ghosh (Facebook)</a:t>
            </a:r>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54A696A0-C84D-41CA-B897-D54EDAEB7A46}" type="slidenum">
              <a:rPr lang="en-US" altLang="en-US"/>
              <a:pPr/>
              <a:t>‹#›</a:t>
            </a:fld>
            <a:endParaRPr lang="en-US" altLang="en-US" dirty="0"/>
          </a:p>
        </p:txBody>
      </p:sp>
      <p:sp>
        <p:nvSpPr>
          <p:cNvPr id="7" name="Rectangle 5">
            <a:extLst>
              <a:ext uri="{FF2B5EF4-FFF2-40B4-BE49-F238E27FC236}">
                <a16:creationId xmlns:a16="http://schemas.microsoft.com/office/drawing/2014/main" id="{7282981F-DB6B-4C42-8AA7-AF2A7E42ADBF}"/>
              </a:ext>
            </a:extLst>
          </p:cNvPr>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Chittabrata Ghosh (Facebook)</a:t>
            </a:r>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0FF88134-36A3-492E-B6B5-2F4703E76746}" type="slidenum">
              <a:rPr lang="en-US" altLang="en-US"/>
              <a:pPr/>
              <a:t>‹#›</a:t>
            </a:fld>
            <a:endParaRPr lang="en-US" altLang="en-US" dirty="0"/>
          </a:p>
        </p:txBody>
      </p:sp>
      <p:sp>
        <p:nvSpPr>
          <p:cNvPr id="7" name="Rectangle 5">
            <a:extLst>
              <a:ext uri="{FF2B5EF4-FFF2-40B4-BE49-F238E27FC236}">
                <a16:creationId xmlns:a16="http://schemas.microsoft.com/office/drawing/2014/main" id="{8A6AEB52-09C9-4386-8582-33A850092C80}"/>
              </a:ext>
            </a:extLst>
          </p:cNvPr>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Chittabrata Ghosh (Facebook)</a:t>
            </a:r>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EA943724-5DA9-4183-9894-2B800CB49223}" type="slidenum">
              <a:rPr lang="en-US" altLang="en-US"/>
              <a:pPr/>
              <a:t>‹#›</a:t>
            </a:fld>
            <a:endParaRPr lang="en-US" altLang="en-US" dirty="0"/>
          </a:p>
        </p:txBody>
      </p:sp>
      <p:sp>
        <p:nvSpPr>
          <p:cNvPr id="7" name="Rectangle 5">
            <a:extLst>
              <a:ext uri="{FF2B5EF4-FFF2-40B4-BE49-F238E27FC236}">
                <a16:creationId xmlns:a16="http://schemas.microsoft.com/office/drawing/2014/main" id="{5801B3DA-4B31-4145-BEBB-98FA36C84494}"/>
              </a:ext>
            </a:extLst>
          </p:cNvPr>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Chittabrata Ghosh (Facebook)</a:t>
            </a:r>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68E78D52-B4C3-4C54-8879-630EF7253A65}" type="slidenum">
              <a:rPr lang="en-US" altLang="en-US"/>
              <a:pPr/>
              <a:t>‹#›</a:t>
            </a:fld>
            <a:endParaRPr lang="en-US" altLang="en-US" dirty="0"/>
          </a:p>
        </p:txBody>
      </p:sp>
      <p:sp>
        <p:nvSpPr>
          <p:cNvPr id="8" name="Rectangle 5">
            <a:extLst>
              <a:ext uri="{FF2B5EF4-FFF2-40B4-BE49-F238E27FC236}">
                <a16:creationId xmlns:a16="http://schemas.microsoft.com/office/drawing/2014/main" id="{8334E23B-F331-4739-AEBE-3FDF726CB4D9}"/>
              </a:ext>
            </a:extLst>
          </p:cNvPr>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Chittabrata Ghosh (Facebook)</a:t>
            </a:r>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p:txBody>
          <a:bodyPr/>
          <a:lstStyle>
            <a:lvl1pPr>
              <a:defRPr/>
            </a:lvl1pPr>
          </a:lstStyle>
          <a:p>
            <a:r>
              <a:rPr lang="en-US" altLang="en-US" dirty="0"/>
              <a:t>Slide </a:t>
            </a:r>
            <a:fld id="{D311B223-DD3A-4F48-9311-03A92196BF2B}" type="slidenum">
              <a:rPr lang="en-US" altLang="en-US"/>
              <a:pPr/>
              <a:t>‹#›</a:t>
            </a:fld>
            <a:endParaRPr lang="en-US" altLang="en-US" dirty="0"/>
          </a:p>
        </p:txBody>
      </p:sp>
      <p:sp>
        <p:nvSpPr>
          <p:cNvPr id="10" name="Rectangle 5">
            <a:extLst>
              <a:ext uri="{FF2B5EF4-FFF2-40B4-BE49-F238E27FC236}">
                <a16:creationId xmlns:a16="http://schemas.microsoft.com/office/drawing/2014/main" id="{F382FE77-2EA5-4091-9C30-05317BA69E84}"/>
              </a:ext>
            </a:extLst>
          </p:cNvPr>
          <p:cNvSpPr>
            <a:spLocks noGrp="1" noChangeArrowheads="1"/>
          </p:cNvSpPr>
          <p:nvPr>
            <p:ph type="ftr" sz="quarter" idx="1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Chittabrata Ghosh (Facebook)</a:t>
            </a:r>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p:txBody>
          <a:bodyPr/>
          <a:lstStyle>
            <a:lvl1pPr>
              <a:defRPr/>
            </a:lvl1pPr>
          </a:lstStyle>
          <a:p>
            <a:r>
              <a:rPr lang="en-US" altLang="en-US" dirty="0"/>
              <a:t>Slide </a:t>
            </a:r>
            <a:fld id="{BAA79A68-64D1-4CCC-816B-FF3FB7B89AE4}" type="slidenum">
              <a:rPr lang="en-US" altLang="en-US"/>
              <a:pPr/>
              <a:t>‹#›</a:t>
            </a:fld>
            <a:endParaRPr lang="en-US" altLang="en-US" dirty="0"/>
          </a:p>
        </p:txBody>
      </p:sp>
      <p:sp>
        <p:nvSpPr>
          <p:cNvPr id="6" name="Footer Placeholder 5">
            <a:extLst>
              <a:ext uri="{FF2B5EF4-FFF2-40B4-BE49-F238E27FC236}">
                <a16:creationId xmlns:a16="http://schemas.microsoft.com/office/drawing/2014/main" id="{C2EAED04-9D9F-4B7E-8DD2-E7AF490C6B77}"/>
              </a:ext>
            </a:extLst>
          </p:cNvPr>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Chittabrata Ghosh (Facebook)</a:t>
            </a:r>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en-US" dirty="0"/>
              <a:t>Slide </a:t>
            </a:r>
            <a:fld id="{CF617D86-5CEF-4A7A-8BBC-1BE5E3A2734F}" type="slidenum">
              <a:rPr lang="en-US" altLang="en-US"/>
              <a:pPr/>
              <a:t>‹#›</a:t>
            </a:fld>
            <a:endParaRPr lang="en-US" altLang="en-US" dirty="0"/>
          </a:p>
        </p:txBody>
      </p:sp>
      <p:sp>
        <p:nvSpPr>
          <p:cNvPr id="5" name="Rectangle 5">
            <a:extLst>
              <a:ext uri="{FF2B5EF4-FFF2-40B4-BE49-F238E27FC236}">
                <a16:creationId xmlns:a16="http://schemas.microsoft.com/office/drawing/2014/main" id="{50DD42D9-83C9-4EC9-B210-17B90380817F}"/>
              </a:ext>
            </a:extLst>
          </p:cNvPr>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Chittabrata Ghosh (Facebook)</a:t>
            </a:r>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5C5EEBB6-A40D-4F9D-A461-8A01C53D589C}" type="slidenum">
              <a:rPr lang="en-US" altLang="en-US"/>
              <a:pPr/>
              <a:t>‹#›</a:t>
            </a:fld>
            <a:endParaRPr lang="en-US" altLang="en-US" dirty="0"/>
          </a:p>
        </p:txBody>
      </p:sp>
      <p:sp>
        <p:nvSpPr>
          <p:cNvPr id="8" name="Rectangle 5">
            <a:extLst>
              <a:ext uri="{FF2B5EF4-FFF2-40B4-BE49-F238E27FC236}">
                <a16:creationId xmlns:a16="http://schemas.microsoft.com/office/drawing/2014/main" id="{18ED3175-4835-4C74-B47D-73C82E0E7798}"/>
              </a:ext>
            </a:extLst>
          </p:cNvPr>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Chittabrata Ghosh (Facebook)</a:t>
            </a:r>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A8312614-8984-45B0-BDA0-077279777C94}" type="slidenum">
              <a:rPr lang="en-US" altLang="en-US"/>
              <a:pPr/>
              <a:t>‹#›</a:t>
            </a:fld>
            <a:endParaRPr lang="en-US" altLang="en-US" dirty="0"/>
          </a:p>
        </p:txBody>
      </p:sp>
      <p:sp>
        <p:nvSpPr>
          <p:cNvPr id="7" name="Rectangle 5">
            <a:extLst>
              <a:ext uri="{FF2B5EF4-FFF2-40B4-BE49-F238E27FC236}">
                <a16:creationId xmlns:a16="http://schemas.microsoft.com/office/drawing/2014/main" id="{83F87EE8-2C59-40F0-9F40-CC0F916D9540}"/>
              </a:ext>
            </a:extLst>
          </p:cNvPr>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Chittabrata Ghosh (Facebook)</a:t>
            </a:r>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Chittabrata Ghosh (Facebook)</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dirty="0"/>
              <a:t>Slide </a:t>
            </a:r>
            <a:fld id="{6F1F6262-6948-42CD-BF7B-D2CB9D8BADE4}" type="slidenum">
              <a:rPr lang="en-US" altLang="en-US"/>
              <a:pPr/>
              <a:t>‹#›</a:t>
            </a:fld>
            <a:endParaRPr lang="en-US" altLang="en-US" dirty="0"/>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1" name="Rectangle 7"/>
          <p:cNvSpPr>
            <a:spLocks noChangeArrowheads="1"/>
          </p:cNvSpPr>
          <p:nvPr userDrawn="1"/>
        </p:nvSpPr>
        <p:spPr bwMode="auto">
          <a:xfrm>
            <a:off x="5162361" y="332601"/>
            <a:ext cx="329583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802.11-21-1641r0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Oct 2021</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smtClean="0"/>
              <a:pPr>
                <a:spcBef>
                  <a:spcPct val="0"/>
                </a:spcBef>
                <a:buFontTx/>
                <a:buNone/>
              </a:pPr>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sz="3200" dirty="0"/>
              <a:t>Rule of Exclusion for Medium Access Recovery Procedure for an NSTR STA</a:t>
            </a:r>
            <a:endParaRPr lang="en-US" altLang="en-US" dirty="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b="0" dirty="0"/>
              <a:t> 2021-10-15</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2608850058"/>
              </p:ext>
            </p:extLst>
          </p:nvPr>
        </p:nvGraphicFramePr>
        <p:xfrm>
          <a:off x="381001" y="2534920"/>
          <a:ext cx="8305800" cy="3200400"/>
        </p:xfrm>
        <a:graphic>
          <a:graphicData uri="http://schemas.openxmlformats.org/drawingml/2006/table">
            <a:tbl>
              <a:tblPr>
                <a:tableStyleId>{5940675A-B579-460E-94D1-54222C63F5DA}</a:tableStyleId>
              </a:tblPr>
              <a:tblGrid>
                <a:gridCol w="1676399">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29494">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altLang="ko-KR" sz="1600" b="0" kern="0" dirty="0">
                          <a:solidFill>
                            <a:schemeClr val="tx1"/>
                          </a:solidFill>
                          <a:effectLst/>
                          <a:latin typeface="Times New Roman" panose="02020603050405020304" pitchFamily="18" charset="0"/>
                          <a:ea typeface="+mn-ea"/>
                          <a:cs typeface="+mn-cs"/>
                        </a:rPr>
                        <a:t>Chittabrata Ghosh</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    Facebook</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chittabrata@fb.com</a:t>
                      </a: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Chunyu Hu</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2"/>
                  </a:ext>
                </a:extLst>
              </a:tr>
              <a:tr h="370840">
                <a:tc>
                  <a:txBody>
                    <a:bodyPr/>
                    <a:lstStyle/>
                    <a:p>
                      <a:pPr algn="l"/>
                      <a:r>
                        <a:rPr lang="en-US" sz="1600" dirty="0"/>
                        <a:t>Muhammad Kumail Haider</a:t>
                      </a: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3"/>
                  </a:ext>
                </a:extLst>
              </a:tr>
              <a:tr h="370840">
                <a:tc>
                  <a:txBody>
                    <a:bodyPr/>
                    <a:lstStyle/>
                    <a:p>
                      <a:pPr algn="l"/>
                      <a:r>
                        <a:rPr lang="en-US" sz="1600" dirty="0" err="1"/>
                        <a:t>Morteza</a:t>
                      </a:r>
                      <a:r>
                        <a:rPr lang="en-US" sz="1600" dirty="0"/>
                        <a:t> </a:t>
                      </a:r>
                      <a:r>
                        <a:rPr lang="en-US" sz="1600" dirty="0" err="1"/>
                        <a:t>Mehrnoush</a:t>
                      </a:r>
                      <a:endParaRPr lang="en-US" sz="1600" dirty="0"/>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42877978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Matthew Fischer</a:t>
                      </a:r>
                      <a:endParaRPr lang="en-US" sz="1600" dirty="0"/>
                    </a:p>
                  </a:txBody>
                  <a:tcPr marL="68580" marR="68580" marT="0" marB="0"/>
                </a:tc>
                <a:tc>
                  <a:txBody>
                    <a:bodyPr/>
                    <a:lstStyle/>
                    <a:p>
                      <a:pPr>
                        <a:spcAft>
                          <a:spcPts val="0"/>
                        </a:spcAft>
                      </a:pPr>
                      <a:r>
                        <a:rPr lang="en-US" altLang="ko-KR" sz="1600" b="0" dirty="0">
                          <a:effectLst/>
                          <a:latin typeface="+mn-lt"/>
                          <a:ea typeface="맑은 고딕" panose="020B0503020000020004" pitchFamily="50" charset="-127"/>
                        </a:rPr>
                        <a:t>Broadcom</a:t>
                      </a:r>
                      <a:endParaRPr lang="ko-KR" sz="1600" b="0" dirty="0">
                        <a:effectLst/>
                        <a:latin typeface="+mn-lt"/>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47764253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Srinivas Kandala</a:t>
                      </a:r>
                    </a:p>
                  </a:txBody>
                  <a:tcPr marL="68580" marR="68580" marT="0" marB="0"/>
                </a:tc>
                <a:tc>
                  <a:txBody>
                    <a:bodyPr/>
                    <a:lstStyle/>
                    <a:p>
                      <a:pPr>
                        <a:spcAft>
                          <a:spcPts val="0"/>
                        </a:spcAft>
                      </a:pPr>
                      <a:r>
                        <a:rPr lang="en-US" altLang="ko-KR" sz="1600" b="0" dirty="0">
                          <a:effectLst/>
                          <a:latin typeface="+mn-lt"/>
                          <a:ea typeface="맑은 고딕" panose="020B0503020000020004" pitchFamily="50" charset="-127"/>
                        </a:rPr>
                        <a:t>Samsung </a:t>
                      </a:r>
                      <a:endParaRPr lang="ko-KR" sz="1600" b="0" dirty="0">
                        <a:effectLst/>
                        <a:latin typeface="+mn-lt"/>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70338068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Manish Kumar</a:t>
                      </a:r>
                    </a:p>
                  </a:txBody>
                  <a:tcPr marL="68580" marR="68580" marT="0" marB="0"/>
                </a:tc>
                <a:tc>
                  <a:txBody>
                    <a:bodyPr/>
                    <a:lstStyle/>
                    <a:p>
                      <a:pPr>
                        <a:spcAft>
                          <a:spcPts val="0"/>
                        </a:spcAft>
                      </a:pPr>
                      <a:r>
                        <a:rPr lang="en-US" altLang="ko-KR" sz="1600" b="0" dirty="0">
                          <a:effectLst/>
                          <a:latin typeface="+mn-lt"/>
                          <a:ea typeface="맑은 고딕" panose="020B0503020000020004" pitchFamily="50" charset="-127"/>
                        </a:rPr>
                        <a:t>NXP</a:t>
                      </a:r>
                      <a:endParaRPr lang="ko-KR" sz="1600" b="0" dirty="0">
                        <a:effectLst/>
                        <a:latin typeface="+mn-lt"/>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3325347857"/>
                  </a:ext>
                </a:extLst>
              </a:tr>
            </a:tbl>
          </a:graphicData>
        </a:graphic>
      </p:graphicFrame>
      <p:sp>
        <p:nvSpPr>
          <p:cNvPr id="17" name="Footer Placeholder 3"/>
          <p:cNvSpPr>
            <a:spLocks noGrp="1"/>
          </p:cNvSpPr>
          <p:nvPr>
            <p:ph type="ftr" sz="quarter" idx="3"/>
          </p:nvPr>
        </p:nvSpPr>
        <p:spPr>
          <a:xfrm>
            <a:off x="5791200" y="6475413"/>
            <a:ext cx="2752725" cy="184666"/>
          </a:xfrm>
        </p:spPr>
        <p:txBody>
          <a:bodyPr/>
          <a:lstStyle/>
          <a:p>
            <a:pPr>
              <a:defRPr/>
            </a:pPr>
            <a:r>
              <a:rPr lang="en-US" altLang="ko-KR" dirty="0"/>
              <a:t>Chittabrata Ghosh (Facebook)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699B43C-E552-441F-9D5C-8CC98976A2D5}"/>
              </a:ext>
            </a:extLst>
          </p:cNvPr>
          <p:cNvSpPr>
            <a:spLocks noGrp="1"/>
          </p:cNvSpPr>
          <p:nvPr>
            <p:ph type="sldNum" sz="quarter" idx="12"/>
          </p:nvPr>
        </p:nvSpPr>
        <p:spPr/>
        <p:txBody>
          <a:bodyPr/>
          <a:lstStyle/>
          <a:p>
            <a:r>
              <a:rPr lang="en-US" altLang="en-US"/>
              <a:t>Slide </a:t>
            </a:r>
            <a:fld id="{CF617D86-5CEF-4A7A-8BBC-1BE5E3A2734F}" type="slidenum">
              <a:rPr lang="en-US" altLang="en-US" smtClean="0"/>
              <a:pPr/>
              <a:t>10</a:t>
            </a:fld>
            <a:endParaRPr lang="en-US" altLang="en-US" dirty="0"/>
          </a:p>
        </p:txBody>
      </p:sp>
      <p:sp>
        <p:nvSpPr>
          <p:cNvPr id="4" name="TextBox 3">
            <a:extLst>
              <a:ext uri="{FF2B5EF4-FFF2-40B4-BE49-F238E27FC236}">
                <a16:creationId xmlns:a16="http://schemas.microsoft.com/office/drawing/2014/main" id="{B600D540-450A-4460-A905-BD48A994D7BC}"/>
              </a:ext>
            </a:extLst>
          </p:cNvPr>
          <p:cNvSpPr txBox="1"/>
          <p:nvPr/>
        </p:nvSpPr>
        <p:spPr>
          <a:xfrm>
            <a:off x="338131" y="1337383"/>
            <a:ext cx="8229600" cy="2492990"/>
          </a:xfrm>
          <a:prstGeom prst="rect">
            <a:avLst/>
          </a:prstGeom>
          <a:noFill/>
        </p:spPr>
        <p:txBody>
          <a:bodyPr wrap="square" rtlCol="0">
            <a:spAutoFit/>
          </a:bodyPr>
          <a:lstStyle/>
          <a:p>
            <a:pPr marL="285750" indent="-285750">
              <a:buFont typeface="Arial" panose="020B0604020202020204" pitchFamily="34" charset="0"/>
              <a:buChar char="•"/>
            </a:pPr>
            <a:r>
              <a:rPr lang="en-US" sz="1600" dirty="0"/>
              <a:t>STA may start receiving a packet in Link 2 after the transmission of a packet in Link 1</a:t>
            </a:r>
          </a:p>
          <a:p>
            <a:pPr marL="285750" indent="-285750">
              <a:buFont typeface="Arial" panose="020B0604020202020204" pitchFamily="34" charset="0"/>
              <a:buChar char="•"/>
            </a:pPr>
            <a:r>
              <a:rPr lang="en-US" sz="1600" dirty="0"/>
              <a:t>STA on Link 2 decodes at least the non-HT PHY preamble of a receiving packet </a:t>
            </a:r>
          </a:p>
          <a:p>
            <a:pPr marL="742950" lvl="1" indent="-285750">
              <a:buFont typeface="Arial" panose="020B0604020202020204" pitchFamily="34" charset="0"/>
              <a:buChar char="•"/>
            </a:pPr>
            <a:r>
              <a:rPr lang="en-US" sz="1600" dirty="0"/>
              <a:t>Non-HT-STF, non-HT-LTF, and non-HT SIGNAL (L-SIG) fields (where L-LENGTH parameter value defines the remaining PPDU duration) </a:t>
            </a:r>
          </a:p>
          <a:p>
            <a:pPr marL="285750" indent="-285750">
              <a:buFont typeface="Arial" panose="020B0604020202020204" pitchFamily="34" charset="0"/>
              <a:buChar char="•"/>
            </a:pPr>
            <a:r>
              <a:rPr lang="en-US" sz="1600" dirty="0"/>
              <a:t>If the non-HT PHY preamble is received at or after the end of the transmission in Link 1</a:t>
            </a:r>
          </a:p>
          <a:p>
            <a:pPr marL="742950" lvl="1" indent="-285750">
              <a:buFont typeface="Arial" panose="020B0604020202020204" pitchFamily="34" charset="0"/>
              <a:buChar char="•"/>
            </a:pPr>
            <a:r>
              <a:rPr lang="en-US" sz="1600" dirty="0"/>
              <a:t> STA does not lose medium access synchronization</a:t>
            </a:r>
          </a:p>
          <a:p>
            <a:pPr marL="742950" lvl="1" indent="-285750">
              <a:buFont typeface="Arial" panose="020B0604020202020204" pitchFamily="34" charset="0"/>
              <a:buChar char="•"/>
            </a:pPr>
            <a:r>
              <a:rPr lang="en-US" sz="1600" dirty="0"/>
              <a:t>STA defers channel access till the end of the PPDU duration (decoded from L-SIG field) it is receiving and resumes channel access / contention as in baseline</a:t>
            </a:r>
          </a:p>
          <a:p>
            <a:pPr marL="742950" lvl="1" indent="-285750">
              <a:buFont typeface="Arial" panose="020B0604020202020204" pitchFamily="34" charset="0"/>
              <a:buChar char="•"/>
            </a:pPr>
            <a:r>
              <a:rPr lang="en-US" sz="1600" dirty="0"/>
              <a:t>STA shall reset the MediumSyncDelay to zero </a:t>
            </a:r>
          </a:p>
          <a:p>
            <a:endParaRPr lang="en-US" dirty="0"/>
          </a:p>
        </p:txBody>
      </p:sp>
      <p:sp>
        <p:nvSpPr>
          <p:cNvPr id="5" name="Title 1">
            <a:extLst>
              <a:ext uri="{FF2B5EF4-FFF2-40B4-BE49-F238E27FC236}">
                <a16:creationId xmlns:a16="http://schemas.microsoft.com/office/drawing/2014/main" id="{89E8E434-695E-48FF-85CD-0D5134D6CC79}"/>
              </a:ext>
            </a:extLst>
          </p:cNvPr>
          <p:cNvSpPr txBox="1">
            <a:spLocks/>
          </p:cNvSpPr>
          <p:nvPr/>
        </p:nvSpPr>
        <p:spPr>
          <a:xfrm>
            <a:off x="0" y="609600"/>
            <a:ext cx="8686800" cy="573087"/>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800" kern="0" dirty="0">
                <a:ea typeface="Gulim" pitchFamily="34" charset="-127"/>
              </a:rPr>
              <a:t>Proposal 2: Exclusion Rule to Medium Access Recovery  </a:t>
            </a:r>
            <a:endParaRPr lang="en-US" sz="2800" kern="0" dirty="0"/>
          </a:p>
        </p:txBody>
      </p:sp>
      <p:cxnSp>
        <p:nvCxnSpPr>
          <p:cNvPr id="6" name="Straight Connector 5">
            <a:extLst>
              <a:ext uri="{FF2B5EF4-FFF2-40B4-BE49-F238E27FC236}">
                <a16:creationId xmlns:a16="http://schemas.microsoft.com/office/drawing/2014/main" id="{EE502473-9926-4C03-B584-4043A1B11CA2}"/>
              </a:ext>
            </a:extLst>
          </p:cNvPr>
          <p:cNvCxnSpPr/>
          <p:nvPr/>
        </p:nvCxnSpPr>
        <p:spPr>
          <a:xfrm>
            <a:off x="2904837" y="4604125"/>
            <a:ext cx="50387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2C5E7591-D14F-47CF-8756-D4758E417381}"/>
              </a:ext>
            </a:extLst>
          </p:cNvPr>
          <p:cNvCxnSpPr/>
          <p:nvPr/>
        </p:nvCxnSpPr>
        <p:spPr>
          <a:xfrm>
            <a:off x="2904837" y="5408988"/>
            <a:ext cx="5038725"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74120EF-26B3-449F-82BF-B2154C5AEE00}"/>
              </a:ext>
            </a:extLst>
          </p:cNvPr>
          <p:cNvSpPr/>
          <p:nvPr/>
        </p:nvSpPr>
        <p:spPr>
          <a:xfrm>
            <a:off x="1997003" y="4337787"/>
            <a:ext cx="857894" cy="127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 MLD</a:t>
            </a:r>
          </a:p>
        </p:txBody>
      </p:sp>
      <p:sp>
        <p:nvSpPr>
          <p:cNvPr id="9" name="TextBox 8">
            <a:extLst>
              <a:ext uri="{FF2B5EF4-FFF2-40B4-BE49-F238E27FC236}">
                <a16:creationId xmlns:a16="http://schemas.microsoft.com/office/drawing/2014/main" id="{FCA4D7D7-D6AD-47D3-877A-86B06985DD11}"/>
              </a:ext>
            </a:extLst>
          </p:cNvPr>
          <p:cNvSpPr txBox="1"/>
          <p:nvPr/>
        </p:nvSpPr>
        <p:spPr>
          <a:xfrm>
            <a:off x="2904837" y="4270750"/>
            <a:ext cx="731290" cy="369332"/>
          </a:xfrm>
          <a:prstGeom prst="rect">
            <a:avLst/>
          </a:prstGeom>
          <a:noFill/>
        </p:spPr>
        <p:txBody>
          <a:bodyPr wrap="none" rtlCol="0">
            <a:spAutoFit/>
          </a:bodyPr>
          <a:lstStyle/>
          <a:p>
            <a:r>
              <a:rPr lang="en-US" dirty="0"/>
              <a:t>Link 1</a:t>
            </a:r>
          </a:p>
        </p:txBody>
      </p:sp>
      <p:sp>
        <p:nvSpPr>
          <p:cNvPr id="10" name="TextBox 9">
            <a:extLst>
              <a:ext uri="{FF2B5EF4-FFF2-40B4-BE49-F238E27FC236}">
                <a16:creationId xmlns:a16="http://schemas.microsoft.com/office/drawing/2014/main" id="{783481D6-3A84-404D-BA31-335EEB095648}"/>
              </a:ext>
            </a:extLst>
          </p:cNvPr>
          <p:cNvSpPr txBox="1"/>
          <p:nvPr/>
        </p:nvSpPr>
        <p:spPr>
          <a:xfrm>
            <a:off x="2904837" y="5408390"/>
            <a:ext cx="731290" cy="369332"/>
          </a:xfrm>
          <a:prstGeom prst="rect">
            <a:avLst/>
          </a:prstGeom>
          <a:noFill/>
        </p:spPr>
        <p:txBody>
          <a:bodyPr wrap="none" rtlCol="0">
            <a:spAutoFit/>
          </a:bodyPr>
          <a:lstStyle/>
          <a:p>
            <a:r>
              <a:rPr lang="en-US" dirty="0"/>
              <a:t>Link 2</a:t>
            </a:r>
          </a:p>
        </p:txBody>
      </p:sp>
      <p:sp>
        <p:nvSpPr>
          <p:cNvPr id="11" name="Rectangle 10">
            <a:extLst>
              <a:ext uri="{FF2B5EF4-FFF2-40B4-BE49-F238E27FC236}">
                <a16:creationId xmlns:a16="http://schemas.microsoft.com/office/drawing/2014/main" id="{D2DA1C64-7A59-4694-A398-66EAB023C275}"/>
              </a:ext>
            </a:extLst>
          </p:cNvPr>
          <p:cNvSpPr/>
          <p:nvPr/>
        </p:nvSpPr>
        <p:spPr>
          <a:xfrm>
            <a:off x="3771612" y="4270750"/>
            <a:ext cx="1362075" cy="333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 Tx</a:t>
            </a:r>
          </a:p>
        </p:txBody>
      </p:sp>
      <p:cxnSp>
        <p:nvCxnSpPr>
          <p:cNvPr id="12" name="Straight Arrow Connector 11">
            <a:extLst>
              <a:ext uri="{FF2B5EF4-FFF2-40B4-BE49-F238E27FC236}">
                <a16:creationId xmlns:a16="http://schemas.microsoft.com/office/drawing/2014/main" id="{E6291064-372F-4E4B-917F-17D95DC1FAB3}"/>
              </a:ext>
            </a:extLst>
          </p:cNvPr>
          <p:cNvCxnSpPr>
            <a:cxnSpLocks/>
          </p:cNvCxnSpPr>
          <p:nvPr/>
        </p:nvCxnSpPr>
        <p:spPr>
          <a:xfrm>
            <a:off x="5308506" y="5513900"/>
            <a:ext cx="1644968"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CEAF0E52-7F5F-4934-B70A-D8F1B3005E28}"/>
              </a:ext>
            </a:extLst>
          </p:cNvPr>
          <p:cNvSpPr/>
          <p:nvPr/>
        </p:nvSpPr>
        <p:spPr>
          <a:xfrm>
            <a:off x="5124163" y="4947838"/>
            <a:ext cx="1781174" cy="3029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 Rx</a:t>
            </a:r>
          </a:p>
        </p:txBody>
      </p:sp>
      <p:sp>
        <p:nvSpPr>
          <p:cNvPr id="15" name="Rectangle 14">
            <a:extLst>
              <a:ext uri="{FF2B5EF4-FFF2-40B4-BE49-F238E27FC236}">
                <a16:creationId xmlns:a16="http://schemas.microsoft.com/office/drawing/2014/main" id="{7DB05AF9-BE47-4347-AAEA-5DD7EC13E0A8}"/>
              </a:ext>
            </a:extLst>
          </p:cNvPr>
          <p:cNvSpPr/>
          <p:nvPr/>
        </p:nvSpPr>
        <p:spPr>
          <a:xfrm>
            <a:off x="5126687" y="4947838"/>
            <a:ext cx="181819" cy="30296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ooter Placeholder 3">
            <a:extLst>
              <a:ext uri="{FF2B5EF4-FFF2-40B4-BE49-F238E27FC236}">
                <a16:creationId xmlns:a16="http://schemas.microsoft.com/office/drawing/2014/main" id="{5AFAC161-BDB3-47B0-9FF6-E225E61A4291}"/>
              </a:ext>
            </a:extLst>
          </p:cNvPr>
          <p:cNvSpPr>
            <a:spLocks noGrp="1"/>
          </p:cNvSpPr>
          <p:nvPr>
            <p:ph type="ftr" sz="quarter" idx="3"/>
          </p:nvPr>
        </p:nvSpPr>
        <p:spPr>
          <a:xfrm>
            <a:off x="5791200" y="6475413"/>
            <a:ext cx="2752725" cy="184666"/>
          </a:xfrm>
        </p:spPr>
        <p:txBody>
          <a:bodyPr/>
          <a:lstStyle/>
          <a:p>
            <a:pPr>
              <a:defRPr/>
            </a:pPr>
            <a:r>
              <a:rPr lang="en-US" altLang="ko-KR" dirty="0"/>
              <a:t>Chittabrata Ghosh (Facebook)</a:t>
            </a:r>
          </a:p>
        </p:txBody>
      </p:sp>
      <p:cxnSp>
        <p:nvCxnSpPr>
          <p:cNvPr id="18" name="Straight Connector 17">
            <a:extLst>
              <a:ext uri="{FF2B5EF4-FFF2-40B4-BE49-F238E27FC236}">
                <a16:creationId xmlns:a16="http://schemas.microsoft.com/office/drawing/2014/main" id="{4ED8271D-E8BD-4A34-9665-780C8F8D5443}"/>
              </a:ext>
            </a:extLst>
          </p:cNvPr>
          <p:cNvCxnSpPr/>
          <p:nvPr/>
        </p:nvCxnSpPr>
        <p:spPr bwMode="auto">
          <a:xfrm>
            <a:off x="5124163" y="3986937"/>
            <a:ext cx="9523" cy="1421453"/>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9" name="TextBox 18">
            <a:extLst>
              <a:ext uri="{FF2B5EF4-FFF2-40B4-BE49-F238E27FC236}">
                <a16:creationId xmlns:a16="http://schemas.microsoft.com/office/drawing/2014/main" id="{839925CB-22ED-452C-ABC5-86DFFD52837C}"/>
              </a:ext>
            </a:extLst>
          </p:cNvPr>
          <p:cNvSpPr txBox="1"/>
          <p:nvPr/>
        </p:nvSpPr>
        <p:spPr>
          <a:xfrm>
            <a:off x="4788649" y="4642134"/>
            <a:ext cx="857894" cy="338554"/>
          </a:xfrm>
          <a:prstGeom prst="rect">
            <a:avLst/>
          </a:prstGeom>
          <a:noFill/>
        </p:spPr>
        <p:txBody>
          <a:bodyPr wrap="square" rtlCol="0">
            <a:spAutoFit/>
          </a:bodyPr>
          <a:lstStyle/>
          <a:p>
            <a:r>
              <a:rPr lang="en-US" sz="800" dirty="0"/>
              <a:t>Non-HT-PHY preamble (20us)</a:t>
            </a:r>
          </a:p>
        </p:txBody>
      </p:sp>
      <p:sp>
        <p:nvSpPr>
          <p:cNvPr id="20" name="TextBox 19">
            <a:extLst>
              <a:ext uri="{FF2B5EF4-FFF2-40B4-BE49-F238E27FC236}">
                <a16:creationId xmlns:a16="http://schemas.microsoft.com/office/drawing/2014/main" id="{FAC5F6E8-37F9-44C9-9D6C-3A3C6DF57374}"/>
              </a:ext>
            </a:extLst>
          </p:cNvPr>
          <p:cNvSpPr txBox="1"/>
          <p:nvPr/>
        </p:nvSpPr>
        <p:spPr>
          <a:xfrm>
            <a:off x="4875213" y="5559691"/>
            <a:ext cx="3483646" cy="276999"/>
          </a:xfrm>
          <a:prstGeom prst="rect">
            <a:avLst/>
          </a:prstGeom>
          <a:noFill/>
        </p:spPr>
        <p:txBody>
          <a:bodyPr wrap="none" rtlCol="0">
            <a:spAutoFit/>
          </a:bodyPr>
          <a:lstStyle/>
          <a:p>
            <a:r>
              <a:rPr lang="en-US" dirty="0"/>
              <a:t>PPDU duration (indicated by L_LENGTH in L-SIG) </a:t>
            </a:r>
          </a:p>
        </p:txBody>
      </p:sp>
    </p:spTree>
    <p:extLst>
      <p:ext uri="{BB962C8B-B14F-4D97-AF65-F5344CB8AC3E}">
        <p14:creationId xmlns:p14="http://schemas.microsoft.com/office/powerpoint/2010/main" val="1114874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C28DD1E-2C58-4845-9683-59BF276968AF}"/>
              </a:ext>
            </a:extLst>
          </p:cNvPr>
          <p:cNvSpPr>
            <a:spLocks noGrp="1"/>
          </p:cNvSpPr>
          <p:nvPr>
            <p:ph type="sldNum" sz="quarter" idx="12"/>
          </p:nvPr>
        </p:nvSpPr>
        <p:spPr/>
        <p:txBody>
          <a:bodyPr/>
          <a:lstStyle/>
          <a:p>
            <a:r>
              <a:rPr lang="en-US" altLang="en-US"/>
              <a:t>Slide </a:t>
            </a:r>
            <a:fld id="{CF617D86-5CEF-4A7A-8BBC-1BE5E3A2734F}" type="slidenum">
              <a:rPr lang="en-US" altLang="en-US" smtClean="0"/>
              <a:pPr/>
              <a:t>11</a:t>
            </a:fld>
            <a:endParaRPr lang="en-US" altLang="en-US" dirty="0"/>
          </a:p>
        </p:txBody>
      </p:sp>
      <p:sp>
        <p:nvSpPr>
          <p:cNvPr id="3" name="Footer Placeholder 2">
            <a:extLst>
              <a:ext uri="{FF2B5EF4-FFF2-40B4-BE49-F238E27FC236}">
                <a16:creationId xmlns:a16="http://schemas.microsoft.com/office/drawing/2014/main" id="{7F41AFC1-AA8E-40E2-83E2-904701CB57F6}"/>
              </a:ext>
            </a:extLst>
          </p:cNvPr>
          <p:cNvSpPr>
            <a:spLocks noGrp="1"/>
          </p:cNvSpPr>
          <p:nvPr>
            <p:ph type="ftr" sz="quarter" idx="3"/>
          </p:nvPr>
        </p:nvSpPr>
        <p:spPr/>
        <p:txBody>
          <a:bodyPr/>
          <a:lstStyle/>
          <a:p>
            <a:pPr>
              <a:defRPr/>
            </a:pPr>
            <a:r>
              <a:rPr lang="en-US" altLang="ko-KR"/>
              <a:t>Chittabrata Ghosh (Facebook)</a:t>
            </a:r>
            <a:endParaRPr lang="en-US" altLang="ko-KR" dirty="0"/>
          </a:p>
        </p:txBody>
      </p:sp>
      <p:sp>
        <p:nvSpPr>
          <p:cNvPr id="4" name="TextBox 3">
            <a:extLst>
              <a:ext uri="{FF2B5EF4-FFF2-40B4-BE49-F238E27FC236}">
                <a16:creationId xmlns:a16="http://schemas.microsoft.com/office/drawing/2014/main" id="{8C4D83B4-62F1-4BB9-8696-7ED43D14A30E}"/>
              </a:ext>
            </a:extLst>
          </p:cNvPr>
          <p:cNvSpPr txBox="1"/>
          <p:nvPr/>
        </p:nvSpPr>
        <p:spPr>
          <a:xfrm>
            <a:off x="457200" y="1524000"/>
            <a:ext cx="7924800" cy="4247317"/>
          </a:xfrm>
          <a:prstGeom prst="rect">
            <a:avLst/>
          </a:prstGeom>
          <a:noFill/>
        </p:spPr>
        <p:txBody>
          <a:bodyPr wrap="square" rtlCol="0">
            <a:spAutoFit/>
          </a:bodyPr>
          <a:lstStyle/>
          <a:p>
            <a:pPr marL="285750" indent="-285750">
              <a:buFont typeface="Arial" panose="020B0604020202020204" pitchFamily="34" charset="0"/>
              <a:buChar char="•"/>
            </a:pPr>
            <a:r>
              <a:rPr lang="en-US" sz="1800" dirty="0">
                <a:solidFill>
                  <a:srgbClr val="000000"/>
                </a:solidFill>
              </a:rPr>
              <a:t>Proposed text change in following Sub-clause (IEEE 802.11be Draft 1.2): </a:t>
            </a:r>
            <a:endParaRPr lang="en-US" sz="1800" b="0" i="0" u="none" strike="noStrike" baseline="0" dirty="0">
              <a:solidFill>
                <a:srgbClr val="000000"/>
              </a:solidFill>
              <a:latin typeface="Times New Roman" panose="02020603050405020304" pitchFamily="18" charset="0"/>
            </a:endParaRPr>
          </a:p>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SC 35.3.15.8 </a:t>
            </a:r>
            <a:r>
              <a:rPr lang="en-US" sz="1800" b="1" i="0" u="none" strike="noStrike" baseline="0" dirty="0">
                <a:solidFill>
                  <a:srgbClr val="000000"/>
                </a:solidFill>
                <a:latin typeface="Times New Roman" panose="02020603050405020304" pitchFamily="18" charset="0"/>
              </a:rPr>
              <a:t>Medium access recovery procedure</a:t>
            </a:r>
          </a:p>
          <a:p>
            <a:pPr marL="285750" indent="-285750">
              <a:buFont typeface="Arial" panose="020B0604020202020204" pitchFamily="34" charset="0"/>
              <a:buChar char="•"/>
            </a:pPr>
            <a:r>
              <a:rPr lang="en-US" sz="1800" dirty="0">
                <a:solidFill>
                  <a:srgbClr val="000000"/>
                </a:solidFill>
              </a:rPr>
              <a:t>SC 35.3.15.8.1 </a:t>
            </a:r>
            <a:r>
              <a:rPr lang="en-US" sz="1800" b="1" dirty="0">
                <a:solidFill>
                  <a:srgbClr val="000000"/>
                </a:solidFill>
              </a:rPr>
              <a:t>General </a:t>
            </a:r>
            <a:endParaRPr lang="en-US" sz="1800" b="1" i="0" u="none" strike="noStrike" baseline="0" dirty="0">
              <a:solidFill>
                <a:srgbClr val="000000"/>
              </a:solidFill>
              <a:latin typeface="Times New Roman" panose="02020603050405020304" pitchFamily="18" charset="0"/>
            </a:endParaRPr>
          </a:p>
          <a:p>
            <a:pPr marL="742950" lvl="1" indent="-285750">
              <a:buFont typeface="Courier New" panose="02070309020205020404" pitchFamily="49" charset="0"/>
              <a:buChar char="o"/>
            </a:pPr>
            <a:r>
              <a:rPr lang="en-US" sz="1800" dirty="0">
                <a:solidFill>
                  <a:srgbClr val="000000"/>
                </a:solidFill>
              </a:rPr>
              <a:t>Page 361, Lines 20-30</a:t>
            </a:r>
          </a:p>
          <a:p>
            <a:pPr marL="285750" indent="-285750">
              <a:buFont typeface="Courier New" panose="02070309020205020404" pitchFamily="49" charset="0"/>
              <a:buChar char="o"/>
            </a:pPr>
            <a:r>
              <a:rPr lang="en-US" sz="1800" b="1" dirty="0">
                <a:solidFill>
                  <a:srgbClr val="000000"/>
                </a:solidFill>
              </a:rPr>
              <a:t>Additional text in IEEE 802.11-21-1339r3</a:t>
            </a:r>
          </a:p>
          <a:p>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The MediumSyncDelay timer is a single timer, shared by all EDCAFs within a non-AP STA, which is initialized to </a:t>
            </a:r>
            <a:r>
              <a:rPr lang="en-US" sz="1800" b="0" i="0" u="none" strike="noStrike" baseline="0" dirty="0" err="1">
                <a:solidFill>
                  <a:srgbClr val="000000"/>
                </a:solidFill>
                <a:latin typeface="Times New Roman" panose="02020603050405020304" pitchFamily="18" charset="0"/>
              </a:rPr>
              <a:t>aPPDUMaxTime</a:t>
            </a:r>
            <a:r>
              <a:rPr lang="en-US" sz="1800" b="0" i="0" u="none" strike="noStrike" baseline="0" dirty="0">
                <a:solidFill>
                  <a:srgbClr val="000000"/>
                </a:solidFill>
                <a:latin typeface="Times New Roman" panose="02020603050405020304" pitchFamily="18" charset="0"/>
              </a:rPr>
              <a:t> defined in Table 36-69 (EHT PHY characteristics). The STA shall update its MediumSyncDelay timer with the one contained in the Medium Synchronization field, if present, of the </a:t>
            </a:r>
            <a:r>
              <a:rPr lang="en-US" sz="1800" b="0" i="0" u="none" strike="noStrike" baseline="0" dirty="0">
                <a:solidFill>
                  <a:srgbClr val="208A20"/>
                </a:solidFill>
                <a:latin typeface="Times New Roman" panose="02020603050405020304" pitchFamily="18" charset="0"/>
              </a:rPr>
              <a:t>(#6700)</a:t>
            </a:r>
            <a:r>
              <a:rPr lang="en-US" sz="1800" b="0" i="0" u="none" strike="noStrike" baseline="0" dirty="0">
                <a:solidFill>
                  <a:srgbClr val="000000"/>
                </a:solidFill>
                <a:latin typeface="Times New Roman" panose="02020603050405020304" pitchFamily="18" charset="0"/>
              </a:rPr>
              <a:t>Basic Multi-Link element in the most recent frame received from its associated AP MLD. In addition, the timer resets to zero when any of the following events occur:</a:t>
            </a:r>
          </a:p>
          <a:p>
            <a:r>
              <a:rPr lang="en-US" sz="1800" b="0" i="0" u="none" strike="noStrike" baseline="0" dirty="0">
                <a:solidFill>
                  <a:srgbClr val="000000"/>
                </a:solidFill>
                <a:latin typeface="Times New Roman" panose="02020603050405020304" pitchFamily="18" charset="0"/>
              </a:rPr>
              <a:t>         —The STA receives a PPDU with a valid </a:t>
            </a:r>
            <a:r>
              <a:rPr lang="en-US" sz="1800" b="0" i="0" u="none" strike="sngStrike" baseline="0" dirty="0">
                <a:solidFill>
                  <a:srgbClr val="000000"/>
                </a:solidFill>
                <a:latin typeface="Times New Roman" panose="02020603050405020304" pitchFamily="18" charset="0"/>
              </a:rPr>
              <a:t>MPDU </a:t>
            </a:r>
            <a:r>
              <a:rPr lang="en-US" sz="1800" u="sng" dirty="0">
                <a:solidFill>
                  <a:srgbClr val="000000"/>
                </a:solidFill>
              </a:rPr>
              <a:t>non-HT PHY</a:t>
            </a:r>
            <a:r>
              <a:rPr lang="en-US" sz="1800" b="0" i="0" u="sng" baseline="0" dirty="0">
                <a:solidFill>
                  <a:srgbClr val="000000"/>
                </a:solidFill>
                <a:latin typeface="Times New Roman" panose="02020603050405020304" pitchFamily="18" charset="0"/>
              </a:rPr>
              <a:t> preamble</a:t>
            </a:r>
            <a:r>
              <a:rPr lang="en-US" sz="1800" b="0" i="0" u="none" strike="noStrike" baseline="0" dirty="0">
                <a:solidFill>
                  <a:srgbClr val="000000"/>
                </a:solidFill>
                <a:latin typeface="Times New Roman" panose="02020603050405020304" pitchFamily="18" charset="0"/>
              </a:rPr>
              <a:t>.</a:t>
            </a:r>
          </a:p>
          <a:p>
            <a:r>
              <a:rPr lang="en-US" sz="1800" b="0" i="0" u="none" strike="noStrike" baseline="0" dirty="0">
                <a:solidFill>
                  <a:srgbClr val="000000"/>
                </a:solidFill>
                <a:latin typeface="Times New Roman" panose="02020603050405020304" pitchFamily="18" charset="0"/>
              </a:rPr>
              <a:t>         —The STA receives a PPDU whose corresponding RXVECTOR 	      </a:t>
            </a:r>
          </a:p>
          <a:p>
            <a:r>
              <a:rPr lang="en-US" sz="1800" dirty="0">
                <a:solidFill>
                  <a:srgbClr val="000000"/>
                </a:solidFill>
              </a:rPr>
              <a:t>             </a:t>
            </a:r>
            <a:r>
              <a:rPr lang="en-US" sz="1800" b="0" i="0" u="none" strike="noStrike" baseline="0" dirty="0">
                <a:solidFill>
                  <a:srgbClr val="000000"/>
                </a:solidFill>
                <a:latin typeface="Times New Roman" panose="02020603050405020304" pitchFamily="18" charset="0"/>
              </a:rPr>
              <a:t>parameter TXOP_DURATION is not UNSPECIFIED.</a:t>
            </a:r>
            <a:endParaRPr lang="en-US" dirty="0"/>
          </a:p>
        </p:txBody>
      </p:sp>
      <p:sp>
        <p:nvSpPr>
          <p:cNvPr id="5" name="Title 1">
            <a:extLst>
              <a:ext uri="{FF2B5EF4-FFF2-40B4-BE49-F238E27FC236}">
                <a16:creationId xmlns:a16="http://schemas.microsoft.com/office/drawing/2014/main" id="{ED010931-4AC6-42F3-97D7-33C96C6C1BE3}"/>
              </a:ext>
            </a:extLst>
          </p:cNvPr>
          <p:cNvSpPr txBox="1">
            <a:spLocks/>
          </p:cNvSpPr>
          <p:nvPr/>
        </p:nvSpPr>
        <p:spPr>
          <a:xfrm>
            <a:off x="266700" y="688965"/>
            <a:ext cx="8686800" cy="573087"/>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ko-KR" sz="2800" kern="0" dirty="0">
                <a:ea typeface="Gulim" pitchFamily="34" charset="-127"/>
              </a:rPr>
              <a:t>Proposed text change for Proposal 2 (Option 1)</a:t>
            </a:r>
            <a:endParaRPr lang="en-US" sz="2800" kern="0" dirty="0"/>
          </a:p>
        </p:txBody>
      </p:sp>
    </p:spTree>
    <p:extLst>
      <p:ext uri="{BB962C8B-B14F-4D97-AF65-F5344CB8AC3E}">
        <p14:creationId xmlns:p14="http://schemas.microsoft.com/office/powerpoint/2010/main" val="3202119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C28DD1E-2C58-4845-9683-59BF276968AF}"/>
              </a:ext>
            </a:extLst>
          </p:cNvPr>
          <p:cNvSpPr>
            <a:spLocks noGrp="1"/>
          </p:cNvSpPr>
          <p:nvPr>
            <p:ph type="sldNum" sz="quarter" idx="12"/>
          </p:nvPr>
        </p:nvSpPr>
        <p:spPr/>
        <p:txBody>
          <a:bodyPr/>
          <a:lstStyle/>
          <a:p>
            <a:r>
              <a:rPr lang="en-US" altLang="en-US"/>
              <a:t>Slide </a:t>
            </a:r>
            <a:fld id="{CF617D86-5CEF-4A7A-8BBC-1BE5E3A2734F}" type="slidenum">
              <a:rPr lang="en-US" altLang="en-US" smtClean="0"/>
              <a:pPr/>
              <a:t>12</a:t>
            </a:fld>
            <a:endParaRPr lang="en-US" altLang="en-US" dirty="0"/>
          </a:p>
        </p:txBody>
      </p:sp>
      <p:sp>
        <p:nvSpPr>
          <p:cNvPr id="3" name="Footer Placeholder 2">
            <a:extLst>
              <a:ext uri="{FF2B5EF4-FFF2-40B4-BE49-F238E27FC236}">
                <a16:creationId xmlns:a16="http://schemas.microsoft.com/office/drawing/2014/main" id="{7F41AFC1-AA8E-40E2-83E2-904701CB57F6}"/>
              </a:ext>
            </a:extLst>
          </p:cNvPr>
          <p:cNvSpPr>
            <a:spLocks noGrp="1"/>
          </p:cNvSpPr>
          <p:nvPr>
            <p:ph type="ftr" sz="quarter" idx="3"/>
          </p:nvPr>
        </p:nvSpPr>
        <p:spPr/>
        <p:txBody>
          <a:bodyPr/>
          <a:lstStyle/>
          <a:p>
            <a:pPr>
              <a:defRPr/>
            </a:pPr>
            <a:r>
              <a:rPr lang="en-US" altLang="ko-KR"/>
              <a:t>Chittabrata Ghosh (Facebook)</a:t>
            </a:r>
            <a:endParaRPr lang="en-US" altLang="ko-KR" dirty="0"/>
          </a:p>
        </p:txBody>
      </p:sp>
      <p:sp>
        <p:nvSpPr>
          <p:cNvPr id="4" name="TextBox 3">
            <a:extLst>
              <a:ext uri="{FF2B5EF4-FFF2-40B4-BE49-F238E27FC236}">
                <a16:creationId xmlns:a16="http://schemas.microsoft.com/office/drawing/2014/main" id="{8C4D83B4-62F1-4BB9-8696-7ED43D14A30E}"/>
              </a:ext>
            </a:extLst>
          </p:cNvPr>
          <p:cNvSpPr txBox="1"/>
          <p:nvPr/>
        </p:nvSpPr>
        <p:spPr>
          <a:xfrm>
            <a:off x="457200" y="1524000"/>
            <a:ext cx="7924800" cy="4801314"/>
          </a:xfrm>
          <a:prstGeom prst="rect">
            <a:avLst/>
          </a:prstGeom>
          <a:noFill/>
        </p:spPr>
        <p:txBody>
          <a:bodyPr wrap="square" rtlCol="0">
            <a:spAutoFit/>
          </a:bodyPr>
          <a:lstStyle/>
          <a:p>
            <a:pPr marL="285750" indent="-285750">
              <a:buFont typeface="Arial" panose="020B0604020202020204" pitchFamily="34" charset="0"/>
              <a:buChar char="•"/>
            </a:pPr>
            <a:r>
              <a:rPr lang="en-US" sz="1800" dirty="0">
                <a:solidFill>
                  <a:srgbClr val="000000"/>
                </a:solidFill>
              </a:rPr>
              <a:t>Proposed text change in following Sub-clause (IEEE 802.11be Draft 1.2): </a:t>
            </a:r>
            <a:endParaRPr lang="en-US" sz="1800" b="0" i="0" u="none" strike="noStrike" baseline="0" dirty="0">
              <a:solidFill>
                <a:srgbClr val="000000"/>
              </a:solidFill>
              <a:latin typeface="Times New Roman" panose="02020603050405020304" pitchFamily="18" charset="0"/>
            </a:endParaRPr>
          </a:p>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SC 35.3.15.8 </a:t>
            </a:r>
            <a:r>
              <a:rPr lang="en-US" sz="1800" b="1" i="0" u="none" strike="noStrike" baseline="0" dirty="0">
                <a:solidFill>
                  <a:srgbClr val="000000"/>
                </a:solidFill>
                <a:latin typeface="Times New Roman" panose="02020603050405020304" pitchFamily="18" charset="0"/>
              </a:rPr>
              <a:t>Medium access recovery procedure</a:t>
            </a:r>
          </a:p>
          <a:p>
            <a:pPr marL="285750" indent="-285750">
              <a:buFont typeface="Arial" panose="020B0604020202020204" pitchFamily="34" charset="0"/>
              <a:buChar char="•"/>
            </a:pPr>
            <a:r>
              <a:rPr lang="en-US" sz="1800" dirty="0">
                <a:solidFill>
                  <a:srgbClr val="000000"/>
                </a:solidFill>
              </a:rPr>
              <a:t>SC 35.3.15.8.1 </a:t>
            </a:r>
            <a:r>
              <a:rPr lang="en-US" sz="1800" b="1" dirty="0">
                <a:solidFill>
                  <a:srgbClr val="000000"/>
                </a:solidFill>
              </a:rPr>
              <a:t>General </a:t>
            </a:r>
            <a:endParaRPr lang="en-US" sz="1800" b="1" i="0" u="none" strike="noStrike" baseline="0" dirty="0">
              <a:solidFill>
                <a:srgbClr val="000000"/>
              </a:solidFill>
              <a:latin typeface="Times New Roman" panose="02020603050405020304" pitchFamily="18" charset="0"/>
            </a:endParaRPr>
          </a:p>
          <a:p>
            <a:pPr marL="742950" lvl="1" indent="-285750">
              <a:buFont typeface="Courier New" panose="02070309020205020404" pitchFamily="49" charset="0"/>
              <a:buChar char="o"/>
            </a:pPr>
            <a:r>
              <a:rPr lang="en-US" sz="1800" dirty="0">
                <a:solidFill>
                  <a:srgbClr val="000000"/>
                </a:solidFill>
              </a:rPr>
              <a:t>Page 361, Lines 20-30</a:t>
            </a:r>
          </a:p>
          <a:p>
            <a:pPr marL="285750" indent="-285750">
              <a:buFont typeface="Courier New" panose="02070309020205020404" pitchFamily="49" charset="0"/>
              <a:buChar char="o"/>
            </a:pPr>
            <a:r>
              <a:rPr lang="en-US" sz="1800" b="1" dirty="0">
                <a:solidFill>
                  <a:srgbClr val="000000"/>
                </a:solidFill>
              </a:rPr>
              <a:t>Additional text in IEEE 802.11-21-1339r3</a:t>
            </a:r>
          </a:p>
          <a:p>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The MediumSyncDelay timer is a single timer, shared by all EDCAFs within a non-AP STA, which is initialized to </a:t>
            </a:r>
            <a:r>
              <a:rPr lang="en-US" sz="1800" b="0" i="0" u="none" strike="noStrike" baseline="0" dirty="0" err="1">
                <a:solidFill>
                  <a:srgbClr val="000000"/>
                </a:solidFill>
                <a:latin typeface="Times New Roman" panose="02020603050405020304" pitchFamily="18" charset="0"/>
              </a:rPr>
              <a:t>aPPDUMaxTime</a:t>
            </a:r>
            <a:r>
              <a:rPr lang="en-US" sz="1800" b="0" i="0" u="none" strike="noStrike" baseline="0" dirty="0">
                <a:solidFill>
                  <a:srgbClr val="000000"/>
                </a:solidFill>
                <a:latin typeface="Times New Roman" panose="02020603050405020304" pitchFamily="18" charset="0"/>
              </a:rPr>
              <a:t> defined in Table 36-69 (EHT PHY characteristics). The STA shall update its MediumSyncDelay timer with the one contained in the Medium Synchronization field, if present, of the </a:t>
            </a:r>
            <a:r>
              <a:rPr lang="en-US" sz="1800" b="0" i="0" u="none" strike="noStrike" baseline="0" dirty="0">
                <a:solidFill>
                  <a:srgbClr val="208A20"/>
                </a:solidFill>
                <a:latin typeface="Times New Roman" panose="02020603050405020304" pitchFamily="18" charset="0"/>
              </a:rPr>
              <a:t>(#6700)</a:t>
            </a:r>
            <a:r>
              <a:rPr lang="en-US" sz="1800" b="0" i="0" u="none" strike="noStrike" baseline="0" dirty="0">
                <a:solidFill>
                  <a:srgbClr val="000000"/>
                </a:solidFill>
                <a:latin typeface="Times New Roman" panose="02020603050405020304" pitchFamily="18" charset="0"/>
              </a:rPr>
              <a:t>Basic Multi-Link element in the most recent frame received from its associated AP MLD. In addition, the timer resets to zero when any of the following events occur:</a:t>
            </a:r>
          </a:p>
          <a:p>
            <a:r>
              <a:rPr lang="en-US" sz="1800" b="0" i="0" u="none" strike="noStrike" baseline="0" dirty="0">
                <a:solidFill>
                  <a:srgbClr val="000000"/>
                </a:solidFill>
                <a:latin typeface="Times New Roman" panose="02020603050405020304" pitchFamily="18" charset="0"/>
              </a:rPr>
              <a:t>         —The STA receives a PPDU with a valid </a:t>
            </a:r>
            <a:r>
              <a:rPr lang="en-US" sz="1800" b="0" i="0" u="none" strike="sngStrike" baseline="0" dirty="0">
                <a:solidFill>
                  <a:srgbClr val="000000"/>
                </a:solidFill>
                <a:latin typeface="Times New Roman" panose="02020603050405020304" pitchFamily="18" charset="0"/>
              </a:rPr>
              <a:t>MPDU that does not contain an RTS frame </a:t>
            </a:r>
            <a:r>
              <a:rPr lang="en-GB" sz="1800" strike="sngStrike" dirty="0">
                <a:solidFill>
                  <a:srgbClr val="000000"/>
                </a:solidFill>
                <a:effectLst/>
                <a:latin typeface="Times New Roman" panose="02020603050405020304" pitchFamily="18" charset="0"/>
                <a:ea typeface="DengXian" panose="02010600030101010101" pitchFamily="2" charset="-122"/>
              </a:rPr>
              <a:t>(#5105)</a:t>
            </a:r>
            <a:r>
              <a:rPr lang="en-US" sz="1800" b="0" i="0" u="none" baseline="0" dirty="0">
                <a:solidFill>
                  <a:srgbClr val="000000"/>
                </a:solidFill>
                <a:latin typeface="Times New Roman" panose="02020603050405020304" pitchFamily="18" charset="0"/>
              </a:rPr>
              <a:t> </a:t>
            </a:r>
            <a:r>
              <a:rPr lang="en-US" sz="1800" b="0" i="0" u="sng" baseline="0" dirty="0">
                <a:solidFill>
                  <a:srgbClr val="000000"/>
                </a:solidFill>
                <a:latin typeface="Times New Roman" panose="02020603050405020304" pitchFamily="18" charset="0"/>
              </a:rPr>
              <a:t>non-HT PHY preamble </a:t>
            </a:r>
            <a:r>
              <a:rPr lang="en-US" sz="1800" u="sng" dirty="0">
                <a:effectLst/>
                <a:latin typeface="+mn-lt"/>
                <a:ea typeface="Calibri" panose="020F0502020204030204" pitchFamily="34" charset="0"/>
              </a:rPr>
              <a:t>and the PPDU duration is greater than the duration of an RTS frame</a:t>
            </a:r>
            <a:endParaRPr lang="en-US" sz="1800" b="0" i="0" u="none" strike="noStrike" baseline="0" dirty="0">
              <a:solidFill>
                <a:srgbClr val="000000"/>
              </a:solidFill>
              <a:latin typeface="+mn-lt"/>
            </a:endParaRPr>
          </a:p>
          <a:p>
            <a:r>
              <a:rPr lang="en-US" sz="1800" b="0" i="0" u="none" strike="noStrike" baseline="0" dirty="0">
                <a:solidFill>
                  <a:srgbClr val="000000"/>
                </a:solidFill>
                <a:latin typeface="Times New Roman" panose="02020603050405020304" pitchFamily="18" charset="0"/>
              </a:rPr>
              <a:t>         —The STA receives a PPDU whose corresponding RXVECTOR 	      </a:t>
            </a:r>
          </a:p>
          <a:p>
            <a:r>
              <a:rPr lang="en-US" sz="1800" dirty="0">
                <a:solidFill>
                  <a:srgbClr val="000000"/>
                </a:solidFill>
              </a:rPr>
              <a:t>             </a:t>
            </a:r>
            <a:r>
              <a:rPr lang="en-US" sz="1800" b="0" i="0" u="none" strike="noStrike" baseline="0" dirty="0">
                <a:solidFill>
                  <a:srgbClr val="000000"/>
                </a:solidFill>
                <a:latin typeface="Times New Roman" panose="02020603050405020304" pitchFamily="18" charset="0"/>
              </a:rPr>
              <a:t>parameter TXOP_DURATION is not UNSPECIFIED.</a:t>
            </a:r>
            <a:endParaRPr lang="en-US" dirty="0"/>
          </a:p>
        </p:txBody>
      </p:sp>
      <p:sp>
        <p:nvSpPr>
          <p:cNvPr id="5" name="Title 1">
            <a:extLst>
              <a:ext uri="{FF2B5EF4-FFF2-40B4-BE49-F238E27FC236}">
                <a16:creationId xmlns:a16="http://schemas.microsoft.com/office/drawing/2014/main" id="{ED010931-4AC6-42F3-97D7-33C96C6C1BE3}"/>
              </a:ext>
            </a:extLst>
          </p:cNvPr>
          <p:cNvSpPr txBox="1">
            <a:spLocks/>
          </p:cNvSpPr>
          <p:nvPr/>
        </p:nvSpPr>
        <p:spPr>
          <a:xfrm>
            <a:off x="266700" y="688965"/>
            <a:ext cx="8686800" cy="573087"/>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ko-KR" sz="2800" kern="0" dirty="0">
                <a:ea typeface="Gulim" pitchFamily="34" charset="-127"/>
              </a:rPr>
              <a:t>Proposed text change for Proposal 2 (Option 2)</a:t>
            </a:r>
            <a:endParaRPr lang="en-US" sz="2800" kern="0" dirty="0"/>
          </a:p>
        </p:txBody>
      </p:sp>
    </p:spTree>
    <p:extLst>
      <p:ext uri="{BB962C8B-B14F-4D97-AF65-F5344CB8AC3E}">
        <p14:creationId xmlns:p14="http://schemas.microsoft.com/office/powerpoint/2010/main" val="1598936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077C75C-B07B-4D8D-8EE6-0DE543F4CD58}"/>
              </a:ext>
            </a:extLst>
          </p:cNvPr>
          <p:cNvSpPr>
            <a:spLocks noGrp="1"/>
          </p:cNvSpPr>
          <p:nvPr>
            <p:ph type="sldNum" sz="quarter" idx="12"/>
          </p:nvPr>
        </p:nvSpPr>
        <p:spPr/>
        <p:txBody>
          <a:bodyPr/>
          <a:lstStyle/>
          <a:p>
            <a:r>
              <a:rPr lang="en-US" altLang="en-US"/>
              <a:t>Slide </a:t>
            </a:r>
            <a:fld id="{CF617D86-5CEF-4A7A-8BBC-1BE5E3A2734F}" type="slidenum">
              <a:rPr lang="en-US" altLang="en-US" smtClean="0"/>
              <a:pPr/>
              <a:t>13</a:t>
            </a:fld>
            <a:endParaRPr lang="en-US" altLang="en-US" dirty="0"/>
          </a:p>
        </p:txBody>
      </p:sp>
      <p:sp>
        <p:nvSpPr>
          <p:cNvPr id="4" name="Title 1">
            <a:extLst>
              <a:ext uri="{FF2B5EF4-FFF2-40B4-BE49-F238E27FC236}">
                <a16:creationId xmlns:a16="http://schemas.microsoft.com/office/drawing/2014/main" id="{83B58392-DC83-410C-A9FC-DD9601587A7C}"/>
              </a:ext>
            </a:extLst>
          </p:cNvPr>
          <p:cNvSpPr txBox="1">
            <a:spLocks/>
          </p:cNvSpPr>
          <p:nvPr/>
        </p:nvSpPr>
        <p:spPr>
          <a:xfrm>
            <a:off x="457200" y="685800"/>
            <a:ext cx="8686800" cy="573087"/>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sz="2800" kern="0" dirty="0">
                <a:ea typeface="Gulim" pitchFamily="34" charset="-127"/>
              </a:rPr>
              <a:t>Summary</a:t>
            </a:r>
            <a:endParaRPr lang="en-US" sz="2800" kern="0" dirty="0"/>
          </a:p>
        </p:txBody>
      </p:sp>
      <p:sp>
        <p:nvSpPr>
          <p:cNvPr id="5" name="TextBox 4">
            <a:extLst>
              <a:ext uri="{FF2B5EF4-FFF2-40B4-BE49-F238E27FC236}">
                <a16:creationId xmlns:a16="http://schemas.microsoft.com/office/drawing/2014/main" id="{175EE180-3490-4665-8A02-10D025A1D2EC}"/>
              </a:ext>
            </a:extLst>
          </p:cNvPr>
          <p:cNvSpPr txBox="1"/>
          <p:nvPr/>
        </p:nvSpPr>
        <p:spPr>
          <a:xfrm>
            <a:off x="461482" y="1600200"/>
            <a:ext cx="8082444" cy="1815882"/>
          </a:xfrm>
          <a:prstGeom prst="rect">
            <a:avLst/>
          </a:prstGeom>
          <a:noFill/>
        </p:spPr>
        <p:txBody>
          <a:bodyPr wrap="square" rtlCol="0">
            <a:spAutoFit/>
          </a:bodyPr>
          <a:lstStyle/>
          <a:p>
            <a:pPr marL="171450" indent="-171450">
              <a:buFont typeface="Arial" panose="020B0604020202020204" pitchFamily="34" charset="0"/>
              <a:buChar char="•"/>
            </a:pPr>
            <a:r>
              <a:rPr lang="en-US" sz="1600" dirty="0"/>
              <a:t>We have provided a problem statement with respect to the medium access recovery mechanism introduced in SC 35.3.14.7.1 of Draft 1.0 </a:t>
            </a:r>
          </a:p>
          <a:p>
            <a:pPr marL="628650" lvl="1" indent="-171450">
              <a:buFont typeface="Arial" panose="020B0604020202020204" pitchFamily="34" charset="0"/>
              <a:buChar char="•"/>
            </a:pPr>
            <a:r>
              <a:rPr lang="en-US" sz="1600" dirty="0"/>
              <a:t>The maximum wait time for recovery is 8ms that might be deterrent to a latency sensitive application </a:t>
            </a:r>
          </a:p>
          <a:p>
            <a:pPr marL="171450" indent="-171450">
              <a:buFont typeface="Arial" panose="020B0604020202020204" pitchFamily="34" charset="0"/>
              <a:buChar char="•"/>
            </a:pPr>
            <a:r>
              <a:rPr lang="en-US" sz="1600" dirty="0"/>
              <a:t>We have proposed an exclusion to the recovery mechanism in case a STA affiliated to a non-AP MLD is able to decode non-HT PHY preamble of a receiving packet on one link while another STA affiliated to the same non-AP MLD is transmitting on another link</a:t>
            </a:r>
          </a:p>
        </p:txBody>
      </p:sp>
      <p:sp>
        <p:nvSpPr>
          <p:cNvPr id="6" name="Footer Placeholder 3">
            <a:extLst>
              <a:ext uri="{FF2B5EF4-FFF2-40B4-BE49-F238E27FC236}">
                <a16:creationId xmlns:a16="http://schemas.microsoft.com/office/drawing/2014/main" id="{BC4696F8-6DB0-4067-BBCB-6C417AA0A6F5}"/>
              </a:ext>
            </a:extLst>
          </p:cNvPr>
          <p:cNvSpPr>
            <a:spLocks noGrp="1"/>
          </p:cNvSpPr>
          <p:nvPr>
            <p:ph type="ftr" sz="quarter" idx="3"/>
          </p:nvPr>
        </p:nvSpPr>
        <p:spPr>
          <a:xfrm>
            <a:off x="5791200" y="6475413"/>
            <a:ext cx="2752725" cy="184666"/>
          </a:xfrm>
        </p:spPr>
        <p:txBody>
          <a:bodyPr/>
          <a:lstStyle/>
          <a:p>
            <a:pPr>
              <a:defRPr/>
            </a:pPr>
            <a:r>
              <a:rPr lang="en-US" altLang="ko-KR" dirty="0"/>
              <a:t>Chittabrata Ghosh (Facebook)</a:t>
            </a:r>
          </a:p>
        </p:txBody>
      </p:sp>
    </p:spTree>
    <p:extLst>
      <p:ext uri="{BB962C8B-B14F-4D97-AF65-F5344CB8AC3E}">
        <p14:creationId xmlns:p14="http://schemas.microsoft.com/office/powerpoint/2010/main" val="3013468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A8ED430-3F9C-4642-B190-0A3CD9F072FB}"/>
              </a:ext>
            </a:extLst>
          </p:cNvPr>
          <p:cNvSpPr>
            <a:spLocks noGrp="1"/>
          </p:cNvSpPr>
          <p:nvPr>
            <p:ph type="sldNum" sz="quarter" idx="12"/>
          </p:nvPr>
        </p:nvSpPr>
        <p:spPr/>
        <p:txBody>
          <a:bodyPr/>
          <a:lstStyle/>
          <a:p>
            <a:r>
              <a:rPr lang="en-US" altLang="en-US"/>
              <a:t>Slide </a:t>
            </a:r>
            <a:fld id="{CF617D86-5CEF-4A7A-8BBC-1BE5E3A2734F}" type="slidenum">
              <a:rPr lang="en-US" altLang="en-US" smtClean="0"/>
              <a:pPr/>
              <a:t>14</a:t>
            </a:fld>
            <a:endParaRPr lang="en-US" altLang="en-US" dirty="0"/>
          </a:p>
        </p:txBody>
      </p:sp>
      <p:sp>
        <p:nvSpPr>
          <p:cNvPr id="4" name="Title 1">
            <a:extLst>
              <a:ext uri="{FF2B5EF4-FFF2-40B4-BE49-F238E27FC236}">
                <a16:creationId xmlns:a16="http://schemas.microsoft.com/office/drawing/2014/main" id="{5D05A5D4-E853-4583-9D8B-FF263C1657A5}"/>
              </a:ext>
            </a:extLst>
          </p:cNvPr>
          <p:cNvSpPr txBox="1">
            <a:spLocks/>
          </p:cNvSpPr>
          <p:nvPr/>
        </p:nvSpPr>
        <p:spPr>
          <a:xfrm>
            <a:off x="457200" y="685800"/>
            <a:ext cx="8686800" cy="573087"/>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ko-KR" sz="2800" kern="0" dirty="0">
                <a:ea typeface="Gulim" pitchFamily="34" charset="-127"/>
              </a:rPr>
              <a:t>Straw poll 1 (Proposal 1, Option 1) </a:t>
            </a:r>
            <a:endParaRPr lang="en-US" sz="2800" kern="0" dirty="0"/>
          </a:p>
        </p:txBody>
      </p:sp>
      <p:sp>
        <p:nvSpPr>
          <p:cNvPr id="5" name="Footer Placeholder 3">
            <a:extLst>
              <a:ext uri="{FF2B5EF4-FFF2-40B4-BE49-F238E27FC236}">
                <a16:creationId xmlns:a16="http://schemas.microsoft.com/office/drawing/2014/main" id="{B914D8D4-86A1-48BB-B120-6C54F659C3A8}"/>
              </a:ext>
            </a:extLst>
          </p:cNvPr>
          <p:cNvSpPr>
            <a:spLocks noGrp="1"/>
          </p:cNvSpPr>
          <p:nvPr>
            <p:ph type="ftr" sz="quarter" idx="3"/>
          </p:nvPr>
        </p:nvSpPr>
        <p:spPr>
          <a:xfrm>
            <a:off x="5791200" y="6475413"/>
            <a:ext cx="2752725" cy="184666"/>
          </a:xfrm>
        </p:spPr>
        <p:txBody>
          <a:bodyPr/>
          <a:lstStyle/>
          <a:p>
            <a:pPr>
              <a:defRPr/>
            </a:pPr>
            <a:r>
              <a:rPr lang="en-US" altLang="ko-KR" dirty="0"/>
              <a:t>Chittabrata Ghosh (Facebook)</a:t>
            </a:r>
          </a:p>
        </p:txBody>
      </p:sp>
      <p:sp>
        <p:nvSpPr>
          <p:cNvPr id="6" name="TextBox 5">
            <a:extLst>
              <a:ext uri="{FF2B5EF4-FFF2-40B4-BE49-F238E27FC236}">
                <a16:creationId xmlns:a16="http://schemas.microsoft.com/office/drawing/2014/main" id="{B4F6B4B5-1677-4839-95A9-5C858209CFC6}"/>
              </a:ext>
            </a:extLst>
          </p:cNvPr>
          <p:cNvSpPr txBox="1"/>
          <p:nvPr/>
        </p:nvSpPr>
        <p:spPr>
          <a:xfrm>
            <a:off x="542925" y="1524000"/>
            <a:ext cx="8001000" cy="5016758"/>
          </a:xfrm>
          <a:prstGeom prst="rect">
            <a:avLst/>
          </a:prstGeom>
          <a:noFill/>
        </p:spPr>
        <p:txBody>
          <a:bodyPr wrap="square" rtlCol="0">
            <a:spAutoFit/>
          </a:bodyPr>
          <a:lstStyle/>
          <a:p>
            <a:r>
              <a:rPr lang="en-US" sz="2000" b="1" dirty="0"/>
              <a:t>Do you agree to include the following (underlined) specification text in </a:t>
            </a:r>
            <a:r>
              <a:rPr lang="en-US" sz="2000" b="1" dirty="0">
                <a:solidFill>
                  <a:srgbClr val="000000"/>
                </a:solidFill>
              </a:rPr>
              <a:t>SC 35.3.15.8.1 General </a:t>
            </a:r>
            <a:r>
              <a:rPr lang="en-US" sz="2000" b="1" dirty="0"/>
              <a:t>for an exclusion to the medium access recovery mechanism:</a:t>
            </a:r>
          </a:p>
          <a:p>
            <a:endParaRPr lang="en-US" sz="2000" b="1" dirty="0"/>
          </a:p>
          <a:p>
            <a:r>
              <a:rPr lang="en-US" sz="2000" b="1" dirty="0"/>
              <a:t>-</a:t>
            </a:r>
            <a:r>
              <a:rPr lang="en-US" sz="1800" u="sng" dirty="0">
                <a:effectLst/>
                <a:latin typeface="Calibri" panose="020F0502020204030204" pitchFamily="34" charset="0"/>
                <a:ea typeface="Calibri" panose="020F0502020204030204" pitchFamily="34" charset="0"/>
              </a:rPr>
              <a:t> </a:t>
            </a:r>
            <a:r>
              <a:rPr lang="en-US" sz="1800" u="sng" dirty="0">
                <a:effectLst/>
                <a:latin typeface="+mn-lt"/>
                <a:ea typeface="Calibri" panose="020F0502020204030204" pitchFamily="34" charset="0"/>
              </a:rPr>
              <a:t>The STA may not start the MediumSyncDelay timer if the remaining transmission </a:t>
            </a:r>
            <a:r>
              <a:rPr lang="en-US" sz="1800" u="sng" dirty="0">
                <a:latin typeface="+mn-lt"/>
                <a:ea typeface="Calibri" panose="020F0502020204030204" pitchFamily="34" charset="0"/>
              </a:rPr>
              <a:t>duration </a:t>
            </a:r>
            <a:r>
              <a:rPr lang="en-US" sz="1800" u="sng" dirty="0">
                <a:effectLst/>
                <a:latin typeface="+mn-lt"/>
                <a:ea typeface="Calibri" panose="020F0502020204030204" pitchFamily="34" charset="0"/>
              </a:rPr>
              <a:t>in one link is shorter than or equal to the adjusted duration of the PPDU obtained from the L_LENGTH parameter value </a:t>
            </a:r>
            <a:r>
              <a:rPr lang="en-US" sz="1800" u="sng" dirty="0">
                <a:latin typeface="+mn-lt"/>
                <a:ea typeface="Calibri" panose="020F0502020204030204" pitchFamily="34" charset="0"/>
              </a:rPr>
              <a:t>in the </a:t>
            </a:r>
            <a:r>
              <a:rPr lang="en-US" sz="1800" u="sng" dirty="0">
                <a:effectLst/>
                <a:latin typeface="+mn-lt"/>
                <a:ea typeface="Calibri" panose="020F0502020204030204" pitchFamily="34" charset="0"/>
              </a:rPr>
              <a:t>L-SIG field of the non-HT PHY preamble received on another link that belongs to the NSTR link pair. If the non-HT PHY preamble is received before the start time of the transmission event, then the adjusted duration is the PPDU duration indicated </a:t>
            </a:r>
            <a:r>
              <a:rPr lang="en-US" sz="1800" u="sng" dirty="0">
                <a:latin typeface="+mn-lt"/>
                <a:ea typeface="Calibri" panose="020F0502020204030204" pitchFamily="34" charset="0"/>
              </a:rPr>
              <a:t>by</a:t>
            </a:r>
            <a:r>
              <a:rPr lang="en-US" sz="1800" u="sng" dirty="0">
                <a:effectLst/>
                <a:latin typeface="+mn-lt"/>
                <a:ea typeface="Calibri" panose="020F0502020204030204" pitchFamily="34" charset="0"/>
              </a:rPr>
              <a:t> the L_LENGTH parameter value in the L-SIG field of the non-HT PHY preamble minus </a:t>
            </a:r>
            <a:r>
              <a:rPr lang="en-US" sz="1800" u="sng" dirty="0">
                <a:effectLst/>
                <a:latin typeface="+mn-lt"/>
                <a:ea typeface="Times New Roman" panose="02020603050405020304" pitchFamily="18" charset="0"/>
                <a:cs typeface="Times New Roman" panose="02020603050405020304" pitchFamily="18" charset="0"/>
              </a:rPr>
              <a:t>the duration elapsed </a:t>
            </a:r>
            <a:r>
              <a:rPr lang="en-US" sz="1800" u="sng" dirty="0">
                <a:solidFill>
                  <a:srgbClr val="222222"/>
                </a:solidFill>
                <a:effectLst/>
                <a:latin typeface="+mn-lt"/>
                <a:ea typeface="Calibri" panose="020F0502020204030204" pitchFamily="34" charset="0"/>
              </a:rPr>
              <a:t>between the end of the L-SIG field and </a:t>
            </a:r>
            <a:r>
              <a:rPr lang="en-US" sz="1800" u="sng" dirty="0">
                <a:effectLst/>
                <a:latin typeface="+mn-lt"/>
                <a:ea typeface="Times New Roman" panose="02020603050405020304" pitchFamily="18" charset="0"/>
                <a:cs typeface="Times New Roman" panose="02020603050405020304" pitchFamily="18" charset="0"/>
              </a:rPr>
              <a:t>the start time of the transmission event on the other link</a:t>
            </a:r>
            <a:r>
              <a:rPr lang="en-US" sz="1800" u="sng" dirty="0">
                <a:effectLst/>
                <a:latin typeface="+mn-lt"/>
                <a:ea typeface="Calibri" panose="020F0502020204030204" pitchFamily="34" charset="0"/>
              </a:rPr>
              <a:t>. If the non-HT PHY preamble is received during the transmission event, then the adjusted duration is equal to the PPDU duration indicated </a:t>
            </a:r>
            <a:r>
              <a:rPr lang="en-US" sz="1800" u="sng" dirty="0">
                <a:latin typeface="+mn-lt"/>
                <a:ea typeface="Calibri" panose="020F0502020204030204" pitchFamily="34" charset="0"/>
              </a:rPr>
              <a:t>by</a:t>
            </a:r>
            <a:r>
              <a:rPr lang="en-US" sz="1800" u="sng" dirty="0">
                <a:effectLst/>
                <a:latin typeface="+mn-lt"/>
                <a:ea typeface="Calibri" panose="020F0502020204030204" pitchFamily="34" charset="0"/>
              </a:rPr>
              <a:t> the L_LENGTH parameter value in the L-SIG field of a non-HT PHY preamble.</a:t>
            </a:r>
            <a:r>
              <a:rPr lang="en-US" sz="2000" b="1" dirty="0"/>
              <a:t>? </a:t>
            </a:r>
          </a:p>
          <a:p>
            <a:endParaRPr lang="en-US" sz="2000" b="1" dirty="0"/>
          </a:p>
        </p:txBody>
      </p:sp>
    </p:spTree>
    <p:extLst>
      <p:ext uri="{BB962C8B-B14F-4D97-AF65-F5344CB8AC3E}">
        <p14:creationId xmlns:p14="http://schemas.microsoft.com/office/powerpoint/2010/main" val="2287157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A8ED430-3F9C-4642-B190-0A3CD9F072FB}"/>
              </a:ext>
            </a:extLst>
          </p:cNvPr>
          <p:cNvSpPr>
            <a:spLocks noGrp="1"/>
          </p:cNvSpPr>
          <p:nvPr>
            <p:ph type="sldNum" sz="quarter" idx="12"/>
          </p:nvPr>
        </p:nvSpPr>
        <p:spPr/>
        <p:txBody>
          <a:bodyPr/>
          <a:lstStyle/>
          <a:p>
            <a:r>
              <a:rPr lang="en-US" altLang="en-US"/>
              <a:t>Slide </a:t>
            </a:r>
            <a:fld id="{CF617D86-5CEF-4A7A-8BBC-1BE5E3A2734F}" type="slidenum">
              <a:rPr lang="en-US" altLang="en-US" smtClean="0"/>
              <a:pPr/>
              <a:t>15</a:t>
            </a:fld>
            <a:endParaRPr lang="en-US" altLang="en-US" dirty="0"/>
          </a:p>
        </p:txBody>
      </p:sp>
      <p:sp>
        <p:nvSpPr>
          <p:cNvPr id="4" name="Title 1">
            <a:extLst>
              <a:ext uri="{FF2B5EF4-FFF2-40B4-BE49-F238E27FC236}">
                <a16:creationId xmlns:a16="http://schemas.microsoft.com/office/drawing/2014/main" id="{5D05A5D4-E853-4583-9D8B-FF263C1657A5}"/>
              </a:ext>
            </a:extLst>
          </p:cNvPr>
          <p:cNvSpPr txBox="1">
            <a:spLocks/>
          </p:cNvSpPr>
          <p:nvPr/>
        </p:nvSpPr>
        <p:spPr>
          <a:xfrm>
            <a:off x="457200" y="685800"/>
            <a:ext cx="8686800" cy="573087"/>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ko-KR" sz="2800" kern="0" dirty="0">
                <a:ea typeface="Gulim" pitchFamily="34" charset="-127"/>
              </a:rPr>
              <a:t>Straw poll 2 (Proposal 2, Option 1)</a:t>
            </a:r>
            <a:endParaRPr lang="en-US" sz="2800" kern="0" dirty="0"/>
          </a:p>
        </p:txBody>
      </p:sp>
      <p:sp>
        <p:nvSpPr>
          <p:cNvPr id="5" name="Footer Placeholder 3">
            <a:extLst>
              <a:ext uri="{FF2B5EF4-FFF2-40B4-BE49-F238E27FC236}">
                <a16:creationId xmlns:a16="http://schemas.microsoft.com/office/drawing/2014/main" id="{B914D8D4-86A1-48BB-B120-6C54F659C3A8}"/>
              </a:ext>
            </a:extLst>
          </p:cNvPr>
          <p:cNvSpPr>
            <a:spLocks noGrp="1"/>
          </p:cNvSpPr>
          <p:nvPr>
            <p:ph type="ftr" sz="quarter" idx="3"/>
          </p:nvPr>
        </p:nvSpPr>
        <p:spPr>
          <a:xfrm>
            <a:off x="5791200" y="6475413"/>
            <a:ext cx="2752725" cy="184666"/>
          </a:xfrm>
        </p:spPr>
        <p:txBody>
          <a:bodyPr/>
          <a:lstStyle/>
          <a:p>
            <a:pPr>
              <a:defRPr/>
            </a:pPr>
            <a:r>
              <a:rPr lang="en-US" altLang="ko-KR" dirty="0"/>
              <a:t>Chittabrata Ghosh (Facebook)</a:t>
            </a:r>
          </a:p>
        </p:txBody>
      </p:sp>
      <p:sp>
        <p:nvSpPr>
          <p:cNvPr id="6" name="TextBox 5">
            <a:extLst>
              <a:ext uri="{FF2B5EF4-FFF2-40B4-BE49-F238E27FC236}">
                <a16:creationId xmlns:a16="http://schemas.microsoft.com/office/drawing/2014/main" id="{B4F6B4B5-1677-4839-95A9-5C858209CFC6}"/>
              </a:ext>
            </a:extLst>
          </p:cNvPr>
          <p:cNvSpPr txBox="1"/>
          <p:nvPr/>
        </p:nvSpPr>
        <p:spPr>
          <a:xfrm>
            <a:off x="542925" y="1524000"/>
            <a:ext cx="8001000" cy="3908762"/>
          </a:xfrm>
          <a:prstGeom prst="rect">
            <a:avLst/>
          </a:prstGeom>
          <a:noFill/>
        </p:spPr>
        <p:txBody>
          <a:bodyPr wrap="square" rtlCol="0">
            <a:spAutoFit/>
          </a:bodyPr>
          <a:lstStyle/>
          <a:p>
            <a:r>
              <a:rPr lang="en-US" sz="2000" b="1" dirty="0"/>
              <a:t>Do you agree to revise the following specification text (underlined) in </a:t>
            </a:r>
            <a:r>
              <a:rPr lang="en-US" sz="2000" b="1" dirty="0">
                <a:solidFill>
                  <a:srgbClr val="000000"/>
                </a:solidFill>
              </a:rPr>
              <a:t>SC 35.3.15.8.1 General </a:t>
            </a:r>
            <a:r>
              <a:rPr lang="en-US" sz="2000" b="1" dirty="0"/>
              <a:t>an exclusion to the medium access recovery mechanism:</a:t>
            </a:r>
          </a:p>
          <a:p>
            <a:r>
              <a:rPr lang="en-US" sz="2000" b="1" dirty="0"/>
              <a:t> </a:t>
            </a:r>
          </a:p>
          <a:p>
            <a:r>
              <a:rPr lang="en-US" sz="2000" b="1" dirty="0"/>
              <a:t>- </a:t>
            </a:r>
            <a:r>
              <a:rPr lang="en-US" sz="1600" b="0" i="0" u="none" strike="noStrike" baseline="0" dirty="0">
                <a:solidFill>
                  <a:srgbClr val="000000"/>
                </a:solidFill>
                <a:latin typeface="Times New Roman" panose="02020603050405020304" pitchFamily="18" charset="0"/>
              </a:rPr>
              <a:t>The MediumSyncDelay timer is a single timer, shared by all EDCAFs within a non-AP STA, which is initialized to </a:t>
            </a:r>
            <a:r>
              <a:rPr lang="en-US" sz="1600" b="0" i="0" u="none" strike="noStrike" baseline="0" dirty="0" err="1">
                <a:solidFill>
                  <a:srgbClr val="000000"/>
                </a:solidFill>
                <a:latin typeface="Times New Roman" panose="02020603050405020304" pitchFamily="18" charset="0"/>
              </a:rPr>
              <a:t>aPPDUMaxTime</a:t>
            </a:r>
            <a:r>
              <a:rPr lang="en-US" sz="1600" b="0" i="0" u="none" strike="noStrike" baseline="0" dirty="0">
                <a:solidFill>
                  <a:srgbClr val="000000"/>
                </a:solidFill>
                <a:latin typeface="Times New Roman" panose="02020603050405020304" pitchFamily="18" charset="0"/>
              </a:rPr>
              <a:t> defined in Table 36-69 (EHT PHY characteristics). The STA shall update its MediumSyncDelay timer with the one contained in the Medium Synchronization field, if present, of the </a:t>
            </a:r>
            <a:r>
              <a:rPr lang="en-US" sz="1600" b="0" i="0" u="none" strike="noStrike" baseline="0" dirty="0">
                <a:solidFill>
                  <a:srgbClr val="208A20"/>
                </a:solidFill>
                <a:latin typeface="Times New Roman" panose="02020603050405020304" pitchFamily="18" charset="0"/>
              </a:rPr>
              <a:t>(#6700)</a:t>
            </a:r>
            <a:r>
              <a:rPr lang="en-US" sz="1600" b="0" i="0" u="none" strike="noStrike" baseline="0" dirty="0">
                <a:solidFill>
                  <a:srgbClr val="000000"/>
                </a:solidFill>
                <a:latin typeface="Times New Roman" panose="02020603050405020304" pitchFamily="18" charset="0"/>
              </a:rPr>
              <a:t>Basic Multi-Link element in the most recent frame received from its associated AP MLD. In addition, the timer resets to zero when any of the following events occur:</a:t>
            </a:r>
          </a:p>
          <a:p>
            <a:r>
              <a:rPr lang="en-US" sz="1600" b="0" i="0" u="none" strike="noStrike" baseline="0" dirty="0">
                <a:solidFill>
                  <a:srgbClr val="000000"/>
                </a:solidFill>
                <a:latin typeface="Times New Roman" panose="02020603050405020304" pitchFamily="18" charset="0"/>
              </a:rPr>
              <a:t>         —The STA receives a PPDU with a valid </a:t>
            </a:r>
            <a:r>
              <a:rPr lang="en-US" sz="1600" b="0" i="0" u="none" strike="sngStrike" baseline="0" dirty="0">
                <a:solidFill>
                  <a:srgbClr val="000000"/>
                </a:solidFill>
                <a:latin typeface="Times New Roman" panose="02020603050405020304" pitchFamily="18" charset="0"/>
              </a:rPr>
              <a:t>MPDU </a:t>
            </a:r>
            <a:r>
              <a:rPr lang="en-US" sz="1600" u="sng" dirty="0">
                <a:solidFill>
                  <a:srgbClr val="000000"/>
                </a:solidFill>
              </a:rPr>
              <a:t>non-HT PHY</a:t>
            </a:r>
            <a:r>
              <a:rPr lang="en-US" sz="1600" b="0" i="0" u="sng" baseline="0" dirty="0">
                <a:solidFill>
                  <a:srgbClr val="000000"/>
                </a:solidFill>
                <a:latin typeface="Times New Roman" panose="02020603050405020304" pitchFamily="18" charset="0"/>
              </a:rPr>
              <a:t> preamble</a:t>
            </a:r>
            <a:r>
              <a:rPr lang="en-US" sz="1600" b="0" i="0" u="none" strike="noStrike" baseline="0" dirty="0">
                <a:solidFill>
                  <a:srgbClr val="000000"/>
                </a:solidFill>
                <a:latin typeface="Times New Roman" panose="02020603050405020304" pitchFamily="18" charset="0"/>
              </a:rPr>
              <a:t>.</a:t>
            </a:r>
          </a:p>
          <a:p>
            <a:r>
              <a:rPr lang="en-US" sz="1600" b="0" i="0" u="none" strike="noStrike" baseline="0" dirty="0">
                <a:solidFill>
                  <a:srgbClr val="000000"/>
                </a:solidFill>
                <a:latin typeface="Times New Roman" panose="02020603050405020304" pitchFamily="18" charset="0"/>
              </a:rPr>
              <a:t>         —The STA receives a PPDU whose corresponding RXVECTOR 	      </a:t>
            </a:r>
          </a:p>
          <a:p>
            <a:r>
              <a:rPr lang="en-US" sz="1600" dirty="0">
                <a:solidFill>
                  <a:srgbClr val="000000"/>
                </a:solidFill>
              </a:rPr>
              <a:t>             </a:t>
            </a:r>
            <a:r>
              <a:rPr lang="en-US" sz="1600" b="0" i="0" u="none" strike="noStrike" baseline="0" dirty="0">
                <a:solidFill>
                  <a:srgbClr val="000000"/>
                </a:solidFill>
                <a:latin typeface="Times New Roman" panose="02020603050405020304" pitchFamily="18" charset="0"/>
              </a:rPr>
              <a:t>parameter TXOP_DURATION is not UNSPECIFIED.</a:t>
            </a:r>
            <a:r>
              <a:rPr lang="en-US" sz="1600" b="1" dirty="0"/>
              <a:t>?</a:t>
            </a:r>
          </a:p>
          <a:p>
            <a:endParaRPr lang="en-US" sz="2000" b="1" dirty="0"/>
          </a:p>
        </p:txBody>
      </p:sp>
    </p:spTree>
    <p:extLst>
      <p:ext uri="{BB962C8B-B14F-4D97-AF65-F5344CB8AC3E}">
        <p14:creationId xmlns:p14="http://schemas.microsoft.com/office/powerpoint/2010/main" val="124673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Background</a:t>
            </a:r>
            <a:endParaRPr lang="en-US" sz="3600" kern="0" dirty="0"/>
          </a:p>
        </p:txBody>
      </p:sp>
      <p:sp>
        <p:nvSpPr>
          <p:cNvPr id="5" name="TextBox 4">
            <a:extLst>
              <a:ext uri="{FF2B5EF4-FFF2-40B4-BE49-F238E27FC236}">
                <a16:creationId xmlns:a16="http://schemas.microsoft.com/office/drawing/2014/main" id="{B64CCCC8-1C15-4F91-82AF-1007CAFF018E}"/>
              </a:ext>
            </a:extLst>
          </p:cNvPr>
          <p:cNvSpPr txBox="1"/>
          <p:nvPr/>
        </p:nvSpPr>
        <p:spPr>
          <a:xfrm>
            <a:off x="152400" y="1676400"/>
            <a:ext cx="8534399" cy="3323987"/>
          </a:xfrm>
          <a:prstGeom prst="rect">
            <a:avLst/>
          </a:prstGeom>
          <a:noFill/>
        </p:spPr>
        <p:txBody>
          <a:bodyPr wrap="square" rtlCol="0">
            <a:spAutoFit/>
          </a:bodyPr>
          <a:lstStyle/>
          <a:p>
            <a:pPr marL="285750" indent="-285750" algn="just">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cs typeface="Times New Roman" panose="02020603050405020304" pitchFamily="18" charset="0"/>
              </a:rPr>
              <a:t>A pair of links is indicated by a STA MLD (multi-link device) as an NSTR pair signaled in transmitted Association Request frame</a:t>
            </a:r>
          </a:p>
          <a:p>
            <a:pPr marL="285750" indent="-285750" algn="just">
              <a:buFont typeface="Arial" panose="020B0604020202020204" pitchFamily="34" charset="0"/>
              <a:buChar char="•"/>
            </a:pPr>
            <a:r>
              <a:rPr lang="en-US" sz="1800" dirty="0">
                <a:solidFill>
                  <a:srgbClr val="000000"/>
                </a:solidFill>
                <a:effectLst/>
                <a:latin typeface="Times New Roman" panose="02020603050405020304" pitchFamily="18" charset="0"/>
                <a:ea typeface="Calibri" panose="020F0502020204030204" pitchFamily="34" charset="0"/>
              </a:rPr>
              <a:t>A transmission on one link (</a:t>
            </a:r>
            <a:r>
              <a:rPr lang="en-US" sz="1800" i="1" dirty="0">
                <a:solidFill>
                  <a:srgbClr val="000000"/>
                </a:solidFill>
                <a:effectLst/>
                <a:latin typeface="Times New Roman" panose="02020603050405020304" pitchFamily="18" charset="0"/>
                <a:ea typeface="Calibri" panose="020F0502020204030204" pitchFamily="34" charset="0"/>
              </a:rPr>
              <a:t>e.g</a:t>
            </a:r>
            <a:r>
              <a:rPr lang="en-US" sz="1800" dirty="0">
                <a:solidFill>
                  <a:srgbClr val="000000"/>
                </a:solidFill>
                <a:effectLst/>
                <a:latin typeface="Times New Roman" panose="02020603050405020304" pitchFamily="18" charset="0"/>
                <a:ea typeface="Calibri" panose="020F0502020204030204" pitchFamily="34" charset="0"/>
              </a:rPr>
              <a:t>., lower 5 GHz band) will cause self interference (due to signal leakage) on the second link (</a:t>
            </a:r>
            <a:r>
              <a:rPr lang="en-US" sz="1800" i="1" dirty="0">
                <a:solidFill>
                  <a:srgbClr val="000000"/>
                </a:solidFill>
                <a:effectLst/>
                <a:latin typeface="Times New Roman" panose="02020603050405020304" pitchFamily="18" charset="0"/>
                <a:ea typeface="Calibri" panose="020F0502020204030204" pitchFamily="34" charset="0"/>
              </a:rPr>
              <a:t>e.g</a:t>
            </a:r>
            <a:r>
              <a:rPr lang="en-US" sz="1800" dirty="0">
                <a:solidFill>
                  <a:srgbClr val="000000"/>
                </a:solidFill>
                <a:effectLst/>
                <a:latin typeface="Times New Roman" panose="02020603050405020304" pitchFamily="18" charset="0"/>
                <a:ea typeface="Calibri" panose="020F0502020204030204" pitchFamily="34" charset="0"/>
              </a:rPr>
              <a:t>., upper 5 GHz or in 6 GHz band) within an NSTR pair</a:t>
            </a:r>
            <a:r>
              <a:rPr lang="en-US" sz="1800" dirty="0">
                <a:solidFill>
                  <a:srgbClr val="000000"/>
                </a:solidFill>
                <a:latin typeface="Times New Roman" panose="02020603050405020304" pitchFamily="18" charset="0"/>
                <a:cs typeface="Times New Roman" panose="02020603050405020304" pitchFamily="18" charset="0"/>
              </a:rPr>
              <a:t>, making the second link unsuitable for reception of PPDUs</a:t>
            </a:r>
          </a:p>
          <a:p>
            <a:pPr marL="742950" lvl="1" indent="-285750" algn="just">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This self interference results in medium blindness for the STA in the second link</a:t>
            </a:r>
          </a:p>
          <a:p>
            <a:pPr marL="742950" lvl="1" indent="-285750" algn="just">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Due to medium blindness, the draft spec defines this duration of transmission in one link as the duration of lost medium synchronization</a:t>
            </a:r>
          </a:p>
          <a:p>
            <a:pPr marL="285750" indent="-285750" algn="just">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IEEE 802.11be defined a medium access recovery mechanism to allow the STA to come out of medium blindness</a:t>
            </a:r>
          </a:p>
          <a:p>
            <a:pPr marL="285750" indent="-285750" algn="just">
              <a:buFont typeface="Arial" panose="020B0604020202020204" pitchFamily="34" charset="0"/>
              <a:buChar char="•"/>
            </a:pPr>
            <a:r>
              <a:rPr lang="en-US" sz="1800" dirty="0">
                <a:cs typeface="Times New Roman" panose="02020603050405020304" pitchFamily="18" charset="0"/>
              </a:rPr>
              <a:t>This proposal provides a resolution to CID 4730 (in next Slide)</a:t>
            </a:r>
            <a:endParaRPr lang="en-US" sz="1800" dirty="0">
              <a:latin typeface="Times New Roman" panose="02020603050405020304" pitchFamily="18" charset="0"/>
              <a:cs typeface="Times New Roman" panose="02020603050405020304" pitchFamily="18" charset="0"/>
            </a:endParaRPr>
          </a:p>
          <a:p>
            <a:endParaRPr lang="en-US" sz="1800" dirty="0"/>
          </a:p>
        </p:txBody>
      </p:sp>
      <p:sp>
        <p:nvSpPr>
          <p:cNvPr id="12" name="Footer Placeholder 3">
            <a:extLst>
              <a:ext uri="{FF2B5EF4-FFF2-40B4-BE49-F238E27FC236}">
                <a16:creationId xmlns:a16="http://schemas.microsoft.com/office/drawing/2014/main" id="{E5A20E01-770A-4BE5-9BD0-35226D5524FD}"/>
              </a:ext>
            </a:extLst>
          </p:cNvPr>
          <p:cNvSpPr>
            <a:spLocks noGrp="1"/>
          </p:cNvSpPr>
          <p:nvPr>
            <p:ph type="ftr" sz="quarter" idx="3"/>
          </p:nvPr>
        </p:nvSpPr>
        <p:spPr>
          <a:xfrm>
            <a:off x="5791200" y="6475413"/>
            <a:ext cx="2752725" cy="184666"/>
          </a:xfrm>
        </p:spPr>
        <p:txBody>
          <a:bodyPr/>
          <a:lstStyle/>
          <a:p>
            <a:pPr>
              <a:defRPr/>
            </a:pPr>
            <a:r>
              <a:rPr lang="en-US" altLang="ko-KR" dirty="0"/>
              <a:t>Chittabrata Ghosh (Facebook)</a:t>
            </a:r>
          </a:p>
        </p:txBody>
      </p:sp>
    </p:spTree>
    <p:extLst>
      <p:ext uri="{BB962C8B-B14F-4D97-AF65-F5344CB8AC3E}">
        <p14:creationId xmlns:p14="http://schemas.microsoft.com/office/powerpoint/2010/main" val="1184057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4D0D59-BE5A-49D9-B7CC-1780C161DD9D}"/>
              </a:ext>
            </a:extLst>
          </p:cNvPr>
          <p:cNvSpPr>
            <a:spLocks noGrp="1"/>
          </p:cNvSpPr>
          <p:nvPr>
            <p:ph type="sldNum" sz="quarter" idx="12"/>
          </p:nvPr>
        </p:nvSpPr>
        <p:spPr/>
        <p:txBody>
          <a:bodyPr/>
          <a:lstStyle/>
          <a:p>
            <a:r>
              <a:rPr lang="en-US" altLang="en-US"/>
              <a:t>Slide </a:t>
            </a:r>
            <a:fld id="{CF617D86-5CEF-4A7A-8BBC-1BE5E3A2734F}" type="slidenum">
              <a:rPr lang="en-US" altLang="en-US" smtClean="0"/>
              <a:pPr/>
              <a:t>3</a:t>
            </a:fld>
            <a:endParaRPr lang="en-US" altLang="en-US" dirty="0"/>
          </a:p>
        </p:txBody>
      </p:sp>
      <p:sp>
        <p:nvSpPr>
          <p:cNvPr id="3" name="Footer Placeholder 2">
            <a:extLst>
              <a:ext uri="{FF2B5EF4-FFF2-40B4-BE49-F238E27FC236}">
                <a16:creationId xmlns:a16="http://schemas.microsoft.com/office/drawing/2014/main" id="{5D3DC10A-BDE3-435C-9F15-023C30567EED}"/>
              </a:ext>
            </a:extLst>
          </p:cNvPr>
          <p:cNvSpPr>
            <a:spLocks noGrp="1"/>
          </p:cNvSpPr>
          <p:nvPr>
            <p:ph type="ftr" sz="quarter" idx="3"/>
          </p:nvPr>
        </p:nvSpPr>
        <p:spPr/>
        <p:txBody>
          <a:bodyPr/>
          <a:lstStyle/>
          <a:p>
            <a:pPr>
              <a:defRPr/>
            </a:pPr>
            <a:r>
              <a:rPr lang="en-US" altLang="ko-KR"/>
              <a:t>Chittabrata Ghosh (Facebook)</a:t>
            </a:r>
            <a:endParaRPr lang="en-US" altLang="ko-KR" dirty="0"/>
          </a:p>
        </p:txBody>
      </p:sp>
      <p:graphicFrame>
        <p:nvGraphicFramePr>
          <p:cNvPr id="6" name="Table 5">
            <a:extLst>
              <a:ext uri="{FF2B5EF4-FFF2-40B4-BE49-F238E27FC236}">
                <a16:creationId xmlns:a16="http://schemas.microsoft.com/office/drawing/2014/main" id="{5842B3F2-AA9F-472C-B782-26CA9DD94D32}"/>
              </a:ext>
            </a:extLst>
          </p:cNvPr>
          <p:cNvGraphicFramePr>
            <a:graphicFrameLocks noGrp="1"/>
          </p:cNvGraphicFramePr>
          <p:nvPr>
            <p:extLst>
              <p:ext uri="{D42A27DB-BD31-4B8C-83A1-F6EECF244321}">
                <p14:modId xmlns:p14="http://schemas.microsoft.com/office/powerpoint/2010/main" val="2702750239"/>
              </p:ext>
            </p:extLst>
          </p:nvPr>
        </p:nvGraphicFramePr>
        <p:xfrm>
          <a:off x="833437" y="1676400"/>
          <a:ext cx="7477125" cy="4320477"/>
        </p:xfrm>
        <a:graphic>
          <a:graphicData uri="http://schemas.openxmlformats.org/drawingml/2006/table">
            <a:tbl>
              <a:tblPr firstRow="1" firstCol="1" bandRow="1">
                <a:tableStyleId>{5C22544A-7EE6-4342-B048-85BDC9FD1C3A}</a:tableStyleId>
              </a:tblPr>
              <a:tblGrid>
                <a:gridCol w="701478">
                  <a:extLst>
                    <a:ext uri="{9D8B030D-6E8A-4147-A177-3AD203B41FA5}">
                      <a16:colId xmlns:a16="http://schemas.microsoft.com/office/drawing/2014/main" val="4171029843"/>
                    </a:ext>
                  </a:extLst>
                </a:gridCol>
                <a:gridCol w="972505">
                  <a:extLst>
                    <a:ext uri="{9D8B030D-6E8A-4147-A177-3AD203B41FA5}">
                      <a16:colId xmlns:a16="http://schemas.microsoft.com/office/drawing/2014/main" val="2890219711"/>
                    </a:ext>
                  </a:extLst>
                </a:gridCol>
                <a:gridCol w="701478">
                  <a:extLst>
                    <a:ext uri="{9D8B030D-6E8A-4147-A177-3AD203B41FA5}">
                      <a16:colId xmlns:a16="http://schemas.microsoft.com/office/drawing/2014/main" val="414773246"/>
                    </a:ext>
                  </a:extLst>
                </a:gridCol>
                <a:gridCol w="701478">
                  <a:extLst>
                    <a:ext uri="{9D8B030D-6E8A-4147-A177-3AD203B41FA5}">
                      <a16:colId xmlns:a16="http://schemas.microsoft.com/office/drawing/2014/main" val="3582794651"/>
                    </a:ext>
                  </a:extLst>
                </a:gridCol>
                <a:gridCol w="2561862">
                  <a:extLst>
                    <a:ext uri="{9D8B030D-6E8A-4147-A177-3AD203B41FA5}">
                      <a16:colId xmlns:a16="http://schemas.microsoft.com/office/drawing/2014/main" val="3152496613"/>
                    </a:ext>
                  </a:extLst>
                </a:gridCol>
                <a:gridCol w="1838324">
                  <a:extLst>
                    <a:ext uri="{9D8B030D-6E8A-4147-A177-3AD203B41FA5}">
                      <a16:colId xmlns:a16="http://schemas.microsoft.com/office/drawing/2014/main" val="1165361607"/>
                    </a:ext>
                  </a:extLst>
                </a:gridCol>
              </a:tblGrid>
              <a:tr h="381000">
                <a:tc>
                  <a:txBody>
                    <a:bodyPr/>
                    <a:lstStyle/>
                    <a:p>
                      <a:pPr marL="0" marR="0" algn="r">
                        <a:lnSpc>
                          <a:spcPct val="107000"/>
                        </a:lnSpc>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CID</a:t>
                      </a:r>
                    </a:p>
                  </a:txBody>
                  <a:tcPr marL="68580" marR="68580" marT="0" marB="0">
                    <a:solidFill>
                      <a:schemeClr val="bg1">
                        <a:lumMod val="75000"/>
                      </a:schemeClr>
                    </a:solidFill>
                  </a:tcPr>
                </a:tc>
                <a:tc>
                  <a:txBody>
                    <a:bodyPr/>
                    <a:lstStyle/>
                    <a:p>
                      <a:pPr marL="0" marR="0">
                        <a:lnSpc>
                          <a:spcPct val="107000"/>
                        </a:lnSpc>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Clause      </a:t>
                      </a:r>
                    </a:p>
                    <a:p>
                      <a:pPr marL="0" marR="0">
                        <a:lnSpc>
                          <a:spcPct val="107000"/>
                        </a:lnSpc>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Number</a:t>
                      </a:r>
                    </a:p>
                  </a:txBody>
                  <a:tcPr marL="68580" marR="68580" marT="0" marB="0">
                    <a:solidFill>
                      <a:schemeClr val="bg1">
                        <a:lumMod val="75000"/>
                      </a:schemeClr>
                    </a:solidFill>
                  </a:tcPr>
                </a:tc>
                <a:tc>
                  <a:txBody>
                    <a:bodyPr/>
                    <a:lstStyle/>
                    <a:p>
                      <a:pPr marL="0" marR="0">
                        <a:lnSpc>
                          <a:spcPct val="107000"/>
                        </a:lnSpc>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Page</a:t>
                      </a:r>
                    </a:p>
                  </a:txBody>
                  <a:tcPr marL="68580" marR="68580" marT="0" marB="0">
                    <a:solidFill>
                      <a:schemeClr val="bg1">
                        <a:lumMod val="75000"/>
                      </a:schemeClr>
                    </a:solidFill>
                  </a:tcPr>
                </a:tc>
                <a:tc>
                  <a:txBody>
                    <a:bodyPr/>
                    <a:lstStyle/>
                    <a:p>
                      <a:pPr marL="0" marR="0">
                        <a:lnSpc>
                          <a:spcPct val="107000"/>
                        </a:lnSpc>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Line </a:t>
                      </a:r>
                    </a:p>
                  </a:txBody>
                  <a:tcPr marL="68580" marR="68580" marT="0" marB="0">
                    <a:solidFill>
                      <a:schemeClr val="bg1">
                        <a:lumMod val="75000"/>
                      </a:schemeClr>
                    </a:solidFill>
                  </a:tcPr>
                </a:tc>
                <a:tc>
                  <a:txBody>
                    <a:bodyPr/>
                    <a:lstStyle/>
                    <a:p>
                      <a:pPr marL="0" marR="0">
                        <a:lnSpc>
                          <a:spcPct val="107000"/>
                        </a:lnSpc>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Comment</a:t>
                      </a:r>
                    </a:p>
                  </a:txBody>
                  <a:tcPr marL="68580" marR="68580" marT="0" marB="0">
                    <a:solidFill>
                      <a:schemeClr val="bg1">
                        <a:lumMod val="75000"/>
                      </a:schemeClr>
                    </a:solidFill>
                  </a:tcPr>
                </a:tc>
                <a:tc>
                  <a:txBody>
                    <a:bodyPr/>
                    <a:lstStyle/>
                    <a:p>
                      <a:pPr marL="0" marR="0">
                        <a:lnSpc>
                          <a:spcPct val="107000"/>
                        </a:lnSpc>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Proposed Change</a:t>
                      </a:r>
                    </a:p>
                  </a:txBody>
                  <a:tcPr marL="68580" marR="68580" marT="0" marB="0">
                    <a:solidFill>
                      <a:schemeClr val="bg1">
                        <a:lumMod val="75000"/>
                      </a:schemeClr>
                    </a:solidFill>
                  </a:tcPr>
                </a:tc>
                <a:extLst>
                  <a:ext uri="{0D108BD9-81ED-4DB2-BD59-A6C34878D82A}">
                    <a16:rowId xmlns:a16="http://schemas.microsoft.com/office/drawing/2014/main" val="1368486433"/>
                  </a:ext>
                </a:extLst>
              </a:tr>
              <a:tr h="3352800">
                <a:tc>
                  <a:txBody>
                    <a:bodyPr/>
                    <a:lstStyle/>
                    <a:p>
                      <a:pPr marL="0" marR="0" algn="r">
                        <a:lnSpc>
                          <a:spcPct val="107000"/>
                        </a:lnSpc>
                        <a:spcBef>
                          <a:spcPts val="0"/>
                        </a:spcBef>
                        <a:spcAft>
                          <a:spcPts val="0"/>
                        </a:spcAft>
                      </a:pPr>
                      <a:r>
                        <a:rPr lang="en-US" sz="1100" b="0" dirty="0">
                          <a:solidFill>
                            <a:schemeClr val="tx1"/>
                          </a:solidFill>
                          <a:effectLst/>
                        </a:rPr>
                        <a:t>4730</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marL="0" marR="0">
                        <a:lnSpc>
                          <a:spcPct val="107000"/>
                        </a:lnSpc>
                        <a:spcBef>
                          <a:spcPts val="0"/>
                        </a:spcBef>
                        <a:spcAft>
                          <a:spcPts val="0"/>
                        </a:spcAft>
                      </a:pPr>
                      <a:r>
                        <a:rPr lang="en-US" sz="1100" b="0" dirty="0">
                          <a:solidFill>
                            <a:schemeClr val="tx1"/>
                          </a:solidFill>
                          <a:effectLst/>
                        </a:rPr>
                        <a:t>35.3.14.7.1</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marL="0" marR="0">
                        <a:lnSpc>
                          <a:spcPct val="107000"/>
                        </a:lnSpc>
                        <a:spcBef>
                          <a:spcPts val="0"/>
                        </a:spcBef>
                        <a:spcAft>
                          <a:spcPts val="0"/>
                        </a:spcAft>
                      </a:pPr>
                      <a:r>
                        <a:rPr lang="en-US" sz="1100" b="0" dirty="0">
                          <a:solidFill>
                            <a:schemeClr val="tx1"/>
                          </a:solidFill>
                          <a:effectLst/>
                        </a:rPr>
                        <a:t>279</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marL="0" marR="0">
                        <a:lnSpc>
                          <a:spcPct val="107000"/>
                        </a:lnSpc>
                        <a:spcBef>
                          <a:spcPts val="0"/>
                        </a:spcBef>
                        <a:spcAft>
                          <a:spcPts val="0"/>
                        </a:spcAft>
                      </a:pPr>
                      <a:r>
                        <a:rPr lang="en-US" sz="1100" b="0" dirty="0">
                          <a:solidFill>
                            <a:schemeClr val="tx1"/>
                          </a:solidFill>
                          <a:effectLst/>
                        </a:rPr>
                        <a:t>41-46</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marL="0" marR="0">
                        <a:lnSpc>
                          <a:spcPct val="107000"/>
                        </a:lnSpc>
                        <a:spcBef>
                          <a:spcPts val="0"/>
                        </a:spcBef>
                        <a:spcAft>
                          <a:spcPts val="0"/>
                        </a:spcAft>
                      </a:pPr>
                      <a:r>
                        <a:rPr lang="en-US" sz="1100" b="0" dirty="0">
                          <a:solidFill>
                            <a:schemeClr val="tx1"/>
                          </a:solidFill>
                          <a:effectLst/>
                        </a:rPr>
                        <a:t>In my opinion, an additional exclusion rule is needed: If the TX PPDU duration in one link is less than the time remaining in the received PPDU on the other link as indicated by the RX PPDU SIG field, then the STA in the other link does not lose medium synchronization; in essence, as long as the STA is able to decode a Rx PPDU in the other link, the STA should not be considered to have lost medium synchronization.</a:t>
                      </a:r>
                      <a:br>
                        <a:rPr lang="en-US" sz="1100" b="0" dirty="0">
                          <a:solidFill>
                            <a:schemeClr val="tx1"/>
                          </a:solidFill>
                          <a:effectLst/>
                        </a:rPr>
                      </a:br>
                      <a:br>
                        <a:rPr lang="en-US" sz="1100" b="0" dirty="0">
                          <a:solidFill>
                            <a:schemeClr val="tx1"/>
                          </a:solidFill>
                          <a:effectLst/>
                        </a:rPr>
                      </a:br>
                      <a:r>
                        <a:rPr lang="en-US" sz="1100" b="0" dirty="0">
                          <a:solidFill>
                            <a:schemeClr val="tx1"/>
                          </a:solidFill>
                          <a:effectLst/>
                        </a:rPr>
                        <a:t>"A STA affiliated with a non-AP MLD that belongs to a NSTR link pair is considered to have lost medium synchronization (due to UL interference) when the other STA, which is affiliated with the same MLD and belongs to that link pair, transmits a PPDU, except under the following condition:</a:t>
                      </a:r>
                      <a:br>
                        <a:rPr lang="en-US" sz="1100" b="0" dirty="0">
                          <a:solidFill>
                            <a:schemeClr val="tx1"/>
                          </a:solidFill>
                          <a:effectLst/>
                        </a:rPr>
                      </a:br>
                      <a:r>
                        <a:rPr lang="en-US" sz="1100" b="0" dirty="0">
                          <a:solidFill>
                            <a:schemeClr val="tx1"/>
                          </a:solidFill>
                          <a:effectLst/>
                        </a:rPr>
                        <a:t>--Both STAs ended a transmission at the same time."</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marL="0" marR="0">
                        <a:lnSpc>
                          <a:spcPct val="107000"/>
                        </a:lnSpc>
                        <a:spcBef>
                          <a:spcPts val="0"/>
                        </a:spcBef>
                        <a:spcAft>
                          <a:spcPts val="0"/>
                        </a:spcAft>
                      </a:pPr>
                      <a:r>
                        <a:rPr lang="en-US" sz="1100" b="0" dirty="0">
                          <a:solidFill>
                            <a:schemeClr val="tx1"/>
                          </a:solidFill>
                          <a:effectLst/>
                        </a:rPr>
                        <a:t>Please include the exclusion scenario mentioned in the comment</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258666449"/>
                  </a:ext>
                </a:extLst>
              </a:tr>
            </a:tbl>
          </a:graphicData>
        </a:graphic>
      </p:graphicFrame>
      <p:sp>
        <p:nvSpPr>
          <p:cNvPr id="7" name="Title 1">
            <a:extLst>
              <a:ext uri="{FF2B5EF4-FFF2-40B4-BE49-F238E27FC236}">
                <a16:creationId xmlns:a16="http://schemas.microsoft.com/office/drawing/2014/main" id="{09DCA31E-A312-45B6-AEA2-B3CFE057211C}"/>
              </a:ext>
            </a:extLst>
          </p:cNvPr>
          <p:cNvSpPr txBox="1">
            <a:spLocks/>
          </p:cNvSpPr>
          <p:nvPr/>
        </p:nvSpPr>
        <p:spPr>
          <a:xfrm>
            <a:off x="457200" y="796652"/>
            <a:ext cx="6858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ko-KR" sz="2800" kern="0" dirty="0">
                <a:ea typeface="Gulim" pitchFamily="34" charset="-127"/>
              </a:rPr>
              <a:t>Details of CID 4730</a:t>
            </a:r>
            <a:endParaRPr lang="en-US" sz="2800" kern="0" dirty="0"/>
          </a:p>
        </p:txBody>
      </p:sp>
    </p:spTree>
    <p:extLst>
      <p:ext uri="{BB962C8B-B14F-4D97-AF65-F5344CB8AC3E}">
        <p14:creationId xmlns:p14="http://schemas.microsoft.com/office/powerpoint/2010/main" val="3661775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4</a:t>
            </a:fld>
            <a:endParaRPr lang="en-US" altLang="en-US" dirty="0"/>
          </a:p>
        </p:txBody>
      </p:sp>
      <p:sp>
        <p:nvSpPr>
          <p:cNvPr id="7" name="Title 1"/>
          <p:cNvSpPr txBox="1">
            <a:spLocks/>
          </p:cNvSpPr>
          <p:nvPr/>
        </p:nvSpPr>
        <p:spPr>
          <a:xfrm>
            <a:off x="168376" y="662702"/>
            <a:ext cx="8807248" cy="573087"/>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800" kern="0" dirty="0">
                <a:ea typeface="Gulim" pitchFamily="34" charset="-127"/>
              </a:rPr>
              <a:t>Problem Statement: Recovery using Medium Sync Delay  </a:t>
            </a:r>
            <a:endParaRPr lang="en-US" sz="2800" kern="0" dirty="0"/>
          </a:p>
        </p:txBody>
      </p:sp>
      <p:sp>
        <p:nvSpPr>
          <p:cNvPr id="8" name="TextBox 7">
            <a:extLst>
              <a:ext uri="{FF2B5EF4-FFF2-40B4-BE49-F238E27FC236}">
                <a16:creationId xmlns:a16="http://schemas.microsoft.com/office/drawing/2014/main" id="{57905B1E-F5EE-4902-B440-BB2C3BACB69C}"/>
              </a:ext>
            </a:extLst>
          </p:cNvPr>
          <p:cNvSpPr txBox="1"/>
          <p:nvPr/>
        </p:nvSpPr>
        <p:spPr>
          <a:xfrm>
            <a:off x="77788" y="1387475"/>
            <a:ext cx="8761412" cy="3385542"/>
          </a:xfrm>
          <a:prstGeom prst="rect">
            <a:avLst/>
          </a:prstGeom>
          <a:noFill/>
        </p:spPr>
        <p:txBody>
          <a:bodyPr wrap="square" rtlCol="0">
            <a:spAutoFit/>
          </a:bodyPr>
          <a:lstStyle/>
          <a:p>
            <a:pPr marL="285750" indent="-285750">
              <a:buFont typeface="Arial" panose="020B0604020202020204" pitchFamily="34" charset="0"/>
              <a:buChar char="•"/>
            </a:pPr>
            <a:r>
              <a:rPr lang="en-US" sz="1600" b="1" dirty="0"/>
              <a:t>Medium access recovery: </a:t>
            </a:r>
            <a:r>
              <a:rPr lang="en-US" sz="1600" b="1" dirty="0">
                <a:latin typeface="+mn-lt"/>
                <a:cs typeface="Arial" panose="020B0604020202020204" pitchFamily="34" charset="0"/>
              </a:rPr>
              <a:t>In SC 35.3.14.7.1</a:t>
            </a:r>
            <a:r>
              <a:rPr lang="en-US" sz="1600" b="1" dirty="0"/>
              <a:t>, the following is stated (illustrated in Figure below)</a:t>
            </a:r>
            <a:r>
              <a:rPr lang="en-US" sz="1600" dirty="0"/>
              <a:t>:</a:t>
            </a:r>
          </a:p>
          <a:p>
            <a:pPr marL="742950" lvl="1" indent="-285750" algn="just">
              <a:buFont typeface="Arial" panose="020B0604020202020204" pitchFamily="34" charset="0"/>
              <a:buChar char="•"/>
            </a:pPr>
            <a:r>
              <a:rPr lang="en-US" sz="1400" b="0" i="0" u="sng" strike="noStrike" baseline="0" dirty="0">
                <a:solidFill>
                  <a:srgbClr val="000000"/>
                </a:solidFill>
              </a:rPr>
              <a:t>A STA affiliated with a non-AP MLD that belongs to a NSTR link pair is considered to have lost medium synchronization </a:t>
            </a:r>
            <a:r>
              <a:rPr lang="en-US" sz="1400" b="0" i="0" u="none" strike="noStrike" baseline="0" dirty="0">
                <a:solidFill>
                  <a:srgbClr val="000000"/>
                </a:solidFill>
              </a:rPr>
              <a:t>(due to UL interference) when the other STA, which is affiliated with the same MLD and belongs to that link pair, transmits a PPDU, except under the following condition:</a:t>
            </a:r>
          </a:p>
          <a:p>
            <a:pPr marL="742950" lvl="1" indent="-285750" algn="just">
              <a:buFont typeface="Arial" panose="020B0604020202020204" pitchFamily="34" charset="0"/>
              <a:buChar char="•"/>
            </a:pPr>
            <a:r>
              <a:rPr lang="en-US" sz="1400" b="0" i="0" u="none" strike="noStrike" baseline="0" dirty="0">
                <a:solidFill>
                  <a:srgbClr val="000000"/>
                </a:solidFill>
              </a:rPr>
              <a:t>	— Both STAs ended a transmission at the same time</a:t>
            </a:r>
            <a:r>
              <a:rPr lang="en-US" sz="1400" dirty="0"/>
              <a:t>:</a:t>
            </a:r>
          </a:p>
          <a:p>
            <a:pPr marL="285750" indent="-285750">
              <a:buFont typeface="Arial" panose="020B0604020202020204" pitchFamily="34" charset="0"/>
              <a:buChar char="•"/>
            </a:pPr>
            <a:r>
              <a:rPr lang="en-US" sz="1600" b="1" dirty="0"/>
              <a:t>Problem</a:t>
            </a:r>
            <a:r>
              <a:rPr lang="en-US" sz="1400" dirty="0"/>
              <a:t>:</a:t>
            </a:r>
          </a:p>
          <a:p>
            <a:pPr marL="742950" lvl="1" indent="-285750">
              <a:buFont typeface="Arial" panose="020B0604020202020204" pitchFamily="34" charset="0"/>
              <a:buChar char="•"/>
            </a:pPr>
            <a:r>
              <a:rPr lang="en-US" sz="1400" dirty="0">
                <a:cs typeface="Times New Roman" panose="02020603050405020304" pitchFamily="18" charset="0"/>
              </a:rPr>
              <a:t>The underlined statement forces a STA to have lost medium synchronization even when a STA can decode a received frame partially or completely – </a:t>
            </a:r>
            <a:r>
              <a:rPr lang="en-US" sz="1400" u="sng" dirty="0">
                <a:cs typeface="Times New Roman" panose="02020603050405020304" pitchFamily="18" charset="0"/>
              </a:rPr>
              <a:t>Proposal is that successful decoding is included as an exclusion criteria (with additional rule) </a:t>
            </a:r>
          </a:p>
          <a:p>
            <a:pPr marL="742950" lvl="1" indent="-285750">
              <a:buFont typeface="Arial" panose="020B0604020202020204" pitchFamily="34" charset="0"/>
              <a:buChar char="•"/>
            </a:pPr>
            <a:r>
              <a:rPr lang="en-US" sz="1400" dirty="0">
                <a:solidFill>
                  <a:srgbClr val="000000"/>
                </a:solidFill>
              </a:rPr>
              <a:t>The spec (in same SC) further states that – “</a:t>
            </a:r>
            <a:r>
              <a:rPr lang="en-US" sz="1400" b="0" i="0" u="none" strike="noStrike" baseline="0" dirty="0">
                <a:solidFill>
                  <a:srgbClr val="000000"/>
                </a:solidFill>
              </a:rPr>
              <a:t>A STA that has lost medium synchronization due to transmission by another STA affiliated with the same MLD shall start a MediumSyncDelay timer at the end of that transmission event if that transmission event is longer than </a:t>
            </a:r>
            <a:r>
              <a:rPr lang="en-US" sz="1400" b="0" i="0" u="none" strike="noStrike" baseline="0" dirty="0" err="1">
                <a:solidFill>
                  <a:srgbClr val="000000"/>
                </a:solidFill>
              </a:rPr>
              <a:t>aMediumSyncThreshold</a:t>
            </a:r>
            <a:r>
              <a:rPr lang="en-US" sz="1400" b="0" i="0" u="none" strike="noStrike" baseline="0" dirty="0">
                <a:solidFill>
                  <a:srgbClr val="000000"/>
                </a:solidFill>
              </a:rPr>
              <a:t>.”  </a:t>
            </a:r>
          </a:p>
          <a:p>
            <a:pPr marL="742950" lvl="1" indent="-285750" algn="just">
              <a:buFont typeface="Arial" panose="020B0604020202020204" pitchFamily="34" charset="0"/>
              <a:buChar char="•"/>
            </a:pPr>
            <a:r>
              <a:rPr lang="en-US" sz="1400" dirty="0">
                <a:solidFill>
                  <a:srgbClr val="000000"/>
                </a:solidFill>
              </a:rPr>
              <a:t>Maximum value of </a:t>
            </a:r>
            <a:r>
              <a:rPr lang="en-US" sz="1400" b="0" i="0" u="none" strike="noStrike" baseline="0" dirty="0">
                <a:solidFill>
                  <a:srgbClr val="000000"/>
                </a:solidFill>
              </a:rPr>
              <a:t>MediumSyncDelay</a:t>
            </a:r>
            <a:r>
              <a:rPr lang="en-US" sz="1400" dirty="0">
                <a:solidFill>
                  <a:srgbClr val="000000"/>
                </a:solidFill>
              </a:rPr>
              <a:t> is 8.2ms (8 bit field called Medium Synchronization Duration), implying waiting time of ~8ms after the end of the transmission in the other link</a:t>
            </a:r>
          </a:p>
          <a:p>
            <a:pPr marL="742950" lvl="1" indent="-285750" algn="just">
              <a:buFont typeface="Arial" panose="020B0604020202020204" pitchFamily="34" charset="0"/>
              <a:buChar char="•"/>
            </a:pPr>
            <a:r>
              <a:rPr lang="en-US" sz="1400" dirty="0">
                <a:solidFill>
                  <a:srgbClr val="000000"/>
                </a:solidFill>
              </a:rPr>
              <a:t>For a STA with latency sensitive application, this wait time is unacceptable</a:t>
            </a:r>
          </a:p>
        </p:txBody>
      </p:sp>
      <p:sp>
        <p:nvSpPr>
          <p:cNvPr id="9" name="Footer Placeholder 3">
            <a:extLst>
              <a:ext uri="{FF2B5EF4-FFF2-40B4-BE49-F238E27FC236}">
                <a16:creationId xmlns:a16="http://schemas.microsoft.com/office/drawing/2014/main" id="{14A30720-BA81-4FEA-887C-5172BC8E438F}"/>
              </a:ext>
            </a:extLst>
          </p:cNvPr>
          <p:cNvSpPr>
            <a:spLocks noGrp="1"/>
          </p:cNvSpPr>
          <p:nvPr>
            <p:ph type="ftr" sz="quarter" idx="3"/>
          </p:nvPr>
        </p:nvSpPr>
        <p:spPr>
          <a:xfrm>
            <a:off x="5791200" y="6475413"/>
            <a:ext cx="2752725" cy="184666"/>
          </a:xfrm>
        </p:spPr>
        <p:txBody>
          <a:bodyPr/>
          <a:lstStyle/>
          <a:p>
            <a:pPr>
              <a:defRPr/>
            </a:pPr>
            <a:r>
              <a:rPr lang="en-US" altLang="ko-KR" dirty="0"/>
              <a:t>Chittabrata Ghosh (Facebook)</a:t>
            </a:r>
          </a:p>
        </p:txBody>
      </p:sp>
      <p:cxnSp>
        <p:nvCxnSpPr>
          <p:cNvPr id="10" name="Straight Connector 9">
            <a:extLst>
              <a:ext uri="{FF2B5EF4-FFF2-40B4-BE49-F238E27FC236}">
                <a16:creationId xmlns:a16="http://schemas.microsoft.com/office/drawing/2014/main" id="{E5B52CBC-7E59-4EE2-BA42-388E67F93495}"/>
              </a:ext>
            </a:extLst>
          </p:cNvPr>
          <p:cNvCxnSpPr/>
          <p:nvPr/>
        </p:nvCxnSpPr>
        <p:spPr>
          <a:xfrm>
            <a:off x="2662035" y="5254980"/>
            <a:ext cx="50387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12791EC-B003-4558-B02A-1B4016ECF0AA}"/>
              </a:ext>
            </a:extLst>
          </p:cNvPr>
          <p:cNvCxnSpPr/>
          <p:nvPr/>
        </p:nvCxnSpPr>
        <p:spPr>
          <a:xfrm>
            <a:off x="2662035" y="6059843"/>
            <a:ext cx="5038725"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65A9AE4F-3FFB-46EF-84B0-ED7F0DA5587A}"/>
              </a:ext>
            </a:extLst>
          </p:cNvPr>
          <p:cNvSpPr/>
          <p:nvPr/>
        </p:nvSpPr>
        <p:spPr>
          <a:xfrm>
            <a:off x="1780972" y="5029207"/>
            <a:ext cx="733426" cy="13465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 MLD</a:t>
            </a:r>
          </a:p>
        </p:txBody>
      </p:sp>
      <p:sp>
        <p:nvSpPr>
          <p:cNvPr id="13" name="TextBox 12">
            <a:extLst>
              <a:ext uri="{FF2B5EF4-FFF2-40B4-BE49-F238E27FC236}">
                <a16:creationId xmlns:a16="http://schemas.microsoft.com/office/drawing/2014/main" id="{197546D1-E8AB-4962-B66E-555FB63005E6}"/>
              </a:ext>
            </a:extLst>
          </p:cNvPr>
          <p:cNvSpPr txBox="1"/>
          <p:nvPr/>
        </p:nvSpPr>
        <p:spPr>
          <a:xfrm>
            <a:off x="2662035" y="4921605"/>
            <a:ext cx="731290" cy="369332"/>
          </a:xfrm>
          <a:prstGeom prst="rect">
            <a:avLst/>
          </a:prstGeom>
          <a:noFill/>
        </p:spPr>
        <p:txBody>
          <a:bodyPr wrap="none" rtlCol="0">
            <a:spAutoFit/>
          </a:bodyPr>
          <a:lstStyle/>
          <a:p>
            <a:r>
              <a:rPr lang="en-US" dirty="0"/>
              <a:t>Link 1</a:t>
            </a:r>
          </a:p>
        </p:txBody>
      </p:sp>
      <p:sp>
        <p:nvSpPr>
          <p:cNvPr id="14" name="TextBox 13">
            <a:extLst>
              <a:ext uri="{FF2B5EF4-FFF2-40B4-BE49-F238E27FC236}">
                <a16:creationId xmlns:a16="http://schemas.microsoft.com/office/drawing/2014/main" id="{7F85FA17-6EB1-409A-ADBC-2412BDFA0F41}"/>
              </a:ext>
            </a:extLst>
          </p:cNvPr>
          <p:cNvSpPr txBox="1"/>
          <p:nvPr/>
        </p:nvSpPr>
        <p:spPr>
          <a:xfrm>
            <a:off x="2662035" y="6059245"/>
            <a:ext cx="731290" cy="369332"/>
          </a:xfrm>
          <a:prstGeom prst="rect">
            <a:avLst/>
          </a:prstGeom>
          <a:noFill/>
        </p:spPr>
        <p:txBody>
          <a:bodyPr wrap="none" rtlCol="0">
            <a:spAutoFit/>
          </a:bodyPr>
          <a:lstStyle/>
          <a:p>
            <a:r>
              <a:rPr lang="en-US" dirty="0"/>
              <a:t>Link 2</a:t>
            </a:r>
          </a:p>
        </p:txBody>
      </p:sp>
      <p:sp>
        <p:nvSpPr>
          <p:cNvPr id="15" name="Rectangle 14">
            <a:extLst>
              <a:ext uri="{FF2B5EF4-FFF2-40B4-BE49-F238E27FC236}">
                <a16:creationId xmlns:a16="http://schemas.microsoft.com/office/drawing/2014/main" id="{7760830B-C742-4C60-99A9-41B1281F3CCF}"/>
              </a:ext>
            </a:extLst>
          </p:cNvPr>
          <p:cNvSpPr/>
          <p:nvPr/>
        </p:nvSpPr>
        <p:spPr>
          <a:xfrm>
            <a:off x="3528810" y="4921605"/>
            <a:ext cx="1362075" cy="333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 Tx</a:t>
            </a:r>
          </a:p>
        </p:txBody>
      </p:sp>
      <p:cxnSp>
        <p:nvCxnSpPr>
          <p:cNvPr id="16" name="Straight Arrow Connector 15">
            <a:extLst>
              <a:ext uri="{FF2B5EF4-FFF2-40B4-BE49-F238E27FC236}">
                <a16:creationId xmlns:a16="http://schemas.microsoft.com/office/drawing/2014/main" id="{527B704E-4181-4DEC-8611-146E76667FAB}"/>
              </a:ext>
            </a:extLst>
          </p:cNvPr>
          <p:cNvCxnSpPr/>
          <p:nvPr/>
        </p:nvCxnSpPr>
        <p:spPr>
          <a:xfrm>
            <a:off x="3528810" y="5759805"/>
            <a:ext cx="1362075"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88869F0D-BB80-42B5-9100-8A187A4A6376}"/>
              </a:ext>
            </a:extLst>
          </p:cNvPr>
          <p:cNvSpPr txBox="1"/>
          <p:nvPr/>
        </p:nvSpPr>
        <p:spPr>
          <a:xfrm>
            <a:off x="3526347" y="5478693"/>
            <a:ext cx="1864293" cy="369332"/>
          </a:xfrm>
          <a:prstGeom prst="rect">
            <a:avLst/>
          </a:prstGeom>
          <a:noFill/>
        </p:spPr>
        <p:txBody>
          <a:bodyPr wrap="none" rtlCol="0">
            <a:spAutoFit/>
          </a:bodyPr>
          <a:lstStyle/>
          <a:p>
            <a:r>
              <a:rPr lang="en-US" dirty="0"/>
              <a:t>Lost medium sync</a:t>
            </a:r>
          </a:p>
        </p:txBody>
      </p:sp>
      <p:cxnSp>
        <p:nvCxnSpPr>
          <p:cNvPr id="18" name="Straight Arrow Connector 17">
            <a:extLst>
              <a:ext uri="{FF2B5EF4-FFF2-40B4-BE49-F238E27FC236}">
                <a16:creationId xmlns:a16="http://schemas.microsoft.com/office/drawing/2014/main" id="{76F2CC22-80A8-4A0C-9999-2B8C3DFF6D50}"/>
              </a:ext>
            </a:extLst>
          </p:cNvPr>
          <p:cNvCxnSpPr/>
          <p:nvPr/>
        </p:nvCxnSpPr>
        <p:spPr>
          <a:xfrm flipV="1">
            <a:off x="4938510" y="5855055"/>
            <a:ext cx="0" cy="3888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AA995E20-CB01-4446-931F-9EE3165D11CE}"/>
              </a:ext>
            </a:extLst>
          </p:cNvPr>
          <p:cNvSpPr txBox="1"/>
          <p:nvPr/>
        </p:nvSpPr>
        <p:spPr>
          <a:xfrm>
            <a:off x="4762298" y="6222439"/>
            <a:ext cx="3933064" cy="369332"/>
          </a:xfrm>
          <a:prstGeom prst="rect">
            <a:avLst/>
          </a:prstGeom>
          <a:noFill/>
        </p:spPr>
        <p:txBody>
          <a:bodyPr wrap="none" rtlCol="0">
            <a:spAutoFit/>
          </a:bodyPr>
          <a:lstStyle/>
          <a:p>
            <a:r>
              <a:rPr lang="en-US" dirty="0"/>
              <a:t>Initiates </a:t>
            </a:r>
            <a:r>
              <a:rPr lang="en-US" dirty="0" err="1"/>
              <a:t>MediumSyncDelay</a:t>
            </a:r>
            <a:r>
              <a:rPr lang="en-US" dirty="0"/>
              <a:t> (max. ~8ms)</a:t>
            </a:r>
          </a:p>
        </p:txBody>
      </p:sp>
      <p:sp>
        <p:nvSpPr>
          <p:cNvPr id="20" name="Rectangle 19">
            <a:extLst>
              <a:ext uri="{FF2B5EF4-FFF2-40B4-BE49-F238E27FC236}">
                <a16:creationId xmlns:a16="http://schemas.microsoft.com/office/drawing/2014/main" id="{761237BA-326B-4D91-8C4B-AF860B1095B0}"/>
              </a:ext>
            </a:extLst>
          </p:cNvPr>
          <p:cNvSpPr/>
          <p:nvPr/>
        </p:nvSpPr>
        <p:spPr>
          <a:xfrm>
            <a:off x="3681211" y="5926790"/>
            <a:ext cx="876300" cy="314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 Rx</a:t>
            </a:r>
          </a:p>
        </p:txBody>
      </p:sp>
      <p:cxnSp>
        <p:nvCxnSpPr>
          <p:cNvPr id="21" name="Straight Connector 20">
            <a:extLst>
              <a:ext uri="{FF2B5EF4-FFF2-40B4-BE49-F238E27FC236}">
                <a16:creationId xmlns:a16="http://schemas.microsoft.com/office/drawing/2014/main" id="{82405A67-06BD-455B-A6D6-D5D323C8C533}"/>
              </a:ext>
            </a:extLst>
          </p:cNvPr>
          <p:cNvCxnSpPr/>
          <p:nvPr/>
        </p:nvCxnSpPr>
        <p:spPr>
          <a:xfrm flipV="1">
            <a:off x="3824085" y="5841779"/>
            <a:ext cx="733426" cy="53397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AA25D4FC-2702-4EC4-A3D4-9001F7DB8D55}"/>
              </a:ext>
            </a:extLst>
          </p:cNvPr>
          <p:cNvCxnSpPr>
            <a:cxnSpLocks/>
          </p:cNvCxnSpPr>
          <p:nvPr/>
        </p:nvCxnSpPr>
        <p:spPr>
          <a:xfrm flipH="1" flipV="1">
            <a:off x="3899218" y="5855710"/>
            <a:ext cx="613059" cy="56767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7649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699B43C-E552-441F-9D5C-8CC98976A2D5}"/>
              </a:ext>
            </a:extLst>
          </p:cNvPr>
          <p:cNvSpPr>
            <a:spLocks noGrp="1"/>
          </p:cNvSpPr>
          <p:nvPr>
            <p:ph type="sldNum" sz="quarter" idx="12"/>
          </p:nvPr>
        </p:nvSpPr>
        <p:spPr/>
        <p:txBody>
          <a:bodyPr/>
          <a:lstStyle/>
          <a:p>
            <a:r>
              <a:rPr lang="en-US" altLang="en-US"/>
              <a:t>Slide </a:t>
            </a:r>
            <a:fld id="{CF617D86-5CEF-4A7A-8BBC-1BE5E3A2734F}" type="slidenum">
              <a:rPr lang="en-US" altLang="en-US" smtClean="0"/>
              <a:pPr/>
              <a:t>5</a:t>
            </a:fld>
            <a:endParaRPr lang="en-US" altLang="en-US" dirty="0"/>
          </a:p>
        </p:txBody>
      </p:sp>
      <p:sp>
        <p:nvSpPr>
          <p:cNvPr id="4" name="TextBox 3">
            <a:extLst>
              <a:ext uri="{FF2B5EF4-FFF2-40B4-BE49-F238E27FC236}">
                <a16:creationId xmlns:a16="http://schemas.microsoft.com/office/drawing/2014/main" id="{B600D540-450A-4460-A905-BD48A994D7BC}"/>
              </a:ext>
            </a:extLst>
          </p:cNvPr>
          <p:cNvSpPr txBox="1"/>
          <p:nvPr/>
        </p:nvSpPr>
        <p:spPr>
          <a:xfrm>
            <a:off x="338131" y="1337383"/>
            <a:ext cx="8229600" cy="3724096"/>
          </a:xfrm>
          <a:prstGeom prst="rect">
            <a:avLst/>
          </a:prstGeom>
          <a:noFill/>
        </p:spPr>
        <p:txBody>
          <a:bodyPr wrap="square" rtlCol="0">
            <a:spAutoFit/>
          </a:bodyPr>
          <a:lstStyle/>
          <a:p>
            <a:pPr marL="285750" indent="-285750">
              <a:buFont typeface="Arial" panose="020B0604020202020204" pitchFamily="34" charset="0"/>
              <a:buChar char="•"/>
            </a:pPr>
            <a:r>
              <a:rPr lang="en-US" sz="1600" dirty="0"/>
              <a:t>STA may start receiving a packet in Link 2 either before or during the transmission of a packet in Link 1</a:t>
            </a:r>
          </a:p>
          <a:p>
            <a:pPr marL="285750" indent="-285750">
              <a:buFont typeface="Arial" panose="020B0604020202020204" pitchFamily="34" charset="0"/>
              <a:buChar char="•"/>
            </a:pPr>
            <a:r>
              <a:rPr lang="en-US" sz="1600" dirty="0"/>
              <a:t>STA on Link 2 decodes at least the non-HT PHY preamble of a receiving packet</a:t>
            </a:r>
          </a:p>
          <a:p>
            <a:pPr marL="742950" lvl="1" indent="-285750">
              <a:buFont typeface="Arial" panose="020B0604020202020204" pitchFamily="34" charset="0"/>
              <a:buChar char="•"/>
            </a:pPr>
            <a:r>
              <a:rPr lang="en-US" sz="1600" dirty="0"/>
              <a:t>Non-HT-STF, non-HT-LTF, and non-HT SIGNAL (L-SIG) fields (where L-LENGTH parameter value defines the remaining PPDU duration)</a:t>
            </a:r>
          </a:p>
          <a:p>
            <a:pPr marL="285750" indent="-285750">
              <a:buFont typeface="Arial" panose="020B0604020202020204" pitchFamily="34" charset="0"/>
              <a:buChar char="•"/>
            </a:pPr>
            <a:r>
              <a:rPr lang="en-US" sz="1600" dirty="0"/>
              <a:t>If the </a:t>
            </a:r>
            <a:r>
              <a:rPr lang="en-US" sz="1600" i="1" dirty="0"/>
              <a:t>adjusted</a:t>
            </a:r>
            <a:r>
              <a:rPr lang="en-US" sz="1600" dirty="0"/>
              <a:t> PPDU duration of the receiving packet in Link 2 is &gt; or = remaining Tx duration on Link 1 STA does not lose medium access synchronization</a:t>
            </a:r>
          </a:p>
          <a:p>
            <a:pPr marL="742950" lvl="1" indent="-285750">
              <a:buFont typeface="Arial" panose="020B0604020202020204" pitchFamily="34" charset="0"/>
              <a:buChar char="•"/>
            </a:pPr>
            <a:r>
              <a:rPr lang="en-US" sz="1600" dirty="0"/>
              <a:t>STA defers channel access till the end of the PPDU duration (decoded from L-SIG field) it is receiving and resumes channel access / contention as in baseline</a:t>
            </a:r>
          </a:p>
          <a:p>
            <a:pPr marL="742950" lvl="1" indent="-285750">
              <a:buFont typeface="Arial" panose="020B0604020202020204" pitchFamily="34" charset="0"/>
              <a:buChar char="•"/>
            </a:pPr>
            <a:r>
              <a:rPr lang="en-US" sz="1600" dirty="0"/>
              <a:t>STA shall not be required to initiate </a:t>
            </a:r>
            <a:r>
              <a:rPr lang="en-US" sz="1600" i="1" dirty="0"/>
              <a:t>MediumSyncDelay</a:t>
            </a:r>
            <a:r>
              <a:rPr lang="en-US" sz="1600" dirty="0"/>
              <a:t> as defined in SC 35.3.14.7.1 in this case</a:t>
            </a:r>
          </a:p>
          <a:p>
            <a:pPr marL="285750" indent="-285750">
              <a:buFont typeface="Arial" panose="020B0604020202020204" pitchFamily="34" charset="0"/>
              <a:buChar char="•"/>
            </a:pPr>
            <a:r>
              <a:rPr lang="en-US" sz="1600" dirty="0"/>
              <a:t>If the </a:t>
            </a:r>
            <a:r>
              <a:rPr lang="en-US" sz="1600" i="1" dirty="0"/>
              <a:t>adjusted </a:t>
            </a:r>
            <a:r>
              <a:rPr lang="en-US" sz="1600" dirty="0"/>
              <a:t>PPDU duration of the receiving packet is &lt; remaining Tx duration on Link 1</a:t>
            </a:r>
          </a:p>
          <a:p>
            <a:pPr marL="742950" lvl="1" indent="-285750">
              <a:buFont typeface="Arial" panose="020B0604020202020204" pitchFamily="34" charset="0"/>
              <a:buChar char="•"/>
            </a:pPr>
            <a:r>
              <a:rPr lang="en-US" sz="1600" dirty="0"/>
              <a:t>STA performs medium access recovery as in SC 35.3.14.7.1 or wait for a new packet reception</a:t>
            </a:r>
          </a:p>
          <a:p>
            <a:endParaRPr lang="en-US" dirty="0"/>
          </a:p>
        </p:txBody>
      </p:sp>
      <p:sp>
        <p:nvSpPr>
          <p:cNvPr id="5" name="Title 1">
            <a:extLst>
              <a:ext uri="{FF2B5EF4-FFF2-40B4-BE49-F238E27FC236}">
                <a16:creationId xmlns:a16="http://schemas.microsoft.com/office/drawing/2014/main" id="{89E8E434-695E-48FF-85CD-0D5134D6CC79}"/>
              </a:ext>
            </a:extLst>
          </p:cNvPr>
          <p:cNvSpPr txBox="1">
            <a:spLocks/>
          </p:cNvSpPr>
          <p:nvPr/>
        </p:nvSpPr>
        <p:spPr>
          <a:xfrm>
            <a:off x="0" y="609600"/>
            <a:ext cx="8686800" cy="573087"/>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800" kern="0" dirty="0">
                <a:ea typeface="Gulim" pitchFamily="34" charset="-127"/>
              </a:rPr>
              <a:t>Proposal 1: Exclusion Rule to Medium Access Recovery  </a:t>
            </a:r>
            <a:endParaRPr lang="en-US" sz="2800" kern="0" dirty="0"/>
          </a:p>
        </p:txBody>
      </p:sp>
      <p:cxnSp>
        <p:nvCxnSpPr>
          <p:cNvPr id="6" name="Straight Connector 5">
            <a:extLst>
              <a:ext uri="{FF2B5EF4-FFF2-40B4-BE49-F238E27FC236}">
                <a16:creationId xmlns:a16="http://schemas.microsoft.com/office/drawing/2014/main" id="{EE502473-9926-4C03-B584-4043A1B11CA2}"/>
              </a:ext>
            </a:extLst>
          </p:cNvPr>
          <p:cNvCxnSpPr/>
          <p:nvPr/>
        </p:nvCxnSpPr>
        <p:spPr>
          <a:xfrm>
            <a:off x="3314700" y="5186225"/>
            <a:ext cx="50387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2C5E7591-D14F-47CF-8756-D4758E417381}"/>
              </a:ext>
            </a:extLst>
          </p:cNvPr>
          <p:cNvCxnSpPr/>
          <p:nvPr/>
        </p:nvCxnSpPr>
        <p:spPr>
          <a:xfrm>
            <a:off x="3314700" y="5991088"/>
            <a:ext cx="5038725"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74120EF-26B3-449F-82BF-B2154C5AEE00}"/>
              </a:ext>
            </a:extLst>
          </p:cNvPr>
          <p:cNvSpPr/>
          <p:nvPr/>
        </p:nvSpPr>
        <p:spPr>
          <a:xfrm>
            <a:off x="2406866" y="4919887"/>
            <a:ext cx="857894" cy="127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 MLD</a:t>
            </a:r>
          </a:p>
        </p:txBody>
      </p:sp>
      <p:sp>
        <p:nvSpPr>
          <p:cNvPr id="9" name="TextBox 8">
            <a:extLst>
              <a:ext uri="{FF2B5EF4-FFF2-40B4-BE49-F238E27FC236}">
                <a16:creationId xmlns:a16="http://schemas.microsoft.com/office/drawing/2014/main" id="{FCA4D7D7-D6AD-47D3-877A-86B06985DD11}"/>
              </a:ext>
            </a:extLst>
          </p:cNvPr>
          <p:cNvSpPr txBox="1"/>
          <p:nvPr/>
        </p:nvSpPr>
        <p:spPr>
          <a:xfrm>
            <a:off x="3314700" y="4852850"/>
            <a:ext cx="731290" cy="369332"/>
          </a:xfrm>
          <a:prstGeom prst="rect">
            <a:avLst/>
          </a:prstGeom>
          <a:noFill/>
        </p:spPr>
        <p:txBody>
          <a:bodyPr wrap="none" rtlCol="0">
            <a:spAutoFit/>
          </a:bodyPr>
          <a:lstStyle/>
          <a:p>
            <a:r>
              <a:rPr lang="en-US" dirty="0"/>
              <a:t>Link 1</a:t>
            </a:r>
          </a:p>
        </p:txBody>
      </p:sp>
      <p:sp>
        <p:nvSpPr>
          <p:cNvPr id="10" name="TextBox 9">
            <a:extLst>
              <a:ext uri="{FF2B5EF4-FFF2-40B4-BE49-F238E27FC236}">
                <a16:creationId xmlns:a16="http://schemas.microsoft.com/office/drawing/2014/main" id="{783481D6-3A84-404D-BA31-335EEB095648}"/>
              </a:ext>
            </a:extLst>
          </p:cNvPr>
          <p:cNvSpPr txBox="1"/>
          <p:nvPr/>
        </p:nvSpPr>
        <p:spPr>
          <a:xfrm>
            <a:off x="3314700" y="5990490"/>
            <a:ext cx="731290" cy="369332"/>
          </a:xfrm>
          <a:prstGeom prst="rect">
            <a:avLst/>
          </a:prstGeom>
          <a:noFill/>
        </p:spPr>
        <p:txBody>
          <a:bodyPr wrap="none" rtlCol="0">
            <a:spAutoFit/>
          </a:bodyPr>
          <a:lstStyle/>
          <a:p>
            <a:r>
              <a:rPr lang="en-US" dirty="0"/>
              <a:t>Link 2</a:t>
            </a:r>
          </a:p>
        </p:txBody>
      </p:sp>
      <p:sp>
        <p:nvSpPr>
          <p:cNvPr id="11" name="Rectangle 10">
            <a:extLst>
              <a:ext uri="{FF2B5EF4-FFF2-40B4-BE49-F238E27FC236}">
                <a16:creationId xmlns:a16="http://schemas.microsoft.com/office/drawing/2014/main" id="{D2DA1C64-7A59-4694-A398-66EAB023C275}"/>
              </a:ext>
            </a:extLst>
          </p:cNvPr>
          <p:cNvSpPr/>
          <p:nvPr/>
        </p:nvSpPr>
        <p:spPr>
          <a:xfrm>
            <a:off x="4181475" y="4852850"/>
            <a:ext cx="1362075" cy="333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 Tx</a:t>
            </a:r>
          </a:p>
        </p:txBody>
      </p:sp>
      <p:cxnSp>
        <p:nvCxnSpPr>
          <p:cNvPr id="12" name="Straight Arrow Connector 11">
            <a:extLst>
              <a:ext uri="{FF2B5EF4-FFF2-40B4-BE49-F238E27FC236}">
                <a16:creationId xmlns:a16="http://schemas.microsoft.com/office/drawing/2014/main" id="{E6291064-372F-4E4B-917F-17D95DC1FAB3}"/>
              </a:ext>
            </a:extLst>
          </p:cNvPr>
          <p:cNvCxnSpPr>
            <a:cxnSpLocks/>
          </p:cNvCxnSpPr>
          <p:nvPr/>
        </p:nvCxnSpPr>
        <p:spPr>
          <a:xfrm>
            <a:off x="4070032" y="6096000"/>
            <a:ext cx="1644968"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EC5C7E7E-789F-45A2-882A-3538E4870861}"/>
              </a:ext>
            </a:extLst>
          </p:cNvPr>
          <p:cNvSpPr txBox="1"/>
          <p:nvPr/>
        </p:nvSpPr>
        <p:spPr>
          <a:xfrm>
            <a:off x="3946507" y="6145884"/>
            <a:ext cx="3483646" cy="276999"/>
          </a:xfrm>
          <a:prstGeom prst="rect">
            <a:avLst/>
          </a:prstGeom>
          <a:noFill/>
        </p:spPr>
        <p:txBody>
          <a:bodyPr wrap="none" rtlCol="0">
            <a:spAutoFit/>
          </a:bodyPr>
          <a:lstStyle/>
          <a:p>
            <a:r>
              <a:rPr lang="en-US" dirty="0"/>
              <a:t>PPDU duration (indicated by L_LENGTH in L-SIG) </a:t>
            </a:r>
          </a:p>
        </p:txBody>
      </p:sp>
      <p:sp>
        <p:nvSpPr>
          <p:cNvPr id="14" name="Rectangle 13">
            <a:extLst>
              <a:ext uri="{FF2B5EF4-FFF2-40B4-BE49-F238E27FC236}">
                <a16:creationId xmlns:a16="http://schemas.microsoft.com/office/drawing/2014/main" id="{CEAF0E52-7F5F-4934-B70A-D8F1B3005E28}"/>
              </a:ext>
            </a:extLst>
          </p:cNvPr>
          <p:cNvSpPr/>
          <p:nvPr/>
        </p:nvSpPr>
        <p:spPr>
          <a:xfrm>
            <a:off x="3895726" y="5529938"/>
            <a:ext cx="1781174" cy="3029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 Rx</a:t>
            </a:r>
          </a:p>
        </p:txBody>
      </p:sp>
      <p:sp>
        <p:nvSpPr>
          <p:cNvPr id="15" name="Rectangle 14">
            <a:extLst>
              <a:ext uri="{FF2B5EF4-FFF2-40B4-BE49-F238E27FC236}">
                <a16:creationId xmlns:a16="http://schemas.microsoft.com/office/drawing/2014/main" id="{7DB05AF9-BE47-4347-AAEA-5DD7EC13E0A8}"/>
              </a:ext>
            </a:extLst>
          </p:cNvPr>
          <p:cNvSpPr/>
          <p:nvPr/>
        </p:nvSpPr>
        <p:spPr>
          <a:xfrm>
            <a:off x="3898250" y="5529938"/>
            <a:ext cx="181819" cy="30296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68713D24-5191-4276-91D7-2C7DC7D0C6A7}"/>
              </a:ext>
            </a:extLst>
          </p:cNvPr>
          <p:cNvSpPr txBox="1"/>
          <p:nvPr/>
        </p:nvSpPr>
        <p:spPr>
          <a:xfrm>
            <a:off x="3544506" y="5228185"/>
            <a:ext cx="857894" cy="338554"/>
          </a:xfrm>
          <a:prstGeom prst="rect">
            <a:avLst/>
          </a:prstGeom>
          <a:noFill/>
        </p:spPr>
        <p:txBody>
          <a:bodyPr wrap="square" rtlCol="0">
            <a:spAutoFit/>
          </a:bodyPr>
          <a:lstStyle/>
          <a:p>
            <a:r>
              <a:rPr lang="en-US" sz="800" dirty="0"/>
              <a:t>Non-HT-PHY preamble (20us)</a:t>
            </a:r>
          </a:p>
        </p:txBody>
      </p:sp>
      <p:sp>
        <p:nvSpPr>
          <p:cNvPr id="17" name="Footer Placeholder 3">
            <a:extLst>
              <a:ext uri="{FF2B5EF4-FFF2-40B4-BE49-F238E27FC236}">
                <a16:creationId xmlns:a16="http://schemas.microsoft.com/office/drawing/2014/main" id="{5AFAC161-BDB3-47B0-9FF6-E225E61A4291}"/>
              </a:ext>
            </a:extLst>
          </p:cNvPr>
          <p:cNvSpPr>
            <a:spLocks noGrp="1"/>
          </p:cNvSpPr>
          <p:nvPr>
            <p:ph type="ftr" sz="quarter" idx="3"/>
          </p:nvPr>
        </p:nvSpPr>
        <p:spPr>
          <a:xfrm>
            <a:off x="5791200" y="6475413"/>
            <a:ext cx="2752725" cy="184666"/>
          </a:xfrm>
        </p:spPr>
        <p:txBody>
          <a:bodyPr/>
          <a:lstStyle/>
          <a:p>
            <a:pPr>
              <a:defRPr/>
            </a:pPr>
            <a:r>
              <a:rPr lang="en-US" altLang="ko-KR" dirty="0"/>
              <a:t>Chittabrata Ghosh (Facebook)</a:t>
            </a:r>
          </a:p>
        </p:txBody>
      </p:sp>
    </p:spTree>
    <p:extLst>
      <p:ext uri="{BB962C8B-B14F-4D97-AF65-F5344CB8AC3E}">
        <p14:creationId xmlns:p14="http://schemas.microsoft.com/office/powerpoint/2010/main" val="3146264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D9CC9D1-133F-42FB-8914-B8459718AED1}"/>
              </a:ext>
            </a:extLst>
          </p:cNvPr>
          <p:cNvSpPr>
            <a:spLocks noGrp="1"/>
          </p:cNvSpPr>
          <p:nvPr>
            <p:ph type="sldNum" sz="quarter" idx="12"/>
          </p:nvPr>
        </p:nvSpPr>
        <p:spPr/>
        <p:txBody>
          <a:bodyPr/>
          <a:lstStyle/>
          <a:p>
            <a:r>
              <a:rPr lang="en-US" altLang="en-US"/>
              <a:t>Slide </a:t>
            </a:r>
            <a:fld id="{CF617D86-5CEF-4A7A-8BBC-1BE5E3A2734F}" type="slidenum">
              <a:rPr lang="en-US" altLang="en-US" smtClean="0"/>
              <a:pPr/>
              <a:t>6</a:t>
            </a:fld>
            <a:endParaRPr lang="en-US" altLang="en-US" dirty="0"/>
          </a:p>
        </p:txBody>
      </p:sp>
      <p:sp>
        <p:nvSpPr>
          <p:cNvPr id="3" name="Footer Placeholder 2">
            <a:extLst>
              <a:ext uri="{FF2B5EF4-FFF2-40B4-BE49-F238E27FC236}">
                <a16:creationId xmlns:a16="http://schemas.microsoft.com/office/drawing/2014/main" id="{4EC81537-1F94-49C8-B9A1-26906F05A9A4}"/>
              </a:ext>
            </a:extLst>
          </p:cNvPr>
          <p:cNvSpPr>
            <a:spLocks noGrp="1"/>
          </p:cNvSpPr>
          <p:nvPr>
            <p:ph type="ftr" sz="quarter" idx="3"/>
          </p:nvPr>
        </p:nvSpPr>
        <p:spPr/>
        <p:txBody>
          <a:bodyPr/>
          <a:lstStyle/>
          <a:p>
            <a:pPr>
              <a:defRPr/>
            </a:pPr>
            <a:r>
              <a:rPr lang="en-US" altLang="ko-KR"/>
              <a:t>Chittabrata Ghosh (Facebook)</a:t>
            </a:r>
            <a:endParaRPr lang="en-US" altLang="ko-KR" dirty="0"/>
          </a:p>
        </p:txBody>
      </p:sp>
      <p:sp>
        <p:nvSpPr>
          <p:cNvPr id="4" name="TextBox 3">
            <a:extLst>
              <a:ext uri="{FF2B5EF4-FFF2-40B4-BE49-F238E27FC236}">
                <a16:creationId xmlns:a16="http://schemas.microsoft.com/office/drawing/2014/main" id="{26EF173B-2C70-4A3B-A0F7-C9167A96CC61}"/>
              </a:ext>
            </a:extLst>
          </p:cNvPr>
          <p:cNvSpPr txBox="1"/>
          <p:nvPr/>
        </p:nvSpPr>
        <p:spPr>
          <a:xfrm>
            <a:off x="380251" y="1600200"/>
            <a:ext cx="8153400" cy="3785652"/>
          </a:xfrm>
          <a:prstGeom prst="rect">
            <a:avLst/>
          </a:prstGeom>
          <a:noFill/>
        </p:spPr>
        <p:txBody>
          <a:bodyPr wrap="square" rtlCol="0">
            <a:spAutoFit/>
          </a:bodyPr>
          <a:lstStyle/>
          <a:p>
            <a:pPr>
              <a:spcBef>
                <a:spcPts val="0"/>
              </a:spcBef>
              <a:spcAft>
                <a:spcPts val="0"/>
              </a:spcAft>
            </a:pPr>
            <a:endParaRPr lang="en-US" sz="1600" dirty="0">
              <a:effectLst/>
              <a:latin typeface="+mn-lt"/>
            </a:endParaRPr>
          </a:p>
          <a:p>
            <a:pPr marL="285750" indent="-285750">
              <a:spcBef>
                <a:spcPts val="0"/>
              </a:spcBef>
              <a:spcAft>
                <a:spcPts val="0"/>
              </a:spcAft>
              <a:buFont typeface="Arial" panose="020B0604020202020204" pitchFamily="34" charset="0"/>
              <a:buChar char="•"/>
              <a:tabLst>
                <a:tab pos="914400" algn="l"/>
              </a:tabLst>
            </a:pPr>
            <a:r>
              <a:rPr lang="en-US" sz="1600" dirty="0"/>
              <a:t>If the </a:t>
            </a:r>
            <a:r>
              <a:rPr lang="en-US" sz="1600" i="1" dirty="0"/>
              <a:t>adjusted</a:t>
            </a:r>
            <a:r>
              <a:rPr lang="en-US" sz="1600" dirty="0"/>
              <a:t> PPDU duration of the receiving packet in Link 2 is &gt; or = the remaining Tx duration on Link 1, then the STA does not lose medium access synchronization</a:t>
            </a:r>
          </a:p>
          <a:p>
            <a:pPr marL="285750" indent="-285750">
              <a:spcBef>
                <a:spcPts val="0"/>
              </a:spcBef>
              <a:spcAft>
                <a:spcPts val="0"/>
              </a:spcAft>
              <a:buFont typeface="Arial" panose="020B0604020202020204" pitchFamily="34" charset="0"/>
              <a:buChar char="•"/>
              <a:tabLst>
                <a:tab pos="914400" algn="l"/>
              </a:tabLst>
            </a:pPr>
            <a:endParaRPr lang="en-US" sz="1600" dirty="0"/>
          </a:p>
          <a:p>
            <a:pPr marL="285750" indent="-285750">
              <a:spcBef>
                <a:spcPts val="0"/>
              </a:spcBef>
              <a:spcAft>
                <a:spcPts val="0"/>
              </a:spcAft>
              <a:buFont typeface="Arial" panose="020B0604020202020204" pitchFamily="34" charset="0"/>
              <a:buChar char="•"/>
              <a:tabLst>
                <a:tab pos="914400" algn="l"/>
              </a:tabLst>
            </a:pPr>
            <a:r>
              <a:rPr lang="en-US" sz="1600" b="1" dirty="0"/>
              <a:t>The adjusted PPDU duration is defined as</a:t>
            </a:r>
            <a:r>
              <a:rPr lang="en-US" sz="1600" dirty="0"/>
              <a:t>:</a:t>
            </a:r>
          </a:p>
          <a:p>
            <a:pPr>
              <a:spcBef>
                <a:spcPts val="0"/>
              </a:spcBef>
              <a:spcAft>
                <a:spcPts val="0"/>
              </a:spcAft>
              <a:tabLst>
                <a:tab pos="914400" algn="l"/>
              </a:tabLst>
            </a:pPr>
            <a:endParaRPr lang="en-US" sz="1600" dirty="0"/>
          </a:p>
          <a:p>
            <a:pPr marL="742950" lvl="1" indent="-285750">
              <a:spcBef>
                <a:spcPts val="0"/>
              </a:spcBef>
              <a:spcAft>
                <a:spcPts val="0"/>
              </a:spcAft>
              <a:buFont typeface="Arial" panose="020B0604020202020204" pitchFamily="34" charset="0"/>
              <a:buChar char="•"/>
              <a:tabLst>
                <a:tab pos="914400" algn="l"/>
              </a:tabLst>
            </a:pPr>
            <a:r>
              <a:rPr lang="en-US" sz="1600" dirty="0">
                <a:effectLst/>
                <a:latin typeface="+mn-lt"/>
                <a:ea typeface="Times New Roman" panose="02020603050405020304" pitchFamily="18" charset="0"/>
                <a:cs typeface="Times New Roman" panose="02020603050405020304" pitchFamily="18" charset="0"/>
              </a:rPr>
              <a:t>If the </a:t>
            </a:r>
            <a:r>
              <a:rPr lang="en-US" sz="1600" dirty="0">
                <a:effectLst/>
                <a:latin typeface="+mn-lt"/>
                <a:ea typeface="Calibri" panose="020F0502020204030204" pitchFamily="34" charset="0"/>
              </a:rPr>
              <a:t>non-HT PHY</a:t>
            </a:r>
            <a:r>
              <a:rPr lang="en-US" sz="1600" dirty="0">
                <a:effectLst/>
                <a:latin typeface="+mn-lt"/>
                <a:ea typeface="Times New Roman" panose="02020603050405020304" pitchFamily="18" charset="0"/>
                <a:cs typeface="Times New Roman" panose="02020603050405020304" pitchFamily="18" charset="0"/>
              </a:rPr>
              <a:t> preamble is received before the start time of the transmission event, then the adjusted duration is the PPDU duration indicated </a:t>
            </a:r>
            <a:r>
              <a:rPr lang="en-US" sz="1600" dirty="0">
                <a:latin typeface="+mn-lt"/>
                <a:ea typeface="Calibri" panose="020F0502020204030204" pitchFamily="34" charset="0"/>
              </a:rPr>
              <a:t>by</a:t>
            </a:r>
            <a:r>
              <a:rPr lang="en-US" sz="1600" dirty="0">
                <a:effectLst/>
                <a:latin typeface="+mn-lt"/>
                <a:ea typeface="Calibri" panose="020F0502020204030204" pitchFamily="34" charset="0"/>
              </a:rPr>
              <a:t> the L_LENGTH parameter value </a:t>
            </a:r>
            <a:r>
              <a:rPr lang="en-US" sz="1600" dirty="0">
                <a:effectLst/>
                <a:latin typeface="+mn-lt"/>
                <a:ea typeface="Times New Roman" panose="02020603050405020304" pitchFamily="18" charset="0"/>
                <a:cs typeface="Times New Roman" panose="02020603050405020304" pitchFamily="18" charset="0"/>
              </a:rPr>
              <a:t>in the L-SIG field of </a:t>
            </a:r>
            <a:r>
              <a:rPr lang="en-US" sz="1600" dirty="0">
                <a:latin typeface="+mn-lt"/>
                <a:ea typeface="Times New Roman" panose="02020603050405020304" pitchFamily="18" charset="0"/>
                <a:cs typeface="Times New Roman" panose="02020603050405020304" pitchFamily="18" charset="0"/>
              </a:rPr>
              <a:t>the </a:t>
            </a:r>
            <a:r>
              <a:rPr lang="en-US" sz="1600" dirty="0">
                <a:effectLst/>
                <a:latin typeface="+mn-lt"/>
                <a:ea typeface="Calibri" panose="020F0502020204030204" pitchFamily="34" charset="0"/>
              </a:rPr>
              <a:t>non-HT PHY</a:t>
            </a:r>
            <a:r>
              <a:rPr lang="en-US" sz="1600" dirty="0">
                <a:effectLst/>
                <a:latin typeface="+mn-lt"/>
                <a:ea typeface="Times New Roman" panose="02020603050405020304" pitchFamily="18" charset="0"/>
                <a:cs typeface="Times New Roman" panose="02020603050405020304" pitchFamily="18" charset="0"/>
              </a:rPr>
              <a:t> preamble minus the duration elapsed </a:t>
            </a:r>
            <a:r>
              <a:rPr lang="en-US" sz="1600" dirty="0">
                <a:solidFill>
                  <a:srgbClr val="222222"/>
                </a:solidFill>
                <a:effectLst/>
                <a:latin typeface="+mn-lt"/>
                <a:ea typeface="Calibri" panose="020F0502020204030204" pitchFamily="34" charset="0"/>
              </a:rPr>
              <a:t>between the end of the L-SIG field and </a:t>
            </a:r>
            <a:r>
              <a:rPr lang="en-US" sz="1600" dirty="0">
                <a:effectLst/>
                <a:latin typeface="+mn-lt"/>
                <a:ea typeface="Times New Roman" panose="02020603050405020304" pitchFamily="18" charset="0"/>
                <a:cs typeface="Times New Roman" panose="02020603050405020304" pitchFamily="18" charset="0"/>
              </a:rPr>
              <a:t>the start time of the transmission event on the other link.</a:t>
            </a:r>
            <a:endParaRPr lang="en-US" sz="1600" dirty="0">
              <a:effectLst/>
              <a:latin typeface="+mn-lt"/>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914400" algn="l"/>
              </a:tabLst>
            </a:pPr>
            <a:r>
              <a:rPr lang="en-US" sz="1600" dirty="0">
                <a:effectLst/>
                <a:latin typeface="+mn-lt"/>
                <a:ea typeface="Times New Roman" panose="02020603050405020304" pitchFamily="18" charset="0"/>
                <a:cs typeface="Times New Roman" panose="02020603050405020304" pitchFamily="18" charset="0"/>
              </a:rPr>
              <a:t>If the </a:t>
            </a:r>
            <a:r>
              <a:rPr lang="en-US" sz="1600" dirty="0">
                <a:effectLst/>
                <a:latin typeface="+mn-lt"/>
                <a:ea typeface="Calibri" panose="020F0502020204030204" pitchFamily="34" charset="0"/>
              </a:rPr>
              <a:t>non-HT PHY</a:t>
            </a:r>
            <a:r>
              <a:rPr lang="en-US" sz="1600" dirty="0">
                <a:effectLst/>
                <a:latin typeface="+mn-lt"/>
                <a:ea typeface="Times New Roman" panose="02020603050405020304" pitchFamily="18" charset="0"/>
                <a:cs typeface="Times New Roman" panose="02020603050405020304" pitchFamily="18" charset="0"/>
              </a:rPr>
              <a:t> preamble is received during the transmission event, then the adjusted duration is equal to the PPDU duration indicated </a:t>
            </a:r>
            <a:r>
              <a:rPr lang="en-US" sz="1600" dirty="0">
                <a:latin typeface="+mn-lt"/>
                <a:ea typeface="Calibri" panose="020F0502020204030204" pitchFamily="34" charset="0"/>
              </a:rPr>
              <a:t>by</a:t>
            </a:r>
            <a:r>
              <a:rPr lang="en-US" sz="1600" dirty="0">
                <a:effectLst/>
                <a:latin typeface="+mn-lt"/>
                <a:ea typeface="Calibri" panose="020F0502020204030204" pitchFamily="34" charset="0"/>
              </a:rPr>
              <a:t> the L_LENGTH parameter value </a:t>
            </a:r>
            <a:r>
              <a:rPr lang="en-US" sz="1600" dirty="0">
                <a:effectLst/>
                <a:latin typeface="+mn-lt"/>
                <a:ea typeface="Times New Roman" panose="02020603050405020304" pitchFamily="18" charset="0"/>
                <a:cs typeface="Times New Roman" panose="02020603050405020304" pitchFamily="18" charset="0"/>
              </a:rPr>
              <a:t>in the L-SIG field of the </a:t>
            </a:r>
            <a:r>
              <a:rPr lang="en-US" sz="1600" dirty="0">
                <a:effectLst/>
                <a:latin typeface="+mn-lt"/>
                <a:ea typeface="Calibri" panose="020F0502020204030204" pitchFamily="34" charset="0"/>
              </a:rPr>
              <a:t>non-HT PHY</a:t>
            </a:r>
            <a:r>
              <a:rPr lang="en-US" sz="1600" dirty="0">
                <a:effectLst/>
                <a:latin typeface="+mn-lt"/>
                <a:ea typeface="Times New Roman" panose="02020603050405020304" pitchFamily="18" charset="0"/>
                <a:cs typeface="Times New Roman" panose="02020603050405020304" pitchFamily="18" charset="0"/>
              </a:rPr>
              <a:t> preamble.   </a:t>
            </a:r>
            <a:endParaRPr lang="en-US" sz="1600" dirty="0">
              <a:effectLst/>
              <a:latin typeface="+mn-lt"/>
              <a:ea typeface="Calibri" panose="020F0502020204030204" pitchFamily="34" charset="0"/>
              <a:cs typeface="Times New Roman" panose="02020603050405020304" pitchFamily="18" charset="0"/>
            </a:endParaRPr>
          </a:p>
          <a:p>
            <a:endParaRPr lang="en-US" sz="1600" dirty="0">
              <a:latin typeface="+mn-lt"/>
            </a:endParaRPr>
          </a:p>
        </p:txBody>
      </p:sp>
      <p:sp>
        <p:nvSpPr>
          <p:cNvPr id="5" name="Title 1">
            <a:extLst>
              <a:ext uri="{FF2B5EF4-FFF2-40B4-BE49-F238E27FC236}">
                <a16:creationId xmlns:a16="http://schemas.microsoft.com/office/drawing/2014/main" id="{265326C3-08AC-459D-967A-AF66A0FC55BC}"/>
              </a:ext>
            </a:extLst>
          </p:cNvPr>
          <p:cNvSpPr txBox="1">
            <a:spLocks/>
          </p:cNvSpPr>
          <p:nvPr/>
        </p:nvSpPr>
        <p:spPr>
          <a:xfrm>
            <a:off x="191294" y="685800"/>
            <a:ext cx="8837612" cy="573087"/>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ko-KR" sz="2800" kern="0" dirty="0">
                <a:ea typeface="Gulim" pitchFamily="34" charset="-127"/>
              </a:rPr>
              <a:t>Proposal 1 (Option 1): Exclusion Rule to Medium Access Recovery  </a:t>
            </a:r>
            <a:endParaRPr lang="en-US" sz="2800" kern="0" dirty="0"/>
          </a:p>
        </p:txBody>
      </p:sp>
    </p:spTree>
    <p:extLst>
      <p:ext uri="{BB962C8B-B14F-4D97-AF65-F5344CB8AC3E}">
        <p14:creationId xmlns:p14="http://schemas.microsoft.com/office/powerpoint/2010/main" val="3014323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D9CC9D1-133F-42FB-8914-B8459718AED1}"/>
              </a:ext>
            </a:extLst>
          </p:cNvPr>
          <p:cNvSpPr>
            <a:spLocks noGrp="1"/>
          </p:cNvSpPr>
          <p:nvPr>
            <p:ph type="sldNum" sz="quarter" idx="12"/>
          </p:nvPr>
        </p:nvSpPr>
        <p:spPr/>
        <p:txBody>
          <a:bodyPr/>
          <a:lstStyle/>
          <a:p>
            <a:r>
              <a:rPr lang="en-US" altLang="en-US"/>
              <a:t>Slide </a:t>
            </a:r>
            <a:fld id="{CF617D86-5CEF-4A7A-8BBC-1BE5E3A2734F}" type="slidenum">
              <a:rPr lang="en-US" altLang="en-US" smtClean="0"/>
              <a:pPr/>
              <a:t>7</a:t>
            </a:fld>
            <a:endParaRPr lang="en-US" altLang="en-US" dirty="0"/>
          </a:p>
        </p:txBody>
      </p:sp>
      <p:sp>
        <p:nvSpPr>
          <p:cNvPr id="3" name="Footer Placeholder 2">
            <a:extLst>
              <a:ext uri="{FF2B5EF4-FFF2-40B4-BE49-F238E27FC236}">
                <a16:creationId xmlns:a16="http://schemas.microsoft.com/office/drawing/2014/main" id="{4EC81537-1F94-49C8-B9A1-26906F05A9A4}"/>
              </a:ext>
            </a:extLst>
          </p:cNvPr>
          <p:cNvSpPr>
            <a:spLocks noGrp="1"/>
          </p:cNvSpPr>
          <p:nvPr>
            <p:ph type="ftr" sz="quarter" idx="3"/>
          </p:nvPr>
        </p:nvSpPr>
        <p:spPr/>
        <p:txBody>
          <a:bodyPr/>
          <a:lstStyle/>
          <a:p>
            <a:pPr>
              <a:defRPr/>
            </a:pPr>
            <a:r>
              <a:rPr lang="en-US" altLang="ko-KR"/>
              <a:t>Chittabrata Ghosh (Facebook)</a:t>
            </a:r>
            <a:endParaRPr lang="en-US" altLang="ko-KR" dirty="0"/>
          </a:p>
        </p:txBody>
      </p:sp>
      <p:sp>
        <p:nvSpPr>
          <p:cNvPr id="4" name="TextBox 3">
            <a:extLst>
              <a:ext uri="{FF2B5EF4-FFF2-40B4-BE49-F238E27FC236}">
                <a16:creationId xmlns:a16="http://schemas.microsoft.com/office/drawing/2014/main" id="{26EF173B-2C70-4A3B-A0F7-C9167A96CC61}"/>
              </a:ext>
            </a:extLst>
          </p:cNvPr>
          <p:cNvSpPr txBox="1"/>
          <p:nvPr/>
        </p:nvSpPr>
        <p:spPr>
          <a:xfrm>
            <a:off x="380251" y="1600200"/>
            <a:ext cx="8153400" cy="4031873"/>
          </a:xfrm>
          <a:prstGeom prst="rect">
            <a:avLst/>
          </a:prstGeom>
          <a:noFill/>
        </p:spPr>
        <p:txBody>
          <a:bodyPr wrap="square" rtlCol="0">
            <a:spAutoFit/>
          </a:bodyPr>
          <a:lstStyle/>
          <a:p>
            <a:pPr>
              <a:spcBef>
                <a:spcPts val="0"/>
              </a:spcBef>
              <a:spcAft>
                <a:spcPts val="0"/>
              </a:spcAft>
            </a:pPr>
            <a:endParaRPr lang="en-US" sz="1600" dirty="0">
              <a:effectLst/>
              <a:latin typeface="+mn-lt"/>
            </a:endParaRPr>
          </a:p>
          <a:p>
            <a:pPr marL="285750" indent="-285750">
              <a:spcBef>
                <a:spcPts val="0"/>
              </a:spcBef>
              <a:spcAft>
                <a:spcPts val="0"/>
              </a:spcAft>
              <a:buFont typeface="Arial" panose="020B0604020202020204" pitchFamily="34" charset="0"/>
              <a:buChar char="•"/>
              <a:tabLst>
                <a:tab pos="914400" algn="l"/>
              </a:tabLst>
            </a:pPr>
            <a:r>
              <a:rPr lang="en-US" sz="1600" u="sng" dirty="0"/>
              <a:t>If the PPDU is an intra-BSS PPDU </a:t>
            </a:r>
            <a:r>
              <a:rPr lang="en-US" sz="1600" dirty="0"/>
              <a:t>and </a:t>
            </a:r>
            <a:r>
              <a:rPr lang="en-US" sz="1600" i="1" dirty="0"/>
              <a:t>adjusted</a:t>
            </a:r>
            <a:r>
              <a:rPr lang="en-US" sz="1600" dirty="0"/>
              <a:t> PPDU duration of the receiving packet in Link 2 is &gt; or = the remaining Tx duration on Link 1, then the STA does not lose medium access synchronization </a:t>
            </a:r>
          </a:p>
          <a:p>
            <a:pPr marL="285750" indent="-285750">
              <a:spcBef>
                <a:spcPts val="0"/>
              </a:spcBef>
              <a:spcAft>
                <a:spcPts val="0"/>
              </a:spcAft>
              <a:buFont typeface="Arial" panose="020B0604020202020204" pitchFamily="34" charset="0"/>
              <a:buChar char="•"/>
              <a:tabLst>
                <a:tab pos="914400" algn="l"/>
              </a:tabLst>
            </a:pPr>
            <a:endParaRPr lang="en-US" sz="1600" dirty="0"/>
          </a:p>
          <a:p>
            <a:pPr marL="285750" indent="-285750">
              <a:spcBef>
                <a:spcPts val="0"/>
              </a:spcBef>
              <a:spcAft>
                <a:spcPts val="0"/>
              </a:spcAft>
              <a:buFont typeface="Arial" panose="020B0604020202020204" pitchFamily="34" charset="0"/>
              <a:buChar char="•"/>
              <a:tabLst>
                <a:tab pos="914400" algn="l"/>
              </a:tabLst>
            </a:pPr>
            <a:r>
              <a:rPr lang="en-US" sz="1600" b="1" dirty="0"/>
              <a:t>The adjusted PPDU duration is defined as</a:t>
            </a:r>
            <a:r>
              <a:rPr lang="en-US" sz="1600" dirty="0"/>
              <a:t>:</a:t>
            </a:r>
          </a:p>
          <a:p>
            <a:pPr>
              <a:spcBef>
                <a:spcPts val="0"/>
              </a:spcBef>
              <a:spcAft>
                <a:spcPts val="0"/>
              </a:spcAft>
              <a:tabLst>
                <a:tab pos="914400" algn="l"/>
              </a:tabLst>
            </a:pPr>
            <a:endParaRPr lang="en-US" sz="1600" dirty="0"/>
          </a:p>
          <a:p>
            <a:pPr marL="742950" lvl="1" indent="-285750">
              <a:spcBef>
                <a:spcPts val="0"/>
              </a:spcBef>
              <a:spcAft>
                <a:spcPts val="0"/>
              </a:spcAft>
              <a:buFont typeface="Arial" panose="020B0604020202020204" pitchFamily="34" charset="0"/>
              <a:buChar char="•"/>
              <a:tabLst>
                <a:tab pos="914400" algn="l"/>
              </a:tabLst>
            </a:pPr>
            <a:r>
              <a:rPr lang="en-US" sz="1600" dirty="0">
                <a:effectLst/>
                <a:latin typeface="+mn-lt"/>
                <a:ea typeface="Times New Roman" panose="02020603050405020304" pitchFamily="18" charset="0"/>
                <a:cs typeface="Times New Roman" panose="02020603050405020304" pitchFamily="18" charset="0"/>
              </a:rPr>
              <a:t>If the </a:t>
            </a:r>
            <a:r>
              <a:rPr lang="en-US" sz="1600" dirty="0">
                <a:effectLst/>
                <a:latin typeface="+mn-lt"/>
                <a:ea typeface="Calibri" panose="020F0502020204030204" pitchFamily="34" charset="0"/>
              </a:rPr>
              <a:t>non-HT PHY</a:t>
            </a:r>
            <a:r>
              <a:rPr lang="en-US" sz="1600" dirty="0">
                <a:effectLst/>
                <a:latin typeface="+mn-lt"/>
                <a:ea typeface="Times New Roman" panose="02020603050405020304" pitchFamily="18" charset="0"/>
                <a:cs typeface="Times New Roman" panose="02020603050405020304" pitchFamily="18" charset="0"/>
              </a:rPr>
              <a:t> preamble is received before the start time of the transmission event, then the adjusted duration is the PPDU duration indicated </a:t>
            </a:r>
            <a:r>
              <a:rPr lang="en-US" sz="1600" dirty="0">
                <a:latin typeface="+mn-lt"/>
                <a:ea typeface="Calibri" panose="020F0502020204030204" pitchFamily="34" charset="0"/>
              </a:rPr>
              <a:t>by</a:t>
            </a:r>
            <a:r>
              <a:rPr lang="en-US" sz="1600" dirty="0">
                <a:effectLst/>
                <a:latin typeface="+mn-lt"/>
                <a:ea typeface="Calibri" panose="020F0502020204030204" pitchFamily="34" charset="0"/>
              </a:rPr>
              <a:t> the L_LENGTH parameter value </a:t>
            </a:r>
            <a:r>
              <a:rPr lang="en-US" sz="1600" dirty="0">
                <a:effectLst/>
                <a:latin typeface="+mn-lt"/>
                <a:ea typeface="Times New Roman" panose="02020603050405020304" pitchFamily="18" charset="0"/>
                <a:cs typeface="Times New Roman" panose="02020603050405020304" pitchFamily="18" charset="0"/>
              </a:rPr>
              <a:t>in the L-SIG field of </a:t>
            </a:r>
            <a:r>
              <a:rPr lang="en-US" sz="1600" dirty="0">
                <a:latin typeface="+mn-lt"/>
                <a:ea typeface="Times New Roman" panose="02020603050405020304" pitchFamily="18" charset="0"/>
                <a:cs typeface="Times New Roman" panose="02020603050405020304" pitchFamily="18" charset="0"/>
              </a:rPr>
              <a:t>the </a:t>
            </a:r>
            <a:r>
              <a:rPr lang="en-US" sz="1600" dirty="0">
                <a:effectLst/>
                <a:latin typeface="+mn-lt"/>
                <a:ea typeface="Calibri" panose="020F0502020204030204" pitchFamily="34" charset="0"/>
              </a:rPr>
              <a:t>non-HT PHY</a:t>
            </a:r>
            <a:r>
              <a:rPr lang="en-US" sz="1600" dirty="0">
                <a:effectLst/>
                <a:latin typeface="+mn-lt"/>
                <a:ea typeface="Times New Roman" panose="02020603050405020304" pitchFamily="18" charset="0"/>
                <a:cs typeface="Times New Roman" panose="02020603050405020304" pitchFamily="18" charset="0"/>
              </a:rPr>
              <a:t> preamble minus the duration elapsed </a:t>
            </a:r>
            <a:r>
              <a:rPr lang="en-US" sz="1600" dirty="0">
                <a:solidFill>
                  <a:srgbClr val="222222"/>
                </a:solidFill>
                <a:effectLst/>
                <a:latin typeface="+mn-lt"/>
                <a:ea typeface="Calibri" panose="020F0502020204030204" pitchFamily="34" charset="0"/>
              </a:rPr>
              <a:t>between the end of the L-SIG field and </a:t>
            </a:r>
            <a:r>
              <a:rPr lang="en-US" sz="1600" dirty="0">
                <a:effectLst/>
                <a:latin typeface="+mn-lt"/>
                <a:ea typeface="Times New Roman" panose="02020603050405020304" pitchFamily="18" charset="0"/>
                <a:cs typeface="Times New Roman" panose="02020603050405020304" pitchFamily="18" charset="0"/>
              </a:rPr>
              <a:t>the start time of the transmission event on the other link.</a:t>
            </a:r>
            <a:endParaRPr lang="en-US" sz="1600" dirty="0">
              <a:effectLst/>
              <a:latin typeface="+mn-lt"/>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914400" algn="l"/>
              </a:tabLst>
            </a:pPr>
            <a:r>
              <a:rPr lang="en-US" sz="1600" dirty="0">
                <a:effectLst/>
                <a:latin typeface="+mn-lt"/>
                <a:ea typeface="Times New Roman" panose="02020603050405020304" pitchFamily="18" charset="0"/>
                <a:cs typeface="Times New Roman" panose="02020603050405020304" pitchFamily="18" charset="0"/>
              </a:rPr>
              <a:t>If the </a:t>
            </a:r>
            <a:r>
              <a:rPr lang="en-US" sz="1600" dirty="0">
                <a:effectLst/>
                <a:latin typeface="+mn-lt"/>
                <a:ea typeface="Calibri" panose="020F0502020204030204" pitchFamily="34" charset="0"/>
              </a:rPr>
              <a:t>non-HT PHY</a:t>
            </a:r>
            <a:r>
              <a:rPr lang="en-US" sz="1600" dirty="0">
                <a:effectLst/>
                <a:latin typeface="+mn-lt"/>
                <a:ea typeface="Times New Roman" panose="02020603050405020304" pitchFamily="18" charset="0"/>
                <a:cs typeface="Times New Roman" panose="02020603050405020304" pitchFamily="18" charset="0"/>
              </a:rPr>
              <a:t> preamble is received during the transmission event, then the adjusted duration is equal to the PPDU duration indicated </a:t>
            </a:r>
            <a:r>
              <a:rPr lang="en-US" sz="1600" dirty="0">
                <a:latin typeface="+mn-lt"/>
                <a:ea typeface="Calibri" panose="020F0502020204030204" pitchFamily="34" charset="0"/>
              </a:rPr>
              <a:t>by</a:t>
            </a:r>
            <a:r>
              <a:rPr lang="en-US" sz="1600" dirty="0">
                <a:effectLst/>
                <a:latin typeface="+mn-lt"/>
                <a:ea typeface="Calibri" panose="020F0502020204030204" pitchFamily="34" charset="0"/>
              </a:rPr>
              <a:t> the L_LENGTH parameter value </a:t>
            </a:r>
            <a:r>
              <a:rPr lang="en-US" sz="1600" dirty="0">
                <a:effectLst/>
                <a:latin typeface="+mn-lt"/>
                <a:ea typeface="Times New Roman" panose="02020603050405020304" pitchFamily="18" charset="0"/>
                <a:cs typeface="Times New Roman" panose="02020603050405020304" pitchFamily="18" charset="0"/>
              </a:rPr>
              <a:t>in the L-SIG field of the </a:t>
            </a:r>
            <a:r>
              <a:rPr lang="en-US" sz="1600" dirty="0">
                <a:effectLst/>
                <a:latin typeface="+mn-lt"/>
                <a:ea typeface="Calibri" panose="020F0502020204030204" pitchFamily="34" charset="0"/>
              </a:rPr>
              <a:t>non-HT PHY</a:t>
            </a:r>
            <a:r>
              <a:rPr lang="en-US" sz="1600" dirty="0">
                <a:effectLst/>
                <a:latin typeface="+mn-lt"/>
                <a:ea typeface="Times New Roman" panose="02020603050405020304" pitchFamily="18" charset="0"/>
                <a:cs typeface="Times New Roman" panose="02020603050405020304" pitchFamily="18" charset="0"/>
              </a:rPr>
              <a:t> preamble.   </a:t>
            </a:r>
            <a:endParaRPr lang="en-US" sz="1600" dirty="0">
              <a:effectLst/>
              <a:latin typeface="+mn-lt"/>
              <a:ea typeface="Calibri" panose="020F0502020204030204" pitchFamily="34" charset="0"/>
              <a:cs typeface="Times New Roman" panose="02020603050405020304" pitchFamily="18" charset="0"/>
            </a:endParaRPr>
          </a:p>
          <a:p>
            <a:endParaRPr lang="en-US" sz="1600" dirty="0">
              <a:latin typeface="+mn-lt"/>
            </a:endParaRPr>
          </a:p>
        </p:txBody>
      </p:sp>
      <p:sp>
        <p:nvSpPr>
          <p:cNvPr id="5" name="Title 1">
            <a:extLst>
              <a:ext uri="{FF2B5EF4-FFF2-40B4-BE49-F238E27FC236}">
                <a16:creationId xmlns:a16="http://schemas.microsoft.com/office/drawing/2014/main" id="{265326C3-08AC-459D-967A-AF66A0FC55BC}"/>
              </a:ext>
            </a:extLst>
          </p:cNvPr>
          <p:cNvSpPr txBox="1">
            <a:spLocks/>
          </p:cNvSpPr>
          <p:nvPr/>
        </p:nvSpPr>
        <p:spPr>
          <a:xfrm>
            <a:off x="153194" y="685800"/>
            <a:ext cx="8913812" cy="573087"/>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ko-KR" sz="2800" kern="0" dirty="0">
                <a:ea typeface="Gulim" pitchFamily="34" charset="-127"/>
              </a:rPr>
              <a:t>Proposal 1 (Option 2): Exclusion Rule to Medium Access Recovery  </a:t>
            </a:r>
            <a:endParaRPr lang="en-US" sz="2800" kern="0" dirty="0"/>
          </a:p>
        </p:txBody>
      </p:sp>
    </p:spTree>
    <p:extLst>
      <p:ext uri="{BB962C8B-B14F-4D97-AF65-F5344CB8AC3E}">
        <p14:creationId xmlns:p14="http://schemas.microsoft.com/office/powerpoint/2010/main" val="535128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C28DD1E-2C58-4845-9683-59BF276968AF}"/>
              </a:ext>
            </a:extLst>
          </p:cNvPr>
          <p:cNvSpPr>
            <a:spLocks noGrp="1"/>
          </p:cNvSpPr>
          <p:nvPr>
            <p:ph type="sldNum" sz="quarter" idx="12"/>
          </p:nvPr>
        </p:nvSpPr>
        <p:spPr/>
        <p:txBody>
          <a:bodyPr/>
          <a:lstStyle/>
          <a:p>
            <a:r>
              <a:rPr lang="en-US" altLang="en-US"/>
              <a:t>Slide </a:t>
            </a:r>
            <a:fld id="{CF617D86-5CEF-4A7A-8BBC-1BE5E3A2734F}" type="slidenum">
              <a:rPr lang="en-US" altLang="en-US" smtClean="0"/>
              <a:pPr/>
              <a:t>8</a:t>
            </a:fld>
            <a:endParaRPr lang="en-US" altLang="en-US" dirty="0"/>
          </a:p>
        </p:txBody>
      </p:sp>
      <p:sp>
        <p:nvSpPr>
          <p:cNvPr id="3" name="Footer Placeholder 2">
            <a:extLst>
              <a:ext uri="{FF2B5EF4-FFF2-40B4-BE49-F238E27FC236}">
                <a16:creationId xmlns:a16="http://schemas.microsoft.com/office/drawing/2014/main" id="{7F41AFC1-AA8E-40E2-83E2-904701CB57F6}"/>
              </a:ext>
            </a:extLst>
          </p:cNvPr>
          <p:cNvSpPr>
            <a:spLocks noGrp="1"/>
          </p:cNvSpPr>
          <p:nvPr>
            <p:ph type="ftr" sz="quarter" idx="3"/>
          </p:nvPr>
        </p:nvSpPr>
        <p:spPr/>
        <p:txBody>
          <a:bodyPr/>
          <a:lstStyle/>
          <a:p>
            <a:pPr>
              <a:defRPr/>
            </a:pPr>
            <a:r>
              <a:rPr lang="en-US" altLang="ko-KR"/>
              <a:t>Chittabrata Ghosh (Facebook)</a:t>
            </a:r>
            <a:endParaRPr lang="en-US" altLang="ko-KR" dirty="0"/>
          </a:p>
        </p:txBody>
      </p:sp>
      <p:sp>
        <p:nvSpPr>
          <p:cNvPr id="4" name="TextBox 3">
            <a:extLst>
              <a:ext uri="{FF2B5EF4-FFF2-40B4-BE49-F238E27FC236}">
                <a16:creationId xmlns:a16="http://schemas.microsoft.com/office/drawing/2014/main" id="{8C4D83B4-62F1-4BB9-8696-7ED43D14A30E}"/>
              </a:ext>
            </a:extLst>
          </p:cNvPr>
          <p:cNvSpPr txBox="1"/>
          <p:nvPr/>
        </p:nvSpPr>
        <p:spPr>
          <a:xfrm>
            <a:off x="457200" y="1366421"/>
            <a:ext cx="7924800" cy="5016758"/>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rgbClr val="000000"/>
                </a:solidFill>
              </a:rPr>
              <a:t>Proposed text change in following Sub-clause (IEEE 802.11be Draft 1.2):</a:t>
            </a:r>
            <a:endParaRPr lang="en-US" sz="1600" b="0" i="0" u="none" strike="noStrike" baseline="0" dirty="0">
              <a:solidFill>
                <a:srgbClr val="000000"/>
              </a:solidFill>
              <a:latin typeface="Times New Roman" panose="02020603050405020304" pitchFamily="18" charset="0"/>
            </a:endParaRPr>
          </a:p>
          <a:p>
            <a:pPr marL="285750" indent="-285750">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rPr>
              <a:t>SC 35.3.15.8 </a:t>
            </a:r>
            <a:r>
              <a:rPr lang="en-US" sz="1600" b="1" i="0" u="none" strike="noStrike" baseline="0" dirty="0">
                <a:solidFill>
                  <a:srgbClr val="000000"/>
                </a:solidFill>
                <a:latin typeface="Times New Roman" panose="02020603050405020304" pitchFamily="18" charset="0"/>
              </a:rPr>
              <a:t>Medium access recovery procedure</a:t>
            </a:r>
          </a:p>
          <a:p>
            <a:pPr marL="285750" indent="-285750">
              <a:buFont typeface="Arial" panose="020B0604020202020204" pitchFamily="34" charset="0"/>
              <a:buChar char="•"/>
            </a:pPr>
            <a:r>
              <a:rPr lang="en-US" sz="1600" dirty="0">
                <a:solidFill>
                  <a:srgbClr val="000000"/>
                </a:solidFill>
              </a:rPr>
              <a:t>SC 35.3.15.8.1 </a:t>
            </a:r>
            <a:r>
              <a:rPr lang="en-US" sz="1600" b="1" dirty="0">
                <a:solidFill>
                  <a:srgbClr val="000000"/>
                </a:solidFill>
              </a:rPr>
              <a:t>General </a:t>
            </a:r>
            <a:endParaRPr lang="en-US" sz="1600" b="1" i="0" u="none" strike="noStrike" baseline="0" dirty="0">
              <a:solidFill>
                <a:srgbClr val="000000"/>
              </a:solidFill>
              <a:latin typeface="Times New Roman" panose="02020603050405020304" pitchFamily="18" charset="0"/>
            </a:endParaRPr>
          </a:p>
          <a:p>
            <a:pPr marL="742950" lvl="1" indent="-285750">
              <a:buFont typeface="Courier New" panose="02070309020205020404" pitchFamily="49" charset="0"/>
              <a:buChar char="o"/>
            </a:pPr>
            <a:r>
              <a:rPr lang="en-US" sz="1600" dirty="0">
                <a:solidFill>
                  <a:srgbClr val="000000"/>
                </a:solidFill>
              </a:rPr>
              <a:t>Page 361, Lines 12-16</a:t>
            </a:r>
          </a:p>
          <a:p>
            <a:endParaRPr lang="en-US" sz="1600" b="0" i="0" u="none" strike="noStrike" baseline="0" dirty="0">
              <a:solidFill>
                <a:srgbClr val="000000"/>
              </a:solidFill>
              <a:latin typeface="Times New Roman" panose="02020603050405020304" pitchFamily="18" charset="0"/>
            </a:endParaRPr>
          </a:p>
          <a:p>
            <a:r>
              <a:rPr lang="en-US" sz="1600" b="0" i="0" u="none" strike="noStrike" baseline="0" dirty="0">
                <a:solidFill>
                  <a:srgbClr val="000000"/>
                </a:solidFill>
                <a:latin typeface="Times New Roman" panose="02020603050405020304" pitchFamily="18" charset="0"/>
              </a:rPr>
              <a:t>A STA that has lost medium synchronization due to transmission by another STA affiliated with the same MLD shall start a MediumSyncDelay timer at the end of that transmission event if that transmission event is longer than </a:t>
            </a:r>
            <a:r>
              <a:rPr lang="en-US" sz="1600" b="0" i="0" u="none" strike="noStrike" baseline="0" dirty="0" err="1">
                <a:solidFill>
                  <a:srgbClr val="000000"/>
                </a:solidFill>
                <a:latin typeface="Times New Roman" panose="02020603050405020304" pitchFamily="18" charset="0"/>
              </a:rPr>
              <a:t>aMediumSyncThreshold</a:t>
            </a:r>
            <a:r>
              <a:rPr lang="en-US" sz="1600" b="0" i="0" u="none" strike="noStrike" baseline="0" dirty="0">
                <a:solidFill>
                  <a:srgbClr val="000000"/>
                </a:solidFill>
                <a:latin typeface="Times New Roman" panose="02020603050405020304" pitchFamily="18" charset="0"/>
              </a:rPr>
              <a:t>. The STA may not start the MediumSyncDelay timer if the transmission event is shorter than or equal to </a:t>
            </a:r>
            <a:r>
              <a:rPr lang="en-US" sz="1600" b="0" i="0" u="none" strike="noStrike" baseline="0" dirty="0" err="1">
                <a:solidFill>
                  <a:srgbClr val="000000"/>
                </a:solidFill>
                <a:latin typeface="Times New Roman" panose="02020603050405020304" pitchFamily="18" charset="0"/>
              </a:rPr>
              <a:t>aMediumSyncThreshold</a:t>
            </a:r>
            <a:r>
              <a:rPr lang="en-US" sz="1600" b="0" i="0" u="none" strike="noStrike" baseline="0" dirty="0">
                <a:solidFill>
                  <a:srgbClr val="000000"/>
                </a:solidFill>
                <a:latin typeface="Times New Roman" panose="02020603050405020304" pitchFamily="18" charset="0"/>
              </a:rPr>
              <a:t>. </a:t>
            </a:r>
            <a:r>
              <a:rPr lang="en-US" sz="1600" u="sng" dirty="0">
                <a:effectLst/>
                <a:latin typeface="+mn-lt"/>
                <a:ea typeface="Calibri" panose="020F0502020204030204" pitchFamily="34" charset="0"/>
              </a:rPr>
              <a:t>The STA may not start the MediumSyncDelay timer if the remaining transmission </a:t>
            </a:r>
            <a:r>
              <a:rPr lang="en-US" sz="1600" u="sng" dirty="0">
                <a:latin typeface="+mn-lt"/>
                <a:ea typeface="Calibri" panose="020F0502020204030204" pitchFamily="34" charset="0"/>
              </a:rPr>
              <a:t>duration </a:t>
            </a:r>
            <a:r>
              <a:rPr lang="en-US" sz="1600" u="sng" dirty="0">
                <a:effectLst/>
                <a:latin typeface="+mn-lt"/>
                <a:ea typeface="Calibri" panose="020F0502020204030204" pitchFamily="34" charset="0"/>
              </a:rPr>
              <a:t>in one link is shorter than or equal to the adjusted duration of the PPDU obtained from the L_LENGTH parameter value </a:t>
            </a:r>
            <a:r>
              <a:rPr lang="en-US" sz="1600" u="sng" dirty="0">
                <a:latin typeface="+mn-lt"/>
                <a:ea typeface="Calibri" panose="020F0502020204030204" pitchFamily="34" charset="0"/>
              </a:rPr>
              <a:t>in the </a:t>
            </a:r>
            <a:r>
              <a:rPr lang="en-US" sz="1600" u="sng" dirty="0">
                <a:effectLst/>
                <a:latin typeface="+mn-lt"/>
                <a:ea typeface="Calibri" panose="020F0502020204030204" pitchFamily="34" charset="0"/>
              </a:rPr>
              <a:t>L-SIG field of the non-HT PHY preamble received on another link that belongs to the NSTR link pair. If the non-HT PHY preamble is received before the start time of the transmission event, then the adjusted duration is the PPDU duration indicated </a:t>
            </a:r>
            <a:r>
              <a:rPr lang="en-US" sz="1600" u="sng" dirty="0">
                <a:latin typeface="+mn-lt"/>
                <a:ea typeface="Calibri" panose="020F0502020204030204" pitchFamily="34" charset="0"/>
              </a:rPr>
              <a:t>by</a:t>
            </a:r>
            <a:r>
              <a:rPr lang="en-US" sz="1600" u="sng" dirty="0">
                <a:effectLst/>
                <a:latin typeface="+mn-lt"/>
                <a:ea typeface="Calibri" panose="020F0502020204030204" pitchFamily="34" charset="0"/>
              </a:rPr>
              <a:t> the L_LENGTH parameter value in the L-SIG field of the non-HT PHY preamble minus </a:t>
            </a:r>
            <a:r>
              <a:rPr lang="en-US" sz="1600" u="sng" dirty="0">
                <a:effectLst/>
                <a:latin typeface="+mn-lt"/>
                <a:ea typeface="Times New Roman" panose="02020603050405020304" pitchFamily="18" charset="0"/>
                <a:cs typeface="Times New Roman" panose="02020603050405020304" pitchFamily="18" charset="0"/>
              </a:rPr>
              <a:t>the duration elapsed </a:t>
            </a:r>
            <a:r>
              <a:rPr lang="en-US" sz="1600" u="sng" dirty="0">
                <a:solidFill>
                  <a:srgbClr val="222222"/>
                </a:solidFill>
                <a:effectLst/>
                <a:latin typeface="+mn-lt"/>
                <a:ea typeface="Calibri" panose="020F0502020204030204" pitchFamily="34" charset="0"/>
              </a:rPr>
              <a:t>between the end of the L-SIG field and </a:t>
            </a:r>
            <a:r>
              <a:rPr lang="en-US" sz="1600" u="sng" dirty="0">
                <a:effectLst/>
                <a:latin typeface="+mn-lt"/>
                <a:ea typeface="Times New Roman" panose="02020603050405020304" pitchFamily="18" charset="0"/>
                <a:cs typeface="Times New Roman" panose="02020603050405020304" pitchFamily="18" charset="0"/>
              </a:rPr>
              <a:t>the start time of the transmission event on the other link</a:t>
            </a:r>
            <a:r>
              <a:rPr lang="en-US" sz="1600" u="sng" dirty="0">
                <a:effectLst/>
                <a:latin typeface="+mn-lt"/>
                <a:ea typeface="Calibri" panose="020F0502020204030204" pitchFamily="34" charset="0"/>
              </a:rPr>
              <a:t>. If the non-HT PHY preamble is received during the transmission event, then the adjusted duration is equal to the PPDU duration indicated </a:t>
            </a:r>
            <a:r>
              <a:rPr lang="en-US" sz="1600" u="sng" dirty="0">
                <a:latin typeface="+mn-lt"/>
                <a:ea typeface="Calibri" panose="020F0502020204030204" pitchFamily="34" charset="0"/>
              </a:rPr>
              <a:t>by</a:t>
            </a:r>
            <a:r>
              <a:rPr lang="en-US" sz="1600" u="sng" dirty="0">
                <a:effectLst/>
                <a:latin typeface="+mn-lt"/>
                <a:ea typeface="Calibri" panose="020F0502020204030204" pitchFamily="34" charset="0"/>
              </a:rPr>
              <a:t> the L_LENGTH parameter value in the L-SIG field of a non-HT PHY preamble.     </a:t>
            </a:r>
            <a:endParaRPr lang="en-US" sz="1600" dirty="0">
              <a:effectLst/>
              <a:latin typeface="+mn-lt"/>
              <a:ea typeface="Calibri" panose="020F0502020204030204" pitchFamily="34" charset="0"/>
            </a:endParaRPr>
          </a:p>
          <a:p>
            <a:endParaRPr lang="en-US" sz="1600" u="sng" dirty="0"/>
          </a:p>
        </p:txBody>
      </p:sp>
      <p:sp>
        <p:nvSpPr>
          <p:cNvPr id="5" name="Title 1">
            <a:extLst>
              <a:ext uri="{FF2B5EF4-FFF2-40B4-BE49-F238E27FC236}">
                <a16:creationId xmlns:a16="http://schemas.microsoft.com/office/drawing/2014/main" id="{ED010931-4AC6-42F3-97D7-33C96C6C1BE3}"/>
              </a:ext>
            </a:extLst>
          </p:cNvPr>
          <p:cNvSpPr txBox="1">
            <a:spLocks/>
          </p:cNvSpPr>
          <p:nvPr/>
        </p:nvSpPr>
        <p:spPr>
          <a:xfrm>
            <a:off x="266700" y="688965"/>
            <a:ext cx="8686800" cy="573087"/>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ko-KR" sz="2800" kern="0" dirty="0">
                <a:ea typeface="Gulim" pitchFamily="34" charset="-127"/>
              </a:rPr>
              <a:t>Proposed text change for Proposal 1 (Option 1)</a:t>
            </a:r>
            <a:endParaRPr lang="en-US" sz="2800" kern="0" dirty="0"/>
          </a:p>
        </p:txBody>
      </p:sp>
    </p:spTree>
    <p:extLst>
      <p:ext uri="{BB962C8B-B14F-4D97-AF65-F5344CB8AC3E}">
        <p14:creationId xmlns:p14="http://schemas.microsoft.com/office/powerpoint/2010/main" val="3489228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C28DD1E-2C58-4845-9683-59BF276968AF}"/>
              </a:ext>
            </a:extLst>
          </p:cNvPr>
          <p:cNvSpPr>
            <a:spLocks noGrp="1"/>
          </p:cNvSpPr>
          <p:nvPr>
            <p:ph type="sldNum" sz="quarter" idx="12"/>
          </p:nvPr>
        </p:nvSpPr>
        <p:spPr/>
        <p:txBody>
          <a:bodyPr/>
          <a:lstStyle/>
          <a:p>
            <a:r>
              <a:rPr lang="en-US" altLang="en-US"/>
              <a:t>Slide </a:t>
            </a:r>
            <a:fld id="{CF617D86-5CEF-4A7A-8BBC-1BE5E3A2734F}" type="slidenum">
              <a:rPr lang="en-US" altLang="en-US" smtClean="0"/>
              <a:pPr/>
              <a:t>9</a:t>
            </a:fld>
            <a:endParaRPr lang="en-US" altLang="en-US" dirty="0"/>
          </a:p>
        </p:txBody>
      </p:sp>
      <p:sp>
        <p:nvSpPr>
          <p:cNvPr id="3" name="Footer Placeholder 2">
            <a:extLst>
              <a:ext uri="{FF2B5EF4-FFF2-40B4-BE49-F238E27FC236}">
                <a16:creationId xmlns:a16="http://schemas.microsoft.com/office/drawing/2014/main" id="{7F41AFC1-AA8E-40E2-83E2-904701CB57F6}"/>
              </a:ext>
            </a:extLst>
          </p:cNvPr>
          <p:cNvSpPr>
            <a:spLocks noGrp="1"/>
          </p:cNvSpPr>
          <p:nvPr>
            <p:ph type="ftr" sz="quarter" idx="3"/>
          </p:nvPr>
        </p:nvSpPr>
        <p:spPr/>
        <p:txBody>
          <a:bodyPr/>
          <a:lstStyle/>
          <a:p>
            <a:pPr>
              <a:defRPr/>
            </a:pPr>
            <a:r>
              <a:rPr lang="en-US" altLang="ko-KR"/>
              <a:t>Chittabrata Ghosh (Facebook)</a:t>
            </a:r>
            <a:endParaRPr lang="en-US" altLang="ko-KR" dirty="0"/>
          </a:p>
        </p:txBody>
      </p:sp>
      <p:sp>
        <p:nvSpPr>
          <p:cNvPr id="4" name="TextBox 3">
            <a:extLst>
              <a:ext uri="{FF2B5EF4-FFF2-40B4-BE49-F238E27FC236}">
                <a16:creationId xmlns:a16="http://schemas.microsoft.com/office/drawing/2014/main" id="{8C4D83B4-62F1-4BB9-8696-7ED43D14A30E}"/>
              </a:ext>
            </a:extLst>
          </p:cNvPr>
          <p:cNvSpPr txBox="1"/>
          <p:nvPr/>
        </p:nvSpPr>
        <p:spPr>
          <a:xfrm>
            <a:off x="457200" y="1366421"/>
            <a:ext cx="7924800" cy="5262979"/>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rgbClr val="000000"/>
                </a:solidFill>
              </a:rPr>
              <a:t>Proposed text change in following Sub-clause (IEEE 802.11be Draft 1.2):</a:t>
            </a:r>
            <a:endParaRPr lang="en-US" sz="1600" b="0" i="0" u="none" strike="noStrike" baseline="0" dirty="0">
              <a:solidFill>
                <a:srgbClr val="000000"/>
              </a:solidFill>
              <a:latin typeface="Times New Roman" panose="02020603050405020304" pitchFamily="18" charset="0"/>
            </a:endParaRPr>
          </a:p>
          <a:p>
            <a:pPr marL="285750" indent="-285750">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rPr>
              <a:t>SC 35.3.15.8 </a:t>
            </a:r>
            <a:r>
              <a:rPr lang="en-US" sz="1600" b="1" i="0" u="none" strike="noStrike" baseline="0" dirty="0">
                <a:solidFill>
                  <a:srgbClr val="000000"/>
                </a:solidFill>
                <a:latin typeface="Times New Roman" panose="02020603050405020304" pitchFamily="18" charset="0"/>
              </a:rPr>
              <a:t>Medium access recovery procedure</a:t>
            </a:r>
          </a:p>
          <a:p>
            <a:pPr marL="285750" indent="-285750">
              <a:buFont typeface="Arial" panose="020B0604020202020204" pitchFamily="34" charset="0"/>
              <a:buChar char="•"/>
            </a:pPr>
            <a:r>
              <a:rPr lang="en-US" sz="1600" dirty="0">
                <a:solidFill>
                  <a:srgbClr val="000000"/>
                </a:solidFill>
              </a:rPr>
              <a:t>SC 35.3.15.8.1 </a:t>
            </a:r>
            <a:r>
              <a:rPr lang="en-US" sz="1600" b="1" dirty="0">
                <a:solidFill>
                  <a:srgbClr val="000000"/>
                </a:solidFill>
              </a:rPr>
              <a:t>General </a:t>
            </a:r>
            <a:endParaRPr lang="en-US" sz="1600" b="1" i="0" u="none" strike="noStrike" baseline="0" dirty="0">
              <a:solidFill>
                <a:srgbClr val="000000"/>
              </a:solidFill>
              <a:latin typeface="Times New Roman" panose="02020603050405020304" pitchFamily="18" charset="0"/>
            </a:endParaRPr>
          </a:p>
          <a:p>
            <a:pPr marL="742950" lvl="1" indent="-285750">
              <a:buFont typeface="Courier New" panose="02070309020205020404" pitchFamily="49" charset="0"/>
              <a:buChar char="o"/>
            </a:pPr>
            <a:r>
              <a:rPr lang="en-US" sz="1600" dirty="0">
                <a:solidFill>
                  <a:srgbClr val="000000"/>
                </a:solidFill>
              </a:rPr>
              <a:t>Page 361, Lines 12-16</a:t>
            </a:r>
          </a:p>
          <a:p>
            <a:endParaRPr lang="en-US" sz="1600" b="0" i="0" u="none" strike="noStrike" baseline="0" dirty="0">
              <a:solidFill>
                <a:srgbClr val="000000"/>
              </a:solidFill>
              <a:latin typeface="Times New Roman" panose="02020603050405020304" pitchFamily="18" charset="0"/>
            </a:endParaRPr>
          </a:p>
          <a:p>
            <a:r>
              <a:rPr lang="en-US" sz="1600" b="0" i="0" u="none" strike="noStrike" baseline="0" dirty="0">
                <a:solidFill>
                  <a:srgbClr val="000000"/>
                </a:solidFill>
                <a:latin typeface="Times New Roman" panose="02020603050405020304" pitchFamily="18" charset="0"/>
              </a:rPr>
              <a:t>A STA that has lost medium synchronization due to transmission by another STA affiliated with the same MLD shall start a MediumSyncDelay timer at the end of that transmission event if that transmission event is longer than </a:t>
            </a:r>
            <a:r>
              <a:rPr lang="en-US" sz="1600" b="0" i="0" u="none" strike="noStrike" baseline="0" dirty="0" err="1">
                <a:solidFill>
                  <a:srgbClr val="000000"/>
                </a:solidFill>
                <a:latin typeface="Times New Roman" panose="02020603050405020304" pitchFamily="18" charset="0"/>
              </a:rPr>
              <a:t>aMediumSyncThreshold</a:t>
            </a:r>
            <a:r>
              <a:rPr lang="en-US" sz="1600" b="0" i="0" u="none" strike="noStrike" baseline="0" dirty="0">
                <a:solidFill>
                  <a:srgbClr val="000000"/>
                </a:solidFill>
                <a:latin typeface="Times New Roman" panose="02020603050405020304" pitchFamily="18" charset="0"/>
              </a:rPr>
              <a:t>. The STA may not start the MediumSyncDelay timer if the transmission event is shorter than or equal to </a:t>
            </a:r>
            <a:r>
              <a:rPr lang="en-US" sz="1600" b="0" i="0" u="none" strike="noStrike" baseline="0" dirty="0" err="1">
                <a:solidFill>
                  <a:srgbClr val="000000"/>
                </a:solidFill>
                <a:latin typeface="Times New Roman" panose="02020603050405020304" pitchFamily="18" charset="0"/>
              </a:rPr>
              <a:t>aMediumSyncThreshold</a:t>
            </a:r>
            <a:r>
              <a:rPr lang="en-US" sz="1600" b="0" i="0" u="none" strike="noStrike" baseline="0" dirty="0">
                <a:solidFill>
                  <a:srgbClr val="000000"/>
                </a:solidFill>
                <a:latin typeface="Times New Roman" panose="02020603050405020304" pitchFamily="18" charset="0"/>
              </a:rPr>
              <a:t>. </a:t>
            </a:r>
            <a:r>
              <a:rPr lang="en-US" sz="1600" u="sng" dirty="0">
                <a:effectLst/>
                <a:latin typeface="+mn-lt"/>
                <a:ea typeface="Calibri" panose="020F0502020204030204" pitchFamily="34" charset="0"/>
              </a:rPr>
              <a:t>The STA may not start the MediumSyncDelay timer if the remaining transmission </a:t>
            </a:r>
            <a:r>
              <a:rPr lang="en-US" sz="1600" u="sng" dirty="0">
                <a:latin typeface="+mn-lt"/>
                <a:ea typeface="Calibri" panose="020F0502020204030204" pitchFamily="34" charset="0"/>
              </a:rPr>
              <a:t>duration </a:t>
            </a:r>
            <a:r>
              <a:rPr lang="en-US" sz="1600" u="sng" dirty="0">
                <a:effectLst/>
                <a:latin typeface="+mn-lt"/>
                <a:ea typeface="Calibri" panose="020F0502020204030204" pitchFamily="34" charset="0"/>
              </a:rPr>
              <a:t>in one link is shorter than or equal to the adjusted duration of the intra-BSS PPDU obtained from the L_LENGTH parameter value in the L-SIG field of the non-HT PHY preamble received on another link that belongs to the NSTR link pair. If the non-HT PHY preamble is received before the start time of the transmission event, then the adjusted duration is the intra-BSS PPDU duration indicated by the L_LENGTH parameter value in the L-SIG field of the non-HT PHY preamble minus </a:t>
            </a:r>
            <a:r>
              <a:rPr lang="en-US" sz="1600" u="sng" dirty="0">
                <a:effectLst/>
                <a:latin typeface="+mn-lt"/>
                <a:ea typeface="Times New Roman" panose="02020603050405020304" pitchFamily="18" charset="0"/>
                <a:cs typeface="Times New Roman" panose="02020603050405020304" pitchFamily="18" charset="0"/>
              </a:rPr>
              <a:t>the duration elapsed </a:t>
            </a:r>
            <a:r>
              <a:rPr lang="en-US" sz="1600" u="sng" dirty="0">
                <a:solidFill>
                  <a:srgbClr val="222222"/>
                </a:solidFill>
                <a:effectLst/>
                <a:latin typeface="+mn-lt"/>
                <a:ea typeface="Calibri" panose="020F0502020204030204" pitchFamily="34" charset="0"/>
              </a:rPr>
              <a:t>between the end of the L-SIG field and </a:t>
            </a:r>
            <a:r>
              <a:rPr lang="en-US" sz="1600" u="sng" dirty="0">
                <a:effectLst/>
                <a:latin typeface="+mn-lt"/>
                <a:ea typeface="Times New Roman" panose="02020603050405020304" pitchFamily="18" charset="0"/>
                <a:cs typeface="Times New Roman" panose="02020603050405020304" pitchFamily="18" charset="0"/>
              </a:rPr>
              <a:t>the start time of the transmission event on the other link</a:t>
            </a:r>
            <a:r>
              <a:rPr lang="en-US" sz="1600" u="sng" dirty="0">
                <a:effectLst/>
                <a:latin typeface="+mn-lt"/>
                <a:ea typeface="Calibri" panose="020F0502020204030204" pitchFamily="34" charset="0"/>
              </a:rPr>
              <a:t>. If the non-HT PHY preamble is received during the transmission event, then the adjusted duration is equal to the intra-BSS PPDU duration indicated by the L_LENGTH parameter value in the L-SIG field of a non-HT PHY preamble.    </a:t>
            </a:r>
            <a:endParaRPr lang="en-US" sz="1600" dirty="0">
              <a:effectLst/>
              <a:latin typeface="+mn-lt"/>
              <a:ea typeface="Calibri" panose="020F0502020204030204" pitchFamily="34" charset="0"/>
            </a:endParaRPr>
          </a:p>
          <a:p>
            <a:endParaRPr lang="en-US" sz="1600" u="sng" dirty="0"/>
          </a:p>
        </p:txBody>
      </p:sp>
      <p:sp>
        <p:nvSpPr>
          <p:cNvPr id="5" name="Title 1">
            <a:extLst>
              <a:ext uri="{FF2B5EF4-FFF2-40B4-BE49-F238E27FC236}">
                <a16:creationId xmlns:a16="http://schemas.microsoft.com/office/drawing/2014/main" id="{ED010931-4AC6-42F3-97D7-33C96C6C1BE3}"/>
              </a:ext>
            </a:extLst>
          </p:cNvPr>
          <p:cNvSpPr txBox="1">
            <a:spLocks/>
          </p:cNvSpPr>
          <p:nvPr/>
        </p:nvSpPr>
        <p:spPr>
          <a:xfrm>
            <a:off x="266700" y="688965"/>
            <a:ext cx="8686800" cy="573087"/>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ko-KR" sz="2800" kern="0" dirty="0">
                <a:ea typeface="Gulim" pitchFamily="34" charset="-127"/>
              </a:rPr>
              <a:t>Proposed text change for Proposal 1 (Option 2)</a:t>
            </a:r>
            <a:endParaRPr lang="en-US" sz="2800" kern="0" dirty="0"/>
          </a:p>
        </p:txBody>
      </p:sp>
    </p:spTree>
    <p:extLst>
      <p:ext uri="{BB962C8B-B14F-4D97-AF65-F5344CB8AC3E}">
        <p14:creationId xmlns:p14="http://schemas.microsoft.com/office/powerpoint/2010/main" val="407460466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58092</TotalTime>
  <Words>2741</Words>
  <Application>Microsoft Office PowerPoint</Application>
  <PresentationFormat>On-screen Show (4:3)</PresentationFormat>
  <Paragraphs>194</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Courier New</vt:lpstr>
      <vt:lpstr>Times New Roman</vt:lpstr>
      <vt:lpstr>802-11-Submission</vt:lpstr>
      <vt:lpstr>Rule of Exclusion for Medium Access Recovery Procedure for an NSTR STA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Facebook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title</dc:title>
  <dc:creator>Ghosh, Chittabrata</dc:creator>
  <cp:lastModifiedBy>Chitto Ghosh</cp:lastModifiedBy>
  <cp:revision>239</cp:revision>
  <cp:lastPrinted>2014-11-04T15:04:57Z</cp:lastPrinted>
  <dcterms:created xsi:type="dcterms:W3CDTF">2007-04-17T18:10:23Z</dcterms:created>
  <dcterms:modified xsi:type="dcterms:W3CDTF">2021-10-25T23:24:26Z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