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73" r:id="rId7"/>
    <p:sldId id="275" r:id="rId8"/>
    <p:sldId id="274" r:id="rId9"/>
    <p:sldId id="276" r:id="rId10"/>
    <p:sldId id="277" r:id="rId11"/>
    <p:sldId id="278" r:id="rId12"/>
    <p:sldId id="279" r:id="rId13"/>
    <p:sldId id="281" r:id="rId14"/>
    <p:sldId id="280" r:id="rId15"/>
    <p:sldId id="284" r:id="rId16"/>
    <p:sldId id="285" r:id="rId17"/>
    <p:sldId id="283" r:id="rId18"/>
    <p:sldId id="282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6B317F-BE22-4EF4-86B6-29DA69400294}" v="14" dt="2021-10-12T13:37:55.5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681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802.11-21/1635r0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October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Mohammad Omer, Cognitive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802.11-21/1635r0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October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Mohammad Omer, Cognitive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802.11-21/1635r0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Mohammad Omer,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802.11-21/1635r0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Mohammad Omer,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Mohammad Omer, Cognitive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Mohammad Omer, Cognitive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October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Mohammad Omer, Cognitive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Mohammad Omer, Cognitive Systems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Mohammad Omer,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Mohammad Omer, Cognitive Systems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Mohammad Omer, Cognitive Systems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Mohammad Omer, Cognitive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Mohammad Omer, Cognitive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96912" y="692696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Mohammad Omer, Cognitive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96912" y="604837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802.11-21/1635r0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Mohammad Omer, Cognitive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Fidelity of CSI time domain representations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9548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2021-10-21</a:t>
            </a:r>
            <a:endParaRPr lang="en-GB" sz="2000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89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17105"/>
              </p:ext>
            </p:extLst>
          </p:nvPr>
        </p:nvGraphicFramePr>
        <p:xfrm>
          <a:off x="577849" y="3570287"/>
          <a:ext cx="8062913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49" y="3570287"/>
                        <a:ext cx="8062913" cy="247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3D929E-E157-4BE9-A54D-02349BAF2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“De-Noising” a Channel Response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F882EEF-30FB-4660-AD4B-2B3212CBB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Truncating the </a:t>
            </a:r>
            <a:r>
              <a:rPr lang="en-US" dirty="0" smtClean="0"/>
              <a:t>CIR</a:t>
            </a:r>
            <a:r>
              <a:rPr lang="en-US" dirty="0" smtClean="0"/>
              <a:t> </a:t>
            </a:r>
            <a:r>
              <a:rPr lang="en-US" dirty="0"/>
              <a:t>reduces the </a:t>
            </a:r>
            <a:r>
              <a:rPr lang="en-US" i="1" dirty="0"/>
              <a:t>data content </a:t>
            </a:r>
            <a:r>
              <a:rPr lang="en-US" dirty="0"/>
              <a:t>of the channel response</a:t>
            </a:r>
          </a:p>
          <a:p>
            <a:pPr marL="0" indent="0"/>
            <a:r>
              <a:rPr lang="en-US" dirty="0"/>
              <a:t>BUT</a:t>
            </a:r>
            <a:r>
              <a:rPr lang="en-GB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CSI-SNR shows that the </a:t>
            </a:r>
            <a:r>
              <a:rPr lang="en-GB" i="1" dirty="0"/>
              <a:t>information</a:t>
            </a:r>
            <a:r>
              <a:rPr lang="en-GB" dirty="0"/>
              <a:t> of the channel response is not discarded by the truncation</a:t>
            </a:r>
          </a:p>
          <a:p>
            <a:pPr marL="0" indent="0"/>
            <a:r>
              <a:rPr lang="en-GB" dirty="0"/>
              <a:t>In fact…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Truncating </a:t>
            </a:r>
            <a:r>
              <a:rPr lang="en-GB" dirty="0"/>
              <a:t>the </a:t>
            </a:r>
            <a:r>
              <a:rPr lang="en-GB" dirty="0" smtClean="0"/>
              <a:t>CIR </a:t>
            </a:r>
            <a:r>
              <a:rPr lang="en-GB" dirty="0"/>
              <a:t>may </a:t>
            </a:r>
            <a:r>
              <a:rPr lang="en-GB" dirty="0" smtClean="0"/>
              <a:t>favour </a:t>
            </a:r>
            <a:r>
              <a:rPr lang="en-GB" dirty="0" smtClean="0"/>
              <a:t>removal </a:t>
            </a:r>
            <a:r>
              <a:rPr lang="en-GB" dirty="0"/>
              <a:t>of noise and the preservation of signal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Appropriate truncation of the </a:t>
            </a:r>
            <a:r>
              <a:rPr lang="en-GB" dirty="0" smtClean="0"/>
              <a:t>CIR </a:t>
            </a:r>
            <a:r>
              <a:rPr lang="en-GB" dirty="0"/>
              <a:t>removes noise from the channel representation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5F7B7FB-9DD5-4616-B78B-CC6BD14E1A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693AE26-E50F-4943-A049-79A0ADD178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Mohammad Omer,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87BECD11-2C52-4807-96F4-384D5B77E3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8555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2E96D4-4402-4781-A0C7-3451B8B96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Point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C1528A-DC5B-4410-B4C3-514EC5375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029200"/>
            <a:ext cx="7770813" cy="106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to determine the optimum operating point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i.e., How many time-domain pulses should represent the </a:t>
            </a:r>
            <a:r>
              <a:rPr lang="en-US" dirty="0" smtClean="0"/>
              <a:t>channel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202CECC-7EF3-4EC0-B49F-D116B426D1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1AF6A3C-E979-4036-88D4-2C24EB2ED1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Mohammad Omer,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FD1873B1-AA6F-42D7-A833-C26500BA86B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CA5D57E5-DDE0-4620-9370-3CD13C622891}"/>
              </a:ext>
            </a:extLst>
          </p:cNvPr>
          <p:cNvGrpSpPr/>
          <p:nvPr/>
        </p:nvGrpSpPr>
        <p:grpSpPr>
          <a:xfrm>
            <a:off x="2234285" y="1556792"/>
            <a:ext cx="4645384" cy="3378208"/>
            <a:chOff x="2234285" y="1556792"/>
            <a:chExt cx="4645384" cy="3378208"/>
          </a:xfrm>
        </p:grpSpPr>
        <p:grpSp>
          <p:nvGrpSpPr>
            <p:cNvPr id="7" name="Group 6">
              <a:extLst>
                <a:ext uri="{FF2B5EF4-FFF2-40B4-BE49-F238E27FC236}">
                  <a16:creationId xmlns="" xmlns:a16="http://schemas.microsoft.com/office/drawing/2014/main" id="{ECA3E07A-DA86-4B1D-8366-DD8FFE945ED7}"/>
                </a:ext>
              </a:extLst>
            </p:cNvPr>
            <p:cNvGrpSpPr/>
            <p:nvPr/>
          </p:nvGrpSpPr>
          <p:grpSpPr>
            <a:xfrm>
              <a:off x="2234285" y="1556792"/>
              <a:ext cx="4221406" cy="3378208"/>
              <a:chOff x="251520" y="2132856"/>
              <a:chExt cx="4221406" cy="3378208"/>
            </a:xfrm>
          </p:grpSpPr>
          <p:sp>
            <p:nvSpPr>
              <p:cNvPr id="8" name="TextBox 7">
                <a:extLst>
                  <a:ext uri="{FF2B5EF4-FFF2-40B4-BE49-F238E27FC236}">
                    <a16:creationId xmlns="" xmlns:a16="http://schemas.microsoft.com/office/drawing/2014/main" id="{4C2000DE-7404-4036-AD1B-05F380E8D1BC}"/>
                  </a:ext>
                </a:extLst>
              </p:cNvPr>
              <p:cNvSpPr txBox="1"/>
              <p:nvPr/>
            </p:nvSpPr>
            <p:spPr>
              <a:xfrm rot="16200000">
                <a:off x="-133041" y="3535441"/>
                <a:ext cx="1023037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CSI SNR (dB)</a:t>
                </a:r>
                <a:endParaRPr lang="en-GB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9" name="Picture 8">
                <a:extLst>
                  <a:ext uri="{FF2B5EF4-FFF2-40B4-BE49-F238E27FC236}">
                    <a16:creationId xmlns="" xmlns:a16="http://schemas.microsoft.com/office/drawing/2014/main" id="{1E34277D-DD61-4514-ADF3-CD2CB041F37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4950" r="25775" b="21002"/>
              <a:stretch/>
            </p:blipFill>
            <p:spPr>
              <a:xfrm>
                <a:off x="442342" y="2132856"/>
                <a:ext cx="4030584" cy="3189182"/>
              </a:xfrm>
              <a:prstGeom prst="rect">
                <a:avLst/>
              </a:prstGeom>
            </p:spPr>
          </p:pic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id="{96C3455B-E29D-41A8-951A-A1E0E604CB6C}"/>
                  </a:ext>
                </a:extLst>
              </p:cNvPr>
              <p:cNvSpPr txBox="1"/>
              <p:nvPr/>
            </p:nvSpPr>
            <p:spPr>
              <a:xfrm>
                <a:off x="792241" y="5257148"/>
                <a:ext cx="3558988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Number of time domain pulses, </a:t>
                </a:r>
                <a:r>
                  <a:rPr lang="en-US" sz="105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sz="105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used in reconstruction</a:t>
                </a:r>
                <a:endParaRPr lang="en-GB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F465504E-184B-43FD-8E10-E460C9CF7363}"/>
                </a:ext>
              </a:extLst>
            </p:cNvPr>
            <p:cNvCxnSpPr/>
            <p:nvPr/>
          </p:nvCxnSpPr>
          <p:spPr>
            <a:xfrm>
              <a:off x="4448672" y="1603151"/>
              <a:ext cx="60385" cy="3045124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998C4A73-AEDF-42F9-B2E4-CDCC63701B92}"/>
                </a:ext>
              </a:extLst>
            </p:cNvPr>
            <p:cNvCxnSpPr/>
            <p:nvPr/>
          </p:nvCxnSpPr>
          <p:spPr>
            <a:xfrm flipV="1">
              <a:off x="4472952" y="2409193"/>
              <a:ext cx="370937" cy="8628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AF7C8A98-F204-48EF-9F4C-2E02F82530E2}"/>
                </a:ext>
              </a:extLst>
            </p:cNvPr>
            <p:cNvSpPr txBox="1"/>
            <p:nvPr/>
          </p:nvSpPr>
          <p:spPr>
            <a:xfrm>
              <a:off x="4472952" y="2470800"/>
              <a:ext cx="24067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400" dirty="0">
                  <a:solidFill>
                    <a:srgbClr val="FF0000"/>
                  </a:solidFill>
                  <a:latin typeface="Calibri" panose="020F0502020204030204"/>
                  <a:ea typeface="+mn-ea"/>
                </a:rPr>
                <a:t>Potential overfitting to noise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1278485F-7E28-4507-894A-B5CDBD97F4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5988" y="2852936"/>
              <a:ext cx="387432" cy="0"/>
            </a:xfrm>
            <a:prstGeom prst="line">
              <a:avLst/>
            </a:prstGeom>
            <a:noFill/>
            <a:ln w="57150" cap="flat" cmpd="sng" algn="ctr">
              <a:solidFill>
                <a:srgbClr val="70AD47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</p:cxn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D802FAA9-9EFF-47F8-8D66-CCE12F1C50E8}"/>
                </a:ext>
              </a:extLst>
            </p:cNvPr>
            <p:cNvSpPr txBox="1"/>
            <p:nvPr/>
          </p:nvSpPr>
          <p:spPr>
            <a:xfrm>
              <a:off x="3995936" y="2941482"/>
              <a:ext cx="2139523" cy="523220"/>
            </a:xfrm>
            <a:prstGeom prst="rect">
              <a:avLst/>
            </a:prstGeom>
            <a:solidFill>
              <a:sysClr val="window" lastClr="FFFFFF"/>
            </a:solidFill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70AD47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Potential underfitting to the channel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3883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BD1E22-4AFE-4F18-B955-9077199B4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Analysis of Indoor Channel Data Sets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9E93E7B-1EF5-4CD6-A1D0-92A0DE841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analysis of 2000 representative indoor channel data sets was carried out to determine the optimum operating point (i.e. the optimum number of time-domain pulses to represent the channel)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‘Optimum operating point’ is a function of adequate representation of the channel vs minimizing the number of time-domain pulses.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20-MHz measurement bandwidth used with 52 active subcarriers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Adequate representation is considered to be when the </a:t>
            </a:r>
            <a:r>
              <a:rPr lang="en-US" dirty="0" smtClean="0"/>
              <a:t>CSI-SNR change </a:t>
            </a:r>
            <a:r>
              <a:rPr lang="en-US" dirty="0"/>
              <a:t>is within 1% of maximum value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A100A97-540C-4A30-B98A-E55AF54557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EEA578E-8A0F-4A4E-91AF-6A8AECC91D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Mohammad Omer,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13B03CDE-9EA8-4FB4-8F54-598B4CE5A8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532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FC48291-A8BA-4C53-8C4A-F3CA04FE5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Analysis of Indoor Channel Data Sets</a:t>
            </a:r>
            <a:endParaRPr lang="en-GB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="" xmlns:a16="http://schemas.microsoft.com/office/drawing/2014/main" id="{F64BAE38-46A8-41F5-8D69-5B4000231B5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5800" y="2677797"/>
            <a:ext cx="3808413" cy="2720019"/>
          </a:xfrm>
        </p:spPr>
      </p:pic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4DD4E57B-CFB9-4F0D-8D87-163B9C9C92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Average number time domain pulses over all data sets is 9 to 11 (“compression ratio” to CSI representation 4.7 to 5.8)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95% of all data sets are adequately represented by fewer than 17 time-domain pulses (“compression ratio” to CSI representation &gt;3.0)</a:t>
            </a:r>
            <a:endParaRPr lang="en-GB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C609D79D-9F9E-419C-A141-80D94FDA62C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94D9605-D1FF-425F-8A31-D6A1EEF1C0D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Mohammad Omer, Cognitive Systems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EA07DAB-7D18-4303-B735-545B0CA56E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="" xmlns:a16="http://schemas.microsoft.com/office/drawing/2014/main" id="{2EAF2C1C-84CD-4206-8F1C-B952A7C436B7}"/>
              </a:ext>
            </a:extLst>
          </p:cNvPr>
          <p:cNvCxnSpPr>
            <a:cxnSpLocks/>
          </p:cNvCxnSpPr>
          <p:nvPr/>
        </p:nvCxnSpPr>
        <p:spPr bwMode="auto">
          <a:xfrm>
            <a:off x="1724333" y="2651026"/>
            <a:ext cx="176754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1D8DFC5C-B9E4-4257-98FB-43DD6A9B19CA}"/>
              </a:ext>
            </a:extLst>
          </p:cNvPr>
          <p:cNvSpPr txBox="1"/>
          <p:nvPr/>
        </p:nvSpPr>
        <p:spPr>
          <a:xfrm>
            <a:off x="2178810" y="2469832"/>
            <a:ext cx="89479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5% to 95% bound</a:t>
            </a:r>
            <a:endParaRPr lang="en-GB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8E9A3F3E-4497-4F4D-8DDD-9EF459F241DA}"/>
              </a:ext>
            </a:extLst>
          </p:cNvPr>
          <p:cNvCxnSpPr>
            <a:cxnSpLocks/>
          </p:cNvCxnSpPr>
          <p:nvPr/>
        </p:nvCxnSpPr>
        <p:spPr bwMode="auto">
          <a:xfrm>
            <a:off x="1998760" y="2869534"/>
            <a:ext cx="107484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78A4B661-E37E-40C8-A8CA-CA338275406B}"/>
              </a:ext>
            </a:extLst>
          </p:cNvPr>
          <p:cNvSpPr txBox="1"/>
          <p:nvPr/>
        </p:nvSpPr>
        <p:spPr>
          <a:xfrm>
            <a:off x="2310991" y="3389720"/>
            <a:ext cx="88197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median; + mean</a:t>
            </a:r>
            <a:endParaRPr lang="en-GB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A1BA57E0-F2F5-4F2A-9CC9-F7CF117B9E49}"/>
              </a:ext>
            </a:extLst>
          </p:cNvPr>
          <p:cNvSpPr txBox="1"/>
          <p:nvPr/>
        </p:nvSpPr>
        <p:spPr>
          <a:xfrm>
            <a:off x="1475656" y="5324558"/>
            <a:ext cx="243368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time domain pulses, </a:t>
            </a:r>
            <a:r>
              <a:rPr lang="en-US" sz="7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used in reconstruction</a:t>
            </a:r>
            <a:endParaRPr lang="en-GB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9FA18476-8FB0-486B-8849-06901B849404}"/>
              </a:ext>
            </a:extLst>
          </p:cNvPr>
          <p:cNvSpPr txBox="1"/>
          <p:nvPr/>
        </p:nvSpPr>
        <p:spPr>
          <a:xfrm>
            <a:off x="2063938" y="2696250"/>
            <a:ext cx="94448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25% to 75% bound</a:t>
            </a:r>
            <a:endParaRPr lang="en-GB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517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69AD58-627E-46BE-9DB7-571D6F25C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3F650BD-BA4F-4A68-84E5-3382E2EB8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CSI-SNR is introduced which describes the Signal-to-Noise ratio of a </a:t>
            </a:r>
            <a:r>
              <a:rPr lang="en-US" sz="2000" dirty="0" smtClean="0"/>
              <a:t>TCIR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is shown that it is possible to “over represent” a CSI by a </a:t>
            </a:r>
            <a:r>
              <a:rPr lang="en-US" sz="2000" dirty="0" smtClean="0"/>
              <a:t>TCIR </a:t>
            </a:r>
            <a:r>
              <a:rPr lang="en-US" sz="2000" dirty="0"/>
              <a:t>and that discarding time-domain pulses can reduce noise in the representation of the channel response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is shown that there is an optimum number of time-domain pulses that make up a </a:t>
            </a:r>
            <a:r>
              <a:rPr lang="en-US" sz="2000" dirty="0" smtClean="0"/>
              <a:t>TCIR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An analysis of 2000 data sets show that the optimum number of time-domain pulses that make up a </a:t>
            </a:r>
            <a:r>
              <a:rPr lang="en-US" sz="2000" dirty="0" smtClean="0"/>
              <a:t>TCIR </a:t>
            </a:r>
            <a:r>
              <a:rPr lang="en-US" sz="2000" dirty="0"/>
              <a:t>averages 9 to 11 and is </a:t>
            </a:r>
            <a:r>
              <a:rPr lang="en-US" sz="2000" dirty="0" smtClean="0"/>
              <a:t>almost always </a:t>
            </a:r>
            <a:r>
              <a:rPr lang="en-US" sz="2000" dirty="0"/>
              <a:t>fewer than 17 (95</a:t>
            </a:r>
            <a:r>
              <a:rPr lang="en-US" sz="2000" dirty="0" smtClean="0"/>
              <a:t>%) for a 20 MHz OFDM transmission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9394204-4A97-44E1-9036-24C8FE6426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0EF807F-98E4-4ECD-9957-5D0EFB38FC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Mohammad Omer,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0927A6A2-1097-4435-8DFD-75B85B6591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9190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899436-9C03-4261-AB09-AB2B9C791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57E6BBE-DF4A-4FB2-BA2D-528CA2D47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981200"/>
            <a:ext cx="8568952" cy="4113213"/>
          </a:xfrm>
        </p:spPr>
        <p:txBody>
          <a:bodyPr/>
          <a:lstStyle/>
          <a:p>
            <a:r>
              <a:rPr lang="en-US" dirty="0"/>
              <a:t>[1] 11-21-0660-00-00bf-truncated-power-delay-profile.pptx</a:t>
            </a:r>
          </a:p>
          <a:p>
            <a:r>
              <a:rPr lang="en-US" dirty="0"/>
              <a:t>[2] 11-21-1288-02-00bf-truncated-power-delay-profile-follow-up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C36635-8F8F-4772-AACC-8B1B8B6134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4AFB175-FD79-42D4-B084-1A6AA9DEF2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Mohammad Omer,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EC2819BD-FCA8-4BDF-9305-EAA4B880BA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435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Mohammad Omer,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884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CSI representation has an intrinsic dimensionality to it, dictated by the physical process of its formation and computation. The dimensionality can be exploited for compression and de-noising by looking at the time-domain converted version. We show what does the intrinsic dimensionality of CSI waveform looks like, and what is the statistical behaviour over some sampled indoor channels.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5357BD-032A-4271-BB9F-49D82BA48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BECA7E-C29E-4DF2-AACB-3DF8A6304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1" y="1844180"/>
            <a:ext cx="7770813" cy="44001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Use of a Truncated </a:t>
            </a:r>
            <a:r>
              <a:rPr lang="en-GB" dirty="0" smtClean="0"/>
              <a:t>Channel Impulse Response (CIR) as </a:t>
            </a:r>
            <a:r>
              <a:rPr lang="en-GB" dirty="0"/>
              <a:t>a sensing measurement result has been discussed [1][2]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Truncated Channel impulse response (CIR) </a:t>
            </a:r>
            <a:r>
              <a:rPr lang="en-GB" dirty="0"/>
              <a:t>is a time-domain representation of the usual Channel State Information (CSI) representation of a channel between a Sensing Transmitter and a Sensing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CSI and </a:t>
            </a:r>
            <a:r>
              <a:rPr lang="en-GB" dirty="0" smtClean="0"/>
              <a:t>TCIR </a:t>
            </a:r>
            <a:r>
              <a:rPr lang="en-GB" dirty="0"/>
              <a:t>are comparable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Truncated </a:t>
            </a:r>
            <a:r>
              <a:rPr lang="en-GB" dirty="0" smtClean="0"/>
              <a:t>CIR </a:t>
            </a:r>
            <a:r>
              <a:rPr lang="en-GB" dirty="0"/>
              <a:t>is formed by discarding time-domain samples based on criteria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TCIR </a:t>
            </a:r>
            <a:r>
              <a:rPr lang="en-GB" dirty="0"/>
              <a:t>is not comparable to CSI but has been shown in examples to be an acceptable substitution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Favorable</a:t>
            </a:r>
            <a:r>
              <a:rPr lang="en-GB" dirty="0"/>
              <a:t> response to Straw Polls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05FBFDB-FA1F-4D6F-AA75-7CE1DF9F30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BEDA9A6-65DB-407A-BECF-564C460668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Mohammad Omer,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F8FB4DE8-F183-4540-9147-94DA4BA362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0480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EAF83AE9-1171-4131-8CFA-725A3B61F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CSI vs </a:t>
            </a:r>
            <a:r>
              <a:rPr lang="en-US" dirty="0" smtClean="0"/>
              <a:t>CIR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="" xmlns:a16="http://schemas.microsoft.com/office/drawing/2014/main" id="{C791B0C8-BE50-4040-BA79-E52A96C71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4725144"/>
            <a:ext cx="3810000" cy="13692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IDFT of CSI converts to the time domain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Energy in the channel is clustered in few time domain pulses around a “direct path” signal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= PDP</a:t>
            </a:r>
            <a:endParaRPr lang="en-GB" sz="1400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BD0938AA-092B-4B49-BA89-40088EDE391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EB60F24-93F2-4EAD-A992-B62644BCC6F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Mohammad Omer, Cognitive Systems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9B5F77E-8424-4F6A-A567-90FDCD62B6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="" xmlns:a16="http://schemas.microsoft.com/office/drawing/2014/main" id="{AFB986CB-4356-42FD-88BE-4DB95EC154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4725144"/>
            <a:ext cx="3808413" cy="13692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Magnitude </a:t>
            </a:r>
            <a:r>
              <a:rPr lang="en-US" sz="1400" smtClean="0"/>
              <a:t>of the Complex </a:t>
            </a:r>
            <a:r>
              <a:rPr lang="en-US" sz="1400" dirty="0"/>
              <a:t>frequency response of the channel across the full channel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</a:t>
            </a:r>
            <a:r>
              <a:rPr lang="en-GB" sz="1400" dirty="0" err="1"/>
              <a:t>ll</a:t>
            </a:r>
            <a:r>
              <a:rPr lang="en-GB" sz="1400" dirty="0"/>
              <a:t> carriers required to transfer full channel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/>
              <a:t>= CSI</a:t>
            </a:r>
            <a:endParaRPr lang="en-US" sz="1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56792"/>
            <a:ext cx="5446727" cy="35660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4988" y="1535601"/>
            <a:ext cx="5676001" cy="360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429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EAF83AE9-1171-4131-8CFA-725A3B61F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happens to the channel frequency response if I limit the </a:t>
            </a:r>
            <a:r>
              <a:rPr lang="en-US" dirty="0" smtClean="0"/>
              <a:t>CIR </a:t>
            </a:r>
            <a:r>
              <a:rPr lang="en-US" dirty="0"/>
              <a:t>pulses?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="" xmlns:a16="http://schemas.microsoft.com/office/drawing/2014/main" id="{C791B0C8-BE50-4040-BA79-E52A96C71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2248744"/>
            <a:ext cx="3810000" cy="34125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Limit the number of pulses in the time domain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i.e. Select </a:t>
            </a:r>
            <a:r>
              <a:rPr lang="en-US" sz="1400" i="1" dirty="0"/>
              <a:t>n</a:t>
            </a:r>
            <a:r>
              <a:rPr lang="en-US" sz="1400" dirty="0"/>
              <a:t> pulses and set all other pulses to zero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Convert to a channel frequency response in the frequency domain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Inverse DFT/FFT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Colored lines show the frequency domain response of an increasing complex time domain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i.e. </a:t>
            </a:r>
            <a:r>
              <a:rPr lang="en-US" sz="1400" i="1" dirty="0"/>
              <a:t>n</a:t>
            </a:r>
            <a:r>
              <a:rPr lang="en-US" sz="1400" dirty="0"/>
              <a:t> increasing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/>
              <a:t>n</a:t>
            </a:r>
            <a:r>
              <a:rPr lang="en-US" sz="1400" dirty="0"/>
              <a:t> small: Red; </a:t>
            </a:r>
            <a:r>
              <a:rPr lang="en-US" sz="1400" i="1" dirty="0"/>
              <a:t>n</a:t>
            </a:r>
            <a:r>
              <a:rPr lang="en-US" sz="1400" dirty="0"/>
              <a:t> large: Green</a:t>
            </a:r>
            <a:endParaRPr lang="en-GB" sz="1400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BD0938AA-092B-4B49-BA89-40088EDE391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EB60F24-93F2-4EAD-A992-B62644BCC6F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Mohammad Omer, Cognitive Systems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9B5F77E-8424-4F6A-A567-90FDCD62B6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pSp>
        <p:nvGrpSpPr>
          <p:cNvPr id="19" name="Group 18">
            <a:extLst>
              <a:ext uri="{FF2B5EF4-FFF2-40B4-BE49-F238E27FC236}">
                <a16:creationId xmlns="" xmlns:a16="http://schemas.microsoft.com/office/drawing/2014/main" id="{7D38CC25-C61C-4D9E-A64E-9FC053B192EB}"/>
              </a:ext>
            </a:extLst>
          </p:cNvPr>
          <p:cNvGrpSpPr/>
          <p:nvPr/>
        </p:nvGrpSpPr>
        <p:grpSpPr>
          <a:xfrm>
            <a:off x="205639" y="2204864"/>
            <a:ext cx="4313101" cy="3360083"/>
            <a:chOff x="244458" y="1907009"/>
            <a:chExt cx="4313101" cy="3360083"/>
          </a:xfrm>
        </p:grpSpPr>
        <p:pic>
          <p:nvPicPr>
            <p:cNvPr id="16" name="Picture 15">
              <a:extLst>
                <a:ext uri="{FF2B5EF4-FFF2-40B4-BE49-F238E27FC236}">
                  <a16:creationId xmlns="" xmlns:a16="http://schemas.microsoft.com/office/drawing/2014/main" id="{654BC55A-1428-4091-802E-81A5A00D26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95" t="1944" r="25696" b="18965"/>
            <a:stretch/>
          </p:blipFill>
          <p:spPr>
            <a:xfrm>
              <a:off x="453978" y="1907009"/>
              <a:ext cx="4103581" cy="3233125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="" xmlns:a16="http://schemas.microsoft.com/office/drawing/2014/main" id="{FD3D6416-8DAA-4AEB-9562-FC1FDDC36DDE}"/>
                </a:ext>
              </a:extLst>
            </p:cNvPr>
            <p:cNvSpPr txBox="1"/>
            <p:nvPr/>
          </p:nvSpPr>
          <p:spPr>
            <a:xfrm>
              <a:off x="1279893" y="5013176"/>
              <a:ext cx="285687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Sub-carrier number (in a 20-MHz bandwidth)</a:t>
              </a:r>
              <a:endPara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63A8AB4A-AAB0-40BE-B4A6-2D09CA24EBF5}"/>
                </a:ext>
              </a:extLst>
            </p:cNvPr>
            <p:cNvSpPr txBox="1"/>
            <p:nvPr/>
          </p:nvSpPr>
          <p:spPr>
            <a:xfrm rot="16200000">
              <a:off x="-423193" y="3222732"/>
              <a:ext cx="15969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Normalized magnitude</a:t>
              </a:r>
              <a:endPara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7957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1567F4-C465-4D7A-BB56-CF575C64E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692696"/>
            <a:ext cx="8216205" cy="1065213"/>
          </a:xfrm>
        </p:spPr>
        <p:txBody>
          <a:bodyPr/>
          <a:lstStyle/>
          <a:p>
            <a:r>
              <a:rPr lang="en-US" dirty="0"/>
              <a:t>Determining an Optimal </a:t>
            </a:r>
            <a:r>
              <a:rPr lang="en-US" dirty="0" smtClean="0"/>
              <a:t>TCIR </a:t>
            </a:r>
            <a:r>
              <a:rPr lang="en-US" dirty="0"/>
              <a:t>Representation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AEEF2F0-5BE4-4E73-8374-D1D2BF849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trade-off in representing a CSI with few time domain pulses is like </a:t>
            </a:r>
            <a:r>
              <a:rPr lang="en-US" dirty="0" smtClean="0"/>
              <a:t>an </a:t>
            </a:r>
            <a:r>
              <a:rPr lang="en-US" dirty="0"/>
              <a:t>usual error (or SNR) vs complexity curve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curve can be seen by allowing higher and higher degrees of freedom to the inverse DFT for fitting to the CSI waveform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Generate a measure of a reconstruction by transforming the </a:t>
            </a:r>
            <a:r>
              <a:rPr lang="en-US" dirty="0" smtClean="0"/>
              <a:t>TCIR </a:t>
            </a:r>
            <a:r>
              <a:rPr lang="en-US" dirty="0"/>
              <a:t>back to the CSI domain and calculating an error between CSI and reconstructed CSI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Gray line vs colored 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Compare to the power in the reconstructed CSI (as a proxy for the signal power)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A05E2CA-46D2-4DDC-9094-9D65964B52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9D72AC-6AE4-49F1-B205-D1FBD8102E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Mohammad Omer,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7AD2EC30-0D28-436E-AB92-979C60DD36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665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EAF83AE9-1171-4131-8CFA-725A3B61F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664145"/>
            <a:ext cx="7770813" cy="1065213"/>
          </a:xfrm>
        </p:spPr>
        <p:txBody>
          <a:bodyPr/>
          <a:lstStyle/>
          <a:p>
            <a:r>
              <a:rPr lang="en-US" dirty="0"/>
              <a:t>Determining an Optimal </a:t>
            </a:r>
            <a:r>
              <a:rPr lang="en-US" dirty="0" smtClean="0"/>
              <a:t>TCIR </a:t>
            </a:r>
            <a:r>
              <a:rPr lang="en-US" dirty="0"/>
              <a:t>Representation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="" xmlns:a16="http://schemas.microsoft.com/office/drawing/2014/main" id="{C791B0C8-BE50-4040-BA79-E52A96C71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3749" y="2189553"/>
            <a:ext cx="3810000" cy="34125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CSI-SNR increases rapidly with increasing time domain pulses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However, CSI-SNR levels out quickly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Beyond a threshold, increasing the number of time domain pulses has limited value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Threshold may be observed to be around 8 to 10 time domain pulses</a:t>
            </a:r>
            <a:endParaRPr lang="en-GB" sz="1400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BD0938AA-092B-4B49-BA89-40088EDE391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EB60F24-93F2-4EAD-A992-B62644BCC6F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Mohammad Omer, Cognitive Systems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9B5F77E-8424-4F6A-A567-90FDCD62B6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5207567C-C2D1-4679-9A4A-CB3519939B57}"/>
                  </a:ext>
                </a:extLst>
              </p:cNvPr>
              <p:cNvSpPr txBox="1"/>
              <p:nvPr/>
            </p:nvSpPr>
            <p:spPr>
              <a:xfrm>
                <a:off x="389048" y="5614247"/>
                <a:ext cx="4484577" cy="611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CSI</m:t>
                          </m:r>
                          <m:r>
                            <m:rPr>
                              <m:nor/>
                            </m:rPr>
                            <a:rPr lang="en-US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US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SNR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16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m:rPr>
                          <m:nor/>
                        </m:rPr>
                        <a:rPr lang="en-US" sz="16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dB</m:t>
                      </m:r>
                      <m:r>
                        <m:rPr>
                          <m:nor/>
                        </m:rPr>
                        <a:rPr lang="en-US" sz="16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‖"/>
                              <m:endChr m:val="‖"/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ℱ</m:t>
                              </m:r>
                              <m:d>
                                <m:d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T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𝐶𝐼𝑅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num>
                        <m:den>
                          <m:d>
                            <m:dPr>
                              <m:begChr m:val="‖"/>
                              <m:endChr m:val="‖"/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US" sz="16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CSI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𝑅𝑋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ℱ</m:t>
                              </m:r>
                              <m:d>
                                <m:d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T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𝐶𝐼𝑅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207567C-C2D1-4679-9A4A-CB3519939B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48" y="5614247"/>
                <a:ext cx="4484577" cy="61177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FCD99367-89E6-47EE-A1D4-797AB34BD877}"/>
              </a:ext>
            </a:extLst>
          </p:cNvPr>
          <p:cNvGrpSpPr/>
          <p:nvPr/>
        </p:nvGrpSpPr>
        <p:grpSpPr>
          <a:xfrm>
            <a:off x="251520" y="2060848"/>
            <a:ext cx="4221406" cy="3378208"/>
            <a:chOff x="251520" y="2132856"/>
            <a:chExt cx="4221406" cy="3378208"/>
          </a:xfrm>
        </p:grpSpPr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63A8AB4A-AAB0-40BE-B4A6-2D09CA24EBF5}"/>
                </a:ext>
              </a:extLst>
            </p:cNvPr>
            <p:cNvSpPr txBox="1"/>
            <p:nvPr/>
          </p:nvSpPr>
          <p:spPr>
            <a:xfrm rot="16200000">
              <a:off x="-133041" y="3535441"/>
              <a:ext cx="102303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CSI SNR (dB)</a:t>
              </a:r>
              <a:endPara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1" name="Picture 10">
              <a:extLst>
                <a:ext uri="{FF2B5EF4-FFF2-40B4-BE49-F238E27FC236}">
                  <a16:creationId xmlns="" xmlns:a16="http://schemas.microsoft.com/office/drawing/2014/main" id="{F642724E-3D6D-4A1B-B306-24281107FE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950" r="25775" b="21002"/>
            <a:stretch/>
          </p:blipFill>
          <p:spPr>
            <a:xfrm>
              <a:off x="442342" y="2132856"/>
              <a:ext cx="4030584" cy="3189182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6643BE5C-E71D-47E9-BC74-5318B7376F07}"/>
                </a:ext>
              </a:extLst>
            </p:cNvPr>
            <p:cNvSpPr txBox="1"/>
            <p:nvPr/>
          </p:nvSpPr>
          <p:spPr>
            <a:xfrm>
              <a:off x="792241" y="5257148"/>
              <a:ext cx="355898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Number of time domain pulses, </a:t>
              </a:r>
              <a:r>
                <a:rPr lang="en-US" sz="105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used in reconstruction</a:t>
              </a:r>
              <a:endPara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5119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A562F2-142D-4ED4-BB9D-93A15B99F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Visualization in Time and Frequency Domain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C1CDFEC-870D-470D-8751-B0AFBCBAC09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E716AEE-23B6-4AFC-B37D-00676D8BEA7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Mohammad Omer, Cognitive Systems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9D1773D-A8FB-4B0B-B8D4-1313E545AC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grpSp>
        <p:nvGrpSpPr>
          <p:cNvPr id="33" name="Group 32">
            <a:extLst>
              <a:ext uri="{FF2B5EF4-FFF2-40B4-BE49-F238E27FC236}">
                <a16:creationId xmlns="" xmlns:a16="http://schemas.microsoft.com/office/drawing/2014/main" id="{0445311A-B48F-480C-A6D9-DBAAE488495C}"/>
              </a:ext>
            </a:extLst>
          </p:cNvPr>
          <p:cNvGrpSpPr/>
          <p:nvPr/>
        </p:nvGrpSpPr>
        <p:grpSpPr>
          <a:xfrm>
            <a:off x="683568" y="1843233"/>
            <a:ext cx="4033690" cy="5092752"/>
            <a:chOff x="683568" y="1843233"/>
            <a:chExt cx="4033690" cy="5092752"/>
          </a:xfrm>
        </p:grpSpPr>
        <p:pic>
          <p:nvPicPr>
            <p:cNvPr id="6" name="Picture 5">
              <a:extLst>
                <a:ext uri="{FF2B5EF4-FFF2-40B4-BE49-F238E27FC236}">
                  <a16:creationId xmlns="" xmlns:a16="http://schemas.microsoft.com/office/drawing/2014/main" id="{0AFB12B6-0FF3-4F83-B725-4E8DDB42C5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3568" y="1843233"/>
              <a:ext cx="4033690" cy="2798803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="" xmlns:a16="http://schemas.microsoft.com/office/drawing/2014/main" id="{624E6E48-3BF8-4B33-933C-41B0C399EB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3568" y="4151525"/>
              <a:ext cx="4013019" cy="2784460"/>
            </a:xfrm>
            <a:prstGeom prst="rect">
              <a:avLst/>
            </a:prstGeom>
          </p:spPr>
        </p:pic>
        <p:cxnSp>
          <p:nvCxnSpPr>
            <p:cNvPr id="9" name="Straight Arrow Connector 8">
              <a:extLst>
                <a:ext uri="{FF2B5EF4-FFF2-40B4-BE49-F238E27FC236}">
                  <a16:creationId xmlns="" xmlns:a16="http://schemas.microsoft.com/office/drawing/2014/main" id="{6DF6907A-9B06-431A-B111-53C2DC7C0C98}"/>
                </a:ext>
              </a:extLst>
            </p:cNvPr>
            <p:cNvCxnSpPr>
              <a:cxnSpLocks/>
            </p:cNvCxnSpPr>
            <p:nvPr/>
          </p:nvCxnSpPr>
          <p:spPr>
            <a:xfrm>
              <a:off x="2541648" y="2366852"/>
              <a:ext cx="768435" cy="1784673"/>
            </a:xfrm>
            <a:prstGeom prst="straightConnector1">
              <a:avLst/>
            </a:prstGeom>
            <a:ln w="28575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="" xmlns:a16="http://schemas.microsoft.com/office/drawing/2014/main" id="{AB03B4FF-5259-413E-B4F0-EE65130AA98C}"/>
                </a:ext>
              </a:extLst>
            </p:cNvPr>
            <p:cNvCxnSpPr>
              <a:cxnSpLocks/>
            </p:cNvCxnSpPr>
            <p:nvPr/>
          </p:nvCxnSpPr>
          <p:spPr>
            <a:xfrm>
              <a:off x="3310083" y="4151525"/>
              <a:ext cx="1" cy="1869763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FE4CB6C5-8A4E-4886-A7AE-7D5280AF4E54}"/>
                </a:ext>
              </a:extLst>
            </p:cNvPr>
            <p:cNvSpPr/>
            <p:nvPr/>
          </p:nvSpPr>
          <p:spPr>
            <a:xfrm>
              <a:off x="2147380" y="2122777"/>
              <a:ext cx="144016" cy="305045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="" xmlns:a16="http://schemas.microsoft.com/office/drawing/2014/main" id="{460DAFEC-A099-48DA-ABA2-89AB181BEA6E}"/>
                </a:ext>
              </a:extLst>
            </p:cNvPr>
            <p:cNvCxnSpPr>
              <a:cxnSpLocks/>
              <a:stCxn id="11" idx="4"/>
            </p:cNvCxnSpPr>
            <p:nvPr/>
          </p:nvCxnSpPr>
          <p:spPr>
            <a:xfrm>
              <a:off x="2219388" y="2427822"/>
              <a:ext cx="0" cy="179326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D178BC9A-545C-4F89-813C-E9C599D17976}"/>
                </a:ext>
              </a:extLst>
            </p:cNvPr>
            <p:cNvSpPr/>
            <p:nvPr/>
          </p:nvSpPr>
          <p:spPr>
            <a:xfrm>
              <a:off x="1822842" y="4221088"/>
              <a:ext cx="1164982" cy="2165065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="" xmlns:a16="http://schemas.microsoft.com/office/drawing/2014/main" id="{6D10FF6F-AC50-41EF-BA3E-1BE0A80F2493}"/>
                </a:ext>
              </a:extLst>
            </p:cNvPr>
            <p:cNvSpPr/>
            <p:nvPr/>
          </p:nvSpPr>
          <p:spPr>
            <a:xfrm>
              <a:off x="2416156" y="2106480"/>
              <a:ext cx="144016" cy="305045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="" xmlns:a16="http://schemas.microsoft.com/office/drawing/2014/main" id="{5D3D4456-52E3-4719-B460-2A2D78EC4DB5}"/>
              </a:ext>
            </a:extLst>
          </p:cNvPr>
          <p:cNvGrpSpPr/>
          <p:nvPr/>
        </p:nvGrpSpPr>
        <p:grpSpPr>
          <a:xfrm>
            <a:off x="5044850" y="1841253"/>
            <a:ext cx="3340830" cy="4525845"/>
            <a:chOff x="5044850" y="1841253"/>
            <a:chExt cx="3340830" cy="4525845"/>
          </a:xfrm>
        </p:grpSpPr>
        <p:pic>
          <p:nvPicPr>
            <p:cNvPr id="34" name="Picture 33">
              <a:extLst>
                <a:ext uri="{FF2B5EF4-FFF2-40B4-BE49-F238E27FC236}">
                  <a16:creationId xmlns="" xmlns:a16="http://schemas.microsoft.com/office/drawing/2014/main" id="{71DE4089-8987-4C92-9C90-842EA99E7E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24892" b="19155"/>
            <a:stretch/>
          </p:blipFill>
          <p:spPr>
            <a:xfrm>
              <a:off x="5044850" y="1841253"/>
              <a:ext cx="3013238" cy="2250445"/>
            </a:xfrm>
            <a:prstGeom prst="rect">
              <a:avLst/>
            </a:prstGeom>
          </p:spPr>
        </p:pic>
        <p:pic>
          <p:nvPicPr>
            <p:cNvPr id="35" name="Picture 34">
              <a:extLst>
                <a:ext uri="{FF2B5EF4-FFF2-40B4-BE49-F238E27FC236}">
                  <a16:creationId xmlns="" xmlns:a16="http://schemas.microsoft.com/office/drawing/2014/main" id="{50092E30-1AC0-43CB-AF42-BAD56833957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5111" t="2009" r="24400" b="20272"/>
            <a:stretch/>
          </p:blipFill>
          <p:spPr>
            <a:xfrm>
              <a:off x="5237451" y="4200013"/>
              <a:ext cx="2832683" cy="2167085"/>
            </a:xfrm>
            <a:prstGeom prst="rect">
              <a:avLst/>
            </a:prstGeom>
          </p:spPr>
        </p:pic>
        <p:sp>
          <p:nvSpPr>
            <p:cNvPr id="36" name="Oval 35">
              <a:extLst>
                <a:ext uri="{FF2B5EF4-FFF2-40B4-BE49-F238E27FC236}">
                  <a16:creationId xmlns="" xmlns:a16="http://schemas.microsoft.com/office/drawing/2014/main" id="{40007FC7-9245-4BB9-9E9F-51BD58CEF141}"/>
                </a:ext>
              </a:extLst>
            </p:cNvPr>
            <p:cNvSpPr/>
            <p:nvPr/>
          </p:nvSpPr>
          <p:spPr>
            <a:xfrm>
              <a:off x="6449847" y="2150332"/>
              <a:ext cx="498417" cy="216519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EB1C7F71-C015-48DF-B34A-95E67D467B7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701303" y="2366851"/>
              <a:ext cx="33184" cy="2646325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="" xmlns:a16="http://schemas.microsoft.com/office/drawing/2014/main" id="{C1CDA162-B129-4777-BC4F-DB12C9C4490E}"/>
                </a:ext>
              </a:extLst>
            </p:cNvPr>
            <p:cNvSpPr txBox="1"/>
            <p:nvPr/>
          </p:nvSpPr>
          <p:spPr>
            <a:xfrm>
              <a:off x="6771406" y="3931995"/>
              <a:ext cx="16142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CSI reconstruction using different </a:t>
              </a:r>
              <a:r>
                <a:rPr lang="en-US" sz="9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DoF</a:t>
              </a:r>
              <a:r>
                <a:rPr lang="en-US" sz="9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in the IFFT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7727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A562F2-142D-4ED4-BB9D-93A15B99F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Visualization in Time and Frequency Domain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94517052-3F48-4BC7-A544-8EF5B42A2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437112"/>
            <a:ext cx="7770813" cy="16573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Pulses in green box likely contributed by the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Pulses under yellow arrows likely to be a contribution of noise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Pulses represent a long reflection distance from the ‘core’ activity in the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Analogy in the frequency domain: ‘Jagged’ response is most likely a contribution of noise</a:t>
            </a:r>
            <a:endParaRPr lang="en-GB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9D1773D-A8FB-4B0B-B8D4-1313E545AC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E716AEE-23B6-4AFC-B37D-00676D8BEA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Mohammad Omer, Cognitive Systems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C1CDFEC-870D-470D-8751-B0AFBCBAC0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624E6E48-3BF8-4B33-933C-41B0C399E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2" y="1940352"/>
            <a:ext cx="4013019" cy="2784460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="" xmlns:a16="http://schemas.microsoft.com/office/drawing/2014/main" id="{AB03B4FF-5259-413E-B4F0-EE65130AA98C}"/>
              </a:ext>
            </a:extLst>
          </p:cNvPr>
          <p:cNvCxnSpPr>
            <a:cxnSpLocks/>
          </p:cNvCxnSpPr>
          <p:nvPr/>
        </p:nvCxnSpPr>
        <p:spPr>
          <a:xfrm>
            <a:off x="3310084" y="3429000"/>
            <a:ext cx="0" cy="381115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D178BC9A-545C-4F89-813C-E9C599D17976}"/>
              </a:ext>
            </a:extLst>
          </p:cNvPr>
          <p:cNvSpPr/>
          <p:nvPr/>
        </p:nvSpPr>
        <p:spPr>
          <a:xfrm>
            <a:off x="1822842" y="2009915"/>
            <a:ext cx="1164982" cy="2165065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="" xmlns:a16="http://schemas.microsoft.com/office/drawing/2014/main" id="{50092E30-1AC0-43CB-AF42-BAD56833957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11" t="2009" r="24400" b="20272"/>
          <a:stretch/>
        </p:blipFill>
        <p:spPr>
          <a:xfrm>
            <a:off x="5237451" y="1988840"/>
            <a:ext cx="2832683" cy="2167085"/>
          </a:xfrm>
          <a:prstGeom prst="rect">
            <a:avLst/>
          </a:prstGeom>
        </p:spPr>
      </p:pic>
      <p:cxnSp>
        <p:nvCxnSpPr>
          <p:cNvPr id="23" name="Straight Arrow Connector 22">
            <a:extLst>
              <a:ext uri="{FF2B5EF4-FFF2-40B4-BE49-F238E27FC236}">
                <a16:creationId xmlns="" xmlns:a16="http://schemas.microsoft.com/office/drawing/2014/main" id="{A5A30D15-6EF8-4D24-945B-CFEB756E7C66}"/>
              </a:ext>
            </a:extLst>
          </p:cNvPr>
          <p:cNvCxnSpPr>
            <a:cxnSpLocks/>
          </p:cNvCxnSpPr>
          <p:nvPr/>
        </p:nvCxnSpPr>
        <p:spPr>
          <a:xfrm>
            <a:off x="1403648" y="3429000"/>
            <a:ext cx="0" cy="381115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89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435232A5D68A4D93B26FA23E574399" ma:contentTypeVersion="14" ma:contentTypeDescription="Create a new document." ma:contentTypeScope="" ma:versionID="ed9ef36ec0ab1df10a794d1662fe501e">
  <xsd:schema xmlns:xsd="http://www.w3.org/2001/XMLSchema" xmlns:xs="http://www.w3.org/2001/XMLSchema" xmlns:p="http://schemas.microsoft.com/office/2006/metadata/properties" xmlns:ns2="6f0d81e8-9508-46a7-933c-267dd319da08" xmlns:ns3="7c1964f5-98b2-4023-b3bb-506799490c06" targetNamespace="http://schemas.microsoft.com/office/2006/metadata/properties" ma:root="true" ma:fieldsID="68b9e8fd05823ed6e44bfd75c3c2d9f1" ns2:_="" ns3:_="">
    <xsd:import namespace="6f0d81e8-9508-46a7-933c-267dd319da08"/>
    <xsd:import namespace="7c1964f5-98b2-4023-b3bb-506799490c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Excerpt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0d81e8-9508-46a7-933c-267dd319da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Excerpt" ma:index="20" nillable="true" ma:displayName="Excerpt" ma:format="Dropdown" ma:internalName="Excerpt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1964f5-98b2-4023-b3bb-506799490c0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xcerpt xmlns="6f0d81e8-9508-46a7-933c-267dd319da08" xsi:nil="true"/>
  </documentManagement>
</p:properties>
</file>

<file path=customXml/itemProps1.xml><?xml version="1.0" encoding="utf-8"?>
<ds:datastoreItem xmlns:ds="http://schemas.openxmlformats.org/officeDocument/2006/customXml" ds:itemID="{3027002C-AA9D-4DF1-8F2E-AA11A6993F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9CB9EF-2C06-4BF7-97F7-E0E64FC503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0d81e8-9508-46a7-933c-267dd319da08"/>
    <ds:schemaRef ds:uri="7c1964f5-98b2-4023-b3bb-506799490c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6486E6-DC83-468B-9486-79C256926459}">
  <ds:schemaRefs>
    <ds:schemaRef ds:uri="http://www.w3.org/XML/1998/namespace"/>
    <ds:schemaRef ds:uri="http://schemas.microsoft.com/office/2006/metadata/properties"/>
    <ds:schemaRef ds:uri="7c1964f5-98b2-4023-b3bb-506799490c06"/>
    <ds:schemaRef ds:uri="http://schemas.microsoft.com/office/infopath/2007/PartnerControls"/>
    <ds:schemaRef ds:uri="http://purl.org/dc/terms/"/>
    <ds:schemaRef ds:uri="6f0d81e8-9508-46a7-933c-267dd319da08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1085</Words>
  <Application>Microsoft Office PowerPoint</Application>
  <PresentationFormat>On-screen Show (4:3)</PresentationFormat>
  <Paragraphs>137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 Unicode MS</vt:lpstr>
      <vt:lpstr>MS Gothic</vt:lpstr>
      <vt:lpstr>Arial</vt:lpstr>
      <vt:lpstr>Calibri</vt:lpstr>
      <vt:lpstr>Cambria Math</vt:lpstr>
      <vt:lpstr>Times New Roman</vt:lpstr>
      <vt:lpstr>Office Theme</vt:lpstr>
      <vt:lpstr>Document</vt:lpstr>
      <vt:lpstr>Fidelity of CSI time domain representations</vt:lpstr>
      <vt:lpstr>Abstract</vt:lpstr>
      <vt:lpstr>Background</vt:lpstr>
      <vt:lpstr>Example CSI vs CIR</vt:lpstr>
      <vt:lpstr>What happens to the channel frequency response if I limit the CIR pulses?</vt:lpstr>
      <vt:lpstr>Determining an Optimal TCIR Representation</vt:lpstr>
      <vt:lpstr>Determining an Optimal TCIR Representation</vt:lpstr>
      <vt:lpstr>Visualization in Time and Frequency Domain</vt:lpstr>
      <vt:lpstr>Visualization in Time and Frequency Domain</vt:lpstr>
      <vt:lpstr>“De-Noising” a Channel Response</vt:lpstr>
      <vt:lpstr>Operating Point</vt:lpstr>
      <vt:lpstr>Statistical Analysis of Indoor Channel Data Sets</vt:lpstr>
      <vt:lpstr>Statistical Analysis of Indoor Channel Data Sets</vt:lpstr>
      <vt:lpstr>Summary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2021-09-27T12:26:04Z</dcterms:created>
  <dcterms:modified xsi:type="dcterms:W3CDTF">2021-10-28T16:07:35Z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0x01010031435232A5D68A4D93B26FA23E574399</vt:lpwstr>
  </property>
</Properties>
</file>