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423" r:id="rId4"/>
    <p:sldId id="858" r:id="rId5"/>
    <p:sldId id="613" r:id="rId6"/>
    <p:sldId id="857" r:id="rId7"/>
    <p:sldId id="859" r:id="rId8"/>
    <p:sldId id="856" r:id="rId9"/>
    <p:sldId id="854" r:id="rId10"/>
    <p:sldId id="855" r:id="rId11"/>
    <p:sldId id="848"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9"/>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21" autoAdjust="0"/>
    <p:restoredTop sz="96371" autoAdjust="0"/>
  </p:normalViewPr>
  <p:slideViewPr>
    <p:cSldViewPr>
      <p:cViewPr varScale="1">
        <p:scale>
          <a:sx n="91" d="100"/>
          <a:sy n="91" d="100"/>
        </p:scale>
        <p:origin x="114" y="2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8823F12B-8753-4BD7-A38D-374456063D3B}"/>
    <pc:docChg chg="modSld modMainMaster">
      <pc:chgData name="Mike Montemurro" userId="40c20c913ca7511e" providerId="LiveId" clId="{8823F12B-8753-4BD7-A38D-374456063D3B}" dt="2021-11-30T15:06:37.684" v="5" actId="20577"/>
      <pc:docMkLst>
        <pc:docMk/>
      </pc:docMkLst>
      <pc:sldChg chg="modSp mod">
        <pc:chgData name="Mike Montemurro" userId="40c20c913ca7511e" providerId="LiveId" clId="{8823F12B-8753-4BD7-A38D-374456063D3B}" dt="2021-11-30T15:06:37.684" v="5" actId="20577"/>
        <pc:sldMkLst>
          <pc:docMk/>
          <pc:sldMk cId="0" sldId="423"/>
        </pc:sldMkLst>
        <pc:spChg chg="mod">
          <ac:chgData name="Mike Montemurro" userId="40c20c913ca7511e" providerId="LiveId" clId="{8823F12B-8753-4BD7-A38D-374456063D3B}" dt="2021-11-30T15:06:37.684" v="5" actId="20577"/>
          <ac:spMkLst>
            <pc:docMk/>
            <pc:sldMk cId="0" sldId="423"/>
            <ac:spMk id="8195" creationId="{00000000-0000-0000-0000-000000000000}"/>
          </ac:spMkLst>
        </pc:spChg>
      </pc:sldChg>
      <pc:sldMasterChg chg="modSp mod">
        <pc:chgData name="Mike Montemurro" userId="40c20c913ca7511e" providerId="LiveId" clId="{8823F12B-8753-4BD7-A38D-374456063D3B}" dt="2021-11-30T15:06:16.727" v="1" actId="20577"/>
        <pc:sldMasterMkLst>
          <pc:docMk/>
          <pc:sldMasterMk cId="0" sldId="2147483648"/>
        </pc:sldMasterMkLst>
        <pc:spChg chg="mod">
          <ac:chgData name="Mike Montemurro" userId="40c20c913ca7511e" providerId="LiveId" clId="{8823F12B-8753-4BD7-A38D-374456063D3B}" dt="2021-11-30T15:06:16.727"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802.11-21/1632r7</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1612-07-000m-telecon-minutes-for-revme-october-2021.docx" TargetMode="External"/><Relationship Id="rId2" Type="http://schemas.openxmlformats.org/officeDocument/2006/relationships/hyperlink" Target="https://mentor.ieee.org/802.11/dcn/21/11-21-1518-02-000m-telecon-minutes-for-revme-sept-electronic-interim.docx" TargetMode="External"/><Relationship Id="rId1" Type="http://schemas.openxmlformats.org/officeDocument/2006/relationships/slideLayout" Target="../slideLayouts/slideLayout1.xml"/><Relationship Id="rId4" Type="http://schemas.openxmlformats.org/officeDocument/2006/relationships/hyperlink" Target="https://mentor.ieee.org/802.11/dcn/21/11-21-1785-01-000m-telecon-minutes-for-revme-november-1-and-5.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2021-11-29</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22 November 2021 at 10am ET, 2hrs</a:t>
            </a:r>
          </a:p>
          <a:p>
            <a:pPr marL="0" indent="0">
              <a:lnSpc>
                <a:spcPct val="80000"/>
              </a:lnSpc>
              <a:buNone/>
            </a:pPr>
            <a:endParaRPr lang="en-US" altLang="en-US" sz="2000" dirty="0"/>
          </a:p>
          <a:p>
            <a:pPr>
              <a:lnSpc>
                <a:spcPct val="80000"/>
              </a:lnSpc>
            </a:pPr>
            <a:r>
              <a:rPr lang="en-US" altLang="en-US" sz="2000" dirty="0"/>
              <a:t>29 Nov; 6, 13, 20 Dec; 7, 10, 31 Jan – 10am ET, 2hrs </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r>
              <a:rPr lang="en-US" altLang="en-US" sz="2000" dirty="0"/>
              <a:t>For the January Plenary</a:t>
            </a:r>
            <a:r>
              <a:rPr lang="en-US" altLang="en-US" sz="2000"/>
              <a:t>: 6 </a:t>
            </a:r>
            <a:r>
              <a:rPr lang="en-US" altLang="en-US" sz="2000" dirty="0"/>
              <a:t>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November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a:t>
            </a:r>
            <a:r>
              <a:rPr lang="en-US" altLang="zh-CN" sz="1800"/>
              <a:t>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a:t>Registration for the November 802.11 plenary session</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r>
              <a:rPr lang="en-CA" dirty="0"/>
              <a:t>.</a:t>
            </a:r>
            <a:endParaRPr lang="en-US"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Nov 9, 4pm ET</a:t>
            </a:r>
          </a:p>
          <a:p>
            <a:pPr lvl="1"/>
            <a:r>
              <a:rPr lang="en-US" altLang="en-US" sz="1100" dirty="0"/>
              <a:t>Chair’s Welcome, Policy &amp; patent reminder</a:t>
            </a:r>
          </a:p>
          <a:p>
            <a:pPr lvl="1"/>
            <a:r>
              <a:rPr lang="en-US" altLang="en-US" sz="1100" dirty="0"/>
              <a:t>Approve agenda</a:t>
            </a:r>
          </a:p>
          <a:p>
            <a:pPr lvl="1"/>
            <a:r>
              <a:rPr lang="en-GB" sz="1100" dirty="0"/>
              <a:t>802.11ay Corrigendum PAR Review</a:t>
            </a:r>
          </a:p>
          <a:p>
            <a:pPr lvl="1"/>
            <a:r>
              <a:rPr lang="en-GB" sz="1100" dirty="0"/>
              <a:t>Editor Report</a:t>
            </a:r>
          </a:p>
          <a:p>
            <a:pPr lvl="1"/>
            <a:r>
              <a:rPr lang="en-GB" sz="1100" dirty="0"/>
              <a:t>Comment Resolution</a:t>
            </a:r>
            <a:endParaRPr lang="pt-BR" sz="1050" dirty="0"/>
          </a:p>
          <a:p>
            <a:pPr lvl="2"/>
            <a:r>
              <a:rPr lang="en-CA" altLang="en-US" sz="1050" dirty="0"/>
              <a:t>MAC Comments – McCann </a:t>
            </a:r>
            <a:r>
              <a:rPr lang="en-CA" altLang="en-US" sz="1050"/>
              <a:t>(Huawei)</a:t>
            </a:r>
            <a:endParaRPr lang="pt-BR" sz="1050"/>
          </a:p>
          <a:p>
            <a:pPr lvl="2"/>
            <a:r>
              <a:rPr lang="pt-BR" sz="1050" dirty="0"/>
              <a:t>MAC Comments – Rison (Samsung)</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876799"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Nov 15, 4pm ET</a:t>
            </a:r>
          </a:p>
          <a:p>
            <a:pPr lvl="1"/>
            <a:r>
              <a:rPr lang="en-CA" altLang="en-US" sz="1200" dirty="0"/>
              <a:t>Goals for the week</a:t>
            </a:r>
          </a:p>
          <a:p>
            <a:pPr lvl="1"/>
            <a:r>
              <a:rPr lang="en-CA" altLang="en-US" sz="1200" dirty="0"/>
              <a:t>Comment Resolution</a:t>
            </a:r>
            <a:endParaRPr lang="en-CA" sz="1050" dirty="0"/>
          </a:p>
          <a:p>
            <a:pPr lvl="2"/>
            <a:r>
              <a:rPr lang="en-CA" altLang="en-US" sz="1050" dirty="0"/>
              <a:t>MAC CIDs – Hamilton (Ruckus/</a:t>
            </a:r>
            <a:r>
              <a:rPr lang="en-CA" altLang="en-US" sz="1050" dirty="0" err="1"/>
              <a:t>Commscope</a:t>
            </a:r>
            <a:r>
              <a:rPr lang="en-CA" altLang="en-US" sz="1050" dirty="0"/>
              <a:t>)</a:t>
            </a:r>
          </a:p>
          <a:p>
            <a:pPr lvl="2"/>
            <a:r>
              <a:rPr lang="en-CA" sz="1050" dirty="0"/>
              <a:t>MAC CIDs – Rison (Samsung)</a:t>
            </a:r>
          </a:p>
          <a:p>
            <a:pPr lvl="2"/>
            <a:r>
              <a:rPr lang="en-CA" sz="1050" dirty="0"/>
              <a:t>Annex G – Smith (SRT)</a:t>
            </a:r>
          </a:p>
          <a:p>
            <a:pPr lvl="1"/>
            <a:r>
              <a:rPr lang="en-CA" altLang="en-US" sz="1200" dirty="0"/>
              <a:t>Motions (at 5pm ET)</a:t>
            </a:r>
          </a:p>
          <a:p>
            <a:pPr lvl="2"/>
            <a:r>
              <a:rPr lang="en-CA" altLang="en-US" sz="1050" dirty="0"/>
              <a:t>Telecon and September Plenary minutes – Slide 6</a:t>
            </a:r>
          </a:p>
          <a:p>
            <a:pPr lvl="2"/>
            <a:r>
              <a:rPr lang="en-CA" altLang="en-US" sz="1050" dirty="0"/>
              <a:t>Document 11-21/758r14 – Slides 28-37</a:t>
            </a:r>
            <a:endParaRPr lang="en-CA" altLang="en-US" sz="100" dirty="0"/>
          </a:p>
          <a:p>
            <a:pPr lvl="1"/>
            <a:r>
              <a:rPr lang="en-CA" altLang="en-US" sz="1200" dirty="0"/>
              <a:t>Timeline, Teleconferences, </a:t>
            </a:r>
            <a:r>
              <a:rPr lang="en-CA" altLang="en-US" sz="1200" dirty="0" err="1"/>
              <a:t>Adhoc</a:t>
            </a:r>
            <a:r>
              <a:rPr lang="en-CA" altLang="en-US" sz="1200" dirty="0"/>
              <a:t>, Plan for January</a:t>
            </a:r>
            <a:endParaRPr lang="en-CA" altLang="en-US" sz="1100" dirty="0"/>
          </a:p>
          <a:p>
            <a:pPr lvl="1"/>
            <a:r>
              <a:rPr lang="en-CA" altLang="en-US" sz="1200" dirty="0" err="1"/>
              <a:t>AoB</a:t>
            </a:r>
            <a:endParaRPr lang="en-CA" altLang="en-US" sz="14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2971800"/>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Nov 10, 4pm ET</a:t>
            </a:r>
          </a:p>
          <a:p>
            <a:pPr lvl="1"/>
            <a:r>
              <a:rPr lang="en-CA" altLang="en-US" sz="1100" dirty="0"/>
              <a:t>Comment Resolution</a:t>
            </a:r>
          </a:p>
          <a:p>
            <a:pPr lvl="2"/>
            <a:r>
              <a:rPr lang="en-CA" sz="1000" dirty="0"/>
              <a:t>Document 11-21/1784 - </a:t>
            </a:r>
            <a:r>
              <a:rPr lang="en-CA" sz="1000" dirty="0" err="1"/>
              <a:t>Halasz</a:t>
            </a:r>
            <a:r>
              <a:rPr lang="en-CA" sz="1000" dirty="0"/>
              <a:t> (Morse Micro) – CID 246</a:t>
            </a:r>
          </a:p>
          <a:p>
            <a:pPr lvl="2"/>
            <a:r>
              <a:rPr lang="en-CA" sz="1000" dirty="0"/>
              <a:t>CID 101 – Levy (Interdigital)</a:t>
            </a:r>
          </a:p>
          <a:p>
            <a:pPr lvl="2"/>
            <a:r>
              <a:rPr lang="en-CA" sz="1000" dirty="0"/>
              <a:t>MAC Comments – Rison (Samsung)</a:t>
            </a:r>
            <a:endParaRPr lang="en-CA" altLang="en-US" sz="1000" dirty="0"/>
          </a:p>
          <a:p>
            <a:pPr lvl="2"/>
            <a:r>
              <a:rPr lang="pt-BR" sz="1000" dirty="0"/>
              <a:t>GEN Comments – Rosdahl (Qualcomm)</a:t>
            </a:r>
            <a:endParaRPr lang="en-CA" altLang="en-US" sz="1000" dirty="0"/>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28699" y="4419600"/>
            <a:ext cx="55626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Nov 11, 4pm ET</a:t>
            </a:r>
            <a:endParaRPr lang="en-CA" altLang="en-US" sz="1100" dirty="0"/>
          </a:p>
          <a:p>
            <a:pPr lvl="1"/>
            <a:r>
              <a:rPr lang="en-CA" altLang="en-US" sz="1100" dirty="0"/>
              <a:t>Goals for the week</a:t>
            </a:r>
          </a:p>
          <a:p>
            <a:pPr lvl="1"/>
            <a:r>
              <a:rPr lang="en-CA" altLang="en-US" sz="1100" dirty="0"/>
              <a:t>Comment Resolution</a:t>
            </a:r>
            <a:endParaRPr lang="pt-BR" sz="1000" dirty="0"/>
          </a:p>
          <a:p>
            <a:pPr lvl="2"/>
            <a:r>
              <a:rPr lang="pt-BR" sz="1000" dirty="0"/>
              <a:t>Document 11-21/836 – Henry (Cisco) – CID 90</a:t>
            </a:r>
            <a:endParaRPr lang="nl-NL" sz="1000" dirty="0"/>
          </a:p>
          <a:p>
            <a:pPr lvl="2"/>
            <a:r>
              <a:rPr lang="en-CA" sz="1000" dirty="0"/>
              <a:t>CID 511 – Kim (Qualcomm)</a:t>
            </a:r>
          </a:p>
          <a:p>
            <a:pPr lvl="2"/>
            <a:r>
              <a:rPr lang="en-CA" altLang="en-US" sz="1000" dirty="0"/>
              <a:t>CID 13 – Hart (Cisco)</a:t>
            </a:r>
          </a:p>
          <a:p>
            <a:pPr lvl="2"/>
            <a:r>
              <a:rPr lang="en-CA" altLang="en-US" sz="1000" dirty="0"/>
              <a:t>CID 359 – McCann (Huawei) </a:t>
            </a:r>
          </a:p>
          <a:p>
            <a:pPr lvl="2"/>
            <a:r>
              <a:rPr lang="en-CA" altLang="en-US" sz="1000" dirty="0"/>
              <a:t>Document 11-21/1775 – Sakoda (Sony) – CID 391/CID 397</a:t>
            </a:r>
          </a:p>
          <a:p>
            <a:pPr lvl="2"/>
            <a:r>
              <a:rPr lang="en-CA" altLang="en-US" sz="1000" dirty="0"/>
              <a:t>Document 11-21/1724 – Goodall (Morse Micro) – CID 603, 604, 42, 339, 334 </a:t>
            </a:r>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0" y="1371600"/>
            <a:ext cx="5043489"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Nov 12, 1:30pm ET</a:t>
            </a:r>
          </a:p>
          <a:p>
            <a:pPr lvl="1"/>
            <a:r>
              <a:rPr lang="en-CA" altLang="en-US" sz="1100" dirty="0"/>
              <a:t>Goals for the week</a:t>
            </a:r>
          </a:p>
          <a:p>
            <a:pPr lvl="1"/>
            <a:r>
              <a:rPr lang="en-CA" altLang="en-US" sz="1100" dirty="0"/>
              <a:t>Comment Resolution</a:t>
            </a:r>
          </a:p>
          <a:p>
            <a:pPr lvl="2"/>
            <a:r>
              <a:rPr lang="en-US" altLang="en-US" sz="1000" dirty="0"/>
              <a:t>CIDs withdrawn: 41, 42, 43, 45, 46,  47, 90, 91, 112, 113 and 422</a:t>
            </a:r>
          </a:p>
          <a:p>
            <a:pPr lvl="2"/>
            <a:r>
              <a:rPr lang="en-US" altLang="en-US" sz="1000" dirty="0"/>
              <a:t>CID 458 </a:t>
            </a:r>
          </a:p>
          <a:p>
            <a:pPr lvl="2"/>
            <a:r>
              <a:rPr lang="en-US" altLang="en-US" sz="1000" dirty="0"/>
              <a:t>CID  </a:t>
            </a:r>
            <a:r>
              <a:rPr lang="en-CA" altLang="en-US" sz="1000" dirty="0"/>
              <a:t>175, 23 </a:t>
            </a:r>
            <a:r>
              <a:rPr lang="en-US" altLang="en-US" sz="1000" dirty="0"/>
              <a:t> – Hamilton </a:t>
            </a:r>
          </a:p>
          <a:p>
            <a:pPr lvl="2"/>
            <a:r>
              <a:rPr lang="en-US" altLang="en-US" sz="1000" dirty="0"/>
              <a:t>Document 11-21/1753 – </a:t>
            </a:r>
            <a:r>
              <a:rPr lang="en-US" altLang="en-US" sz="1000" dirty="0" err="1"/>
              <a:t>Wentink</a:t>
            </a:r>
            <a:r>
              <a:rPr lang="en-US" altLang="en-US" sz="1000" dirty="0"/>
              <a:t> (Qualcomm) – TDLS</a:t>
            </a:r>
            <a:endParaRPr lang="en-CA" altLang="en-US" sz="1000" dirty="0"/>
          </a:p>
          <a:p>
            <a:pPr lvl="2"/>
            <a:r>
              <a:rPr lang="en-CA" altLang="en-US" sz="1000" dirty="0"/>
              <a:t>GEN CIDs – </a:t>
            </a:r>
            <a:r>
              <a:rPr lang="en-CA" altLang="en-US" sz="1000" dirty="0" err="1"/>
              <a:t>Rosdahl</a:t>
            </a:r>
            <a:r>
              <a:rPr lang="en-CA" altLang="en-US" sz="1000" dirty="0"/>
              <a:t> (Qualcomm) </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hlinkClick r:id="rId2"/>
              </a:rPr>
              <a:t>https://mentor.ieee.org/802.11/dcn/21/11-21-1590-01-000m-telecon-minutes-for-revme-sept-27-2021.docx</a:t>
            </a:r>
          </a:p>
          <a:p>
            <a:pPr>
              <a:lnSpc>
                <a:spcPct val="80000"/>
              </a:lnSpc>
            </a:pPr>
            <a:r>
              <a:rPr lang="en-US" altLang="en-US" sz="1800" dirty="0">
                <a:hlinkClick r:id="rId2"/>
              </a:rPr>
              <a:t>https://mentor.ieee.org/802.11/dcn/21/11-21-1518-02-000m-telecon-minutes-for-revme-sept-electronic-interim.docx</a:t>
            </a:r>
            <a:endParaRPr lang="en-US" altLang="en-US" sz="1800" dirty="0"/>
          </a:p>
          <a:p>
            <a:pPr>
              <a:lnSpc>
                <a:spcPct val="80000"/>
              </a:lnSpc>
            </a:pPr>
            <a:r>
              <a:rPr lang="en-US" altLang="en-US" sz="1800" dirty="0">
                <a:hlinkClick r:id="rId3"/>
              </a:rPr>
              <a:t>https://mentor.ieee.org/802.11/dcn/21/11-21-1612-07-000m-telecon-minutes-for-revme-october-2021.docx</a:t>
            </a:r>
            <a:r>
              <a:rPr lang="en-US" altLang="en-US" sz="1800" dirty="0"/>
              <a:t> </a:t>
            </a:r>
          </a:p>
          <a:p>
            <a:pPr>
              <a:lnSpc>
                <a:spcPct val="80000"/>
              </a:lnSpc>
            </a:pPr>
            <a:r>
              <a:rPr lang="en-US" altLang="en-US" sz="1800" dirty="0">
                <a:hlinkClick r:id="rId4"/>
              </a:rPr>
              <a:t>https://mentor.ieee.org/802.11/dcn/21/11-21-1785-01-000m-telecon-minutes-for-revme-november-1-and-5.docx</a:t>
            </a:r>
            <a:r>
              <a:rPr lang="en-US" altLang="en-US" sz="1800" dirty="0"/>
              <a:t> </a:t>
            </a:r>
            <a:endParaRPr lang="en-US" sz="1800" dirty="0"/>
          </a:p>
          <a:p>
            <a:pPr marL="0" indent="0">
              <a:lnSpc>
                <a:spcPct val="80000"/>
              </a:lnSpc>
              <a:buNone/>
            </a:pPr>
            <a:r>
              <a:rPr lang="en-CA" sz="2800" dirty="0"/>
              <a:t>Moved: Jon </a:t>
            </a:r>
            <a:r>
              <a:rPr lang="en-CA" sz="2800" dirty="0" err="1"/>
              <a:t>Rosdahl</a:t>
            </a:r>
            <a:endParaRPr lang="en-CA" sz="2800" dirty="0"/>
          </a:p>
          <a:p>
            <a:pPr marL="0" indent="0">
              <a:buNone/>
            </a:pPr>
            <a:r>
              <a:rPr lang="en-CA" sz="2800" dirty="0"/>
              <a:t>Seconded: Mark Hamilton</a:t>
            </a:r>
          </a:p>
          <a:p>
            <a:pPr marL="0" indent="0">
              <a:buNone/>
            </a:pPr>
            <a:r>
              <a:rPr lang="en-CA" sz="2800" dirty="0"/>
              <a:t>Results: Unanimously Approved. Passes.</a:t>
            </a: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dirty="0"/>
              <a:t>Initial LB Motion</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a:xfrm>
            <a:off x="914400" y="1783080"/>
            <a:ext cx="10363200" cy="4114800"/>
          </a:xfrm>
        </p:spPr>
        <p:txBody>
          <a:bodyPr/>
          <a:lstStyle/>
          <a:p>
            <a:pPr>
              <a:buFont typeface="Arial" panose="020B0604020202020204" pitchFamily="34" charset="0"/>
              <a:buChar char="•"/>
            </a:pPr>
            <a:r>
              <a:rPr lang="en-CA" sz="2000" dirty="0"/>
              <a:t>There are three objectives of a revision PAR:</a:t>
            </a:r>
          </a:p>
          <a:p>
            <a:pPr lvl="1">
              <a:buFont typeface="Arial" panose="020B0604020202020204" pitchFamily="34" charset="0"/>
              <a:buChar char="•"/>
            </a:pPr>
            <a:r>
              <a:rPr lang="en-CA" sz="1800" dirty="0"/>
              <a:t>To roll-in published amendments into the baseline</a:t>
            </a:r>
          </a:p>
          <a:p>
            <a:pPr lvl="1">
              <a:buFont typeface="Arial" panose="020B0604020202020204" pitchFamily="34" charset="0"/>
              <a:buChar char="•"/>
            </a:pPr>
            <a:r>
              <a:rPr lang="en-CA" sz="1800" dirty="0"/>
              <a:t>To address any errors/omissions in the standard</a:t>
            </a:r>
          </a:p>
          <a:p>
            <a:pPr lvl="1">
              <a:buFont typeface="Arial" panose="020B0604020202020204" pitchFamily="34" charset="0"/>
              <a:buChar char="•"/>
            </a:pPr>
            <a:r>
              <a:rPr lang="en-CA" sz="1800" dirty="0"/>
              <a:t>To improve the specification</a:t>
            </a:r>
          </a:p>
          <a:p>
            <a:pPr>
              <a:buFont typeface="Arial" panose="020B0604020202020204" pitchFamily="34" charset="0"/>
              <a:buChar char="•"/>
            </a:pPr>
            <a:r>
              <a:rPr lang="en-CA" sz="2000" dirty="0"/>
              <a:t>Since March we have rolled in 3 amendments (11ax, 11ay, 11az) which adds ~1400 pages of specification text.</a:t>
            </a:r>
          </a:p>
          <a:p>
            <a:pPr>
              <a:buFont typeface="Arial" panose="020B0604020202020204" pitchFamily="34" charset="0"/>
              <a:buChar char="•"/>
            </a:pPr>
            <a:r>
              <a:rPr lang="en-CA" sz="2000" dirty="0"/>
              <a:t>For the comment collection:</a:t>
            </a:r>
          </a:p>
          <a:p>
            <a:pPr lvl="1">
              <a:buFont typeface="Arial" panose="020B0604020202020204" pitchFamily="34" charset="0"/>
              <a:buChar char="•"/>
            </a:pPr>
            <a:r>
              <a:rPr lang="en-CA" sz="1800" dirty="0"/>
              <a:t>Received 604 comments; resolved approximately 550; approximately 54 comments remaining</a:t>
            </a:r>
          </a:p>
          <a:p>
            <a:pPr>
              <a:buFont typeface="Arial" panose="020B0604020202020204" pitchFamily="34" charset="0"/>
              <a:buChar char="•"/>
            </a:pPr>
            <a:r>
              <a:rPr lang="en-CA" sz="2000" dirty="0"/>
              <a:t>Rather than take the 2-month schedule hit for the project, </a:t>
            </a:r>
            <a:r>
              <a:rPr lang="en-US" sz="2000" dirty="0"/>
              <a:t>the proposal is to approve and run the initial LB while continuing to resolve comment collection comments.</a:t>
            </a:r>
          </a:p>
          <a:p>
            <a:pPr>
              <a:buFont typeface="Arial" panose="020B0604020202020204" pitchFamily="34" charset="0"/>
              <a:buChar char="•"/>
            </a:pPr>
            <a:r>
              <a:rPr lang="en-US" sz="2000" dirty="0"/>
              <a:t>Comment collection comment resolution will complete at the beginning of the January electronic interim</a:t>
            </a:r>
            <a:endParaRPr lang="en-CA" sz="2000"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4178893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91505927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111764</TotalTime>
  <Words>2608</Words>
  <Application>Microsoft Office PowerPoint</Application>
  <PresentationFormat>Widescreen</PresentationFormat>
  <Paragraphs>283</Paragraphs>
  <Slides>21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November 802.11 plenary session</vt:lpstr>
      <vt:lpstr>REVme Agenda</vt:lpstr>
      <vt:lpstr>REVme minutes approval</vt:lpstr>
      <vt:lpstr>Initial LB Motion</vt:lpstr>
      <vt:lpstr>REVme Issues</vt:lpstr>
      <vt:lpstr>TGme Timeline</vt:lpstr>
      <vt:lpstr>Motion to Approve REVme Timeline </vt:lpstr>
      <vt:lpstr>Teleconference – Meeting plan until November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4605</cp:revision>
  <cp:lastPrinted>2014-11-04T15:04:57Z</cp:lastPrinted>
  <dcterms:created xsi:type="dcterms:W3CDTF">2007-04-17T18:10:23Z</dcterms:created>
  <dcterms:modified xsi:type="dcterms:W3CDTF">2021-11-30T15:06:43Z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