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850" r:id="rId2"/>
    <p:sldId id="851" r:id="rId3"/>
    <p:sldId id="423" r:id="rId4"/>
    <p:sldId id="858" r:id="rId5"/>
    <p:sldId id="613" r:id="rId6"/>
    <p:sldId id="857" r:id="rId7"/>
    <p:sldId id="859" r:id="rId8"/>
    <p:sldId id="856" r:id="rId9"/>
    <p:sldId id="854" r:id="rId10"/>
    <p:sldId id="855" r:id="rId11"/>
    <p:sldId id="848" r:id="rId12"/>
    <p:sldId id="754" r:id="rId13"/>
    <p:sldId id="755" r:id="rId14"/>
    <p:sldId id="458" r:id="rId15"/>
    <p:sldId id="489" r:id="rId16"/>
    <p:sldId id="814" r:id="rId17"/>
    <p:sldId id="815" r:id="rId18"/>
    <p:sldId id="749" r:id="rId19"/>
    <p:sldId id="767" r:id="rId20"/>
    <p:sldId id="768" r:id="rId21"/>
    <p:sldId id="746"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858"/>
            <p14:sldId id="613"/>
            <p14:sldId id="857"/>
            <p14:sldId id="859"/>
            <p14:sldId id="856"/>
            <p14:sldId id="854"/>
            <p14:sldId id="855"/>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21" autoAdjust="0"/>
    <p:restoredTop sz="96371" autoAdjust="0"/>
  </p:normalViewPr>
  <p:slideViewPr>
    <p:cSldViewPr>
      <p:cViewPr varScale="1">
        <p:scale>
          <a:sx n="91" d="100"/>
          <a:sy n="91" d="100"/>
        </p:scale>
        <p:origin x="114" y="28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8823F12B-8753-4BD7-A38D-374456063D3B}"/>
    <pc:docChg chg="modSld modMainMaster">
      <pc:chgData name="Mike Montemurro" userId="40c20c913ca7511e" providerId="LiveId" clId="{8823F12B-8753-4BD7-A38D-374456063D3B}" dt="2021-11-30T15:06:37.684" v="5" actId="20577"/>
      <pc:docMkLst>
        <pc:docMk/>
      </pc:docMkLst>
      <pc:sldChg chg="modSp mod">
        <pc:chgData name="Mike Montemurro" userId="40c20c913ca7511e" providerId="LiveId" clId="{8823F12B-8753-4BD7-A38D-374456063D3B}" dt="2021-11-30T15:06:37.684" v="5" actId="20577"/>
        <pc:sldMkLst>
          <pc:docMk/>
          <pc:sldMk cId="0" sldId="423"/>
        </pc:sldMkLst>
        <pc:spChg chg="mod">
          <ac:chgData name="Mike Montemurro" userId="40c20c913ca7511e" providerId="LiveId" clId="{8823F12B-8753-4BD7-A38D-374456063D3B}" dt="2021-11-30T15:06:37.684" v="5" actId="20577"/>
          <ac:spMkLst>
            <pc:docMk/>
            <pc:sldMk cId="0" sldId="423"/>
            <ac:spMk id="8195" creationId="{00000000-0000-0000-0000-000000000000}"/>
          </ac:spMkLst>
        </pc:spChg>
      </pc:sldChg>
      <pc:sldMasterChg chg="modSp mod">
        <pc:chgData name="Mike Montemurro" userId="40c20c913ca7511e" providerId="LiveId" clId="{8823F12B-8753-4BD7-A38D-374456063D3B}" dt="2021-11-30T15:06:16.727" v="1" actId="20577"/>
        <pc:sldMasterMkLst>
          <pc:docMk/>
          <pc:sldMasterMk cId="0" sldId="2147483648"/>
        </pc:sldMasterMkLst>
        <pc:spChg chg="mod">
          <ac:chgData name="Mike Montemurro" userId="40c20c913ca7511e" providerId="LiveId" clId="{8823F12B-8753-4BD7-A38D-374456063D3B}" dt="2021-11-30T15:06:16.727"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04027"/>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802.11-21/1632r7</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a:t>
            </a:r>
            <a:r>
              <a:rPr lang="en-US" altLang="en-US" sz="1800" b="1" dirty="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1/11-21-1612-07-000m-telecon-minutes-for-revme-october-2021.docx" TargetMode="External"/><Relationship Id="rId2" Type="http://schemas.openxmlformats.org/officeDocument/2006/relationships/hyperlink" Target="https://mentor.ieee.org/802.11/dcn/21/11-21-1518-02-000m-telecon-minutes-for-revme-sept-electronic-interim.docx" TargetMode="External"/><Relationship Id="rId1" Type="http://schemas.openxmlformats.org/officeDocument/2006/relationships/slideLayout" Target="../slideLayouts/slideLayout1.xml"/><Relationship Id="rId4" Type="http://schemas.openxmlformats.org/officeDocument/2006/relationships/hyperlink" Target="https://mentor.ieee.org/802.11/dcn/21/11-21-1785-01-000m-telecon-minutes-for-revme-november-1-and-5.doc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0/11-20-0177-08-0arc-liaison-to-revmd-on-ess.docx" TargetMode="External"/><Relationship Id="rId2" Type="http://schemas.openxmlformats.org/officeDocument/2006/relationships/hyperlink" Target="https://www.ieee802.org/1/files/public/docs2021/maint-parsons-802.1D_withdrawal_status-0321-v1.pdf"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November 2021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2021-11-29</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8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22892145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a:lnSpc>
                <a:spcPct val="80000"/>
              </a:lnSpc>
            </a:pPr>
            <a:r>
              <a:rPr lang="en-US" altLang="en-US" sz="2000" dirty="0"/>
              <a:t>Next call: Monday 22 November 2021 at 10am ET, 2hrs</a:t>
            </a:r>
          </a:p>
          <a:p>
            <a:pPr marL="0" indent="0">
              <a:lnSpc>
                <a:spcPct val="80000"/>
              </a:lnSpc>
              <a:buNone/>
            </a:pPr>
            <a:endParaRPr lang="en-US" altLang="en-US" sz="2000" dirty="0"/>
          </a:p>
          <a:p>
            <a:pPr>
              <a:lnSpc>
                <a:spcPct val="80000"/>
              </a:lnSpc>
            </a:pPr>
            <a:r>
              <a:rPr lang="en-US" altLang="en-US" sz="2000" dirty="0"/>
              <a:t>29 Nov; 6, 13, 20 Dec; 7, 10, 31 Jan – 10am ET, 2hrs </a:t>
            </a:r>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a:p>
            <a:pPr>
              <a:lnSpc>
                <a:spcPct val="80000"/>
              </a:lnSpc>
            </a:pPr>
            <a:r>
              <a:rPr lang="en-US" altLang="en-US" sz="2000" dirty="0"/>
              <a:t>For the January Plenary</a:t>
            </a:r>
            <a:r>
              <a:rPr lang="en-US" altLang="en-US" sz="2000"/>
              <a:t>: 6 </a:t>
            </a:r>
            <a:r>
              <a:rPr lang="en-US" altLang="en-US" sz="2000" dirty="0"/>
              <a:t>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 – Meeting plan until November</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11</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12</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13</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14</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15</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19</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November 2021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20</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21</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a:t>
            </a:r>
            <a:r>
              <a:rPr lang="en-US" altLang="zh-CN" sz="1800"/>
              <a:t>slides 12-21</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0132C6D-8479-4142-B103-4D5169917FBD}"/>
              </a:ext>
            </a:extLst>
          </p:cNvPr>
          <p:cNvSpPr>
            <a:spLocks noGrp="1"/>
          </p:cNvSpPr>
          <p:nvPr>
            <p:ph type="title"/>
          </p:nvPr>
        </p:nvSpPr>
        <p:spPr/>
        <p:txBody>
          <a:bodyPr/>
          <a:lstStyle/>
          <a:p>
            <a:r>
              <a:rPr lang="en-US"/>
              <a:t>Registration for the November 802.11 plenary session</a:t>
            </a:r>
            <a:endParaRPr lang="en-CA" dirty="0"/>
          </a:p>
        </p:txBody>
      </p:sp>
      <p:sp>
        <p:nvSpPr>
          <p:cNvPr id="5" name="Content Placeholder 4">
            <a:extLst>
              <a:ext uri="{FF2B5EF4-FFF2-40B4-BE49-F238E27FC236}">
                <a16:creationId xmlns:a16="http://schemas.microsoft.com/office/drawing/2014/main" id="{CDBD87D4-BD90-4A7E-A129-BCF7400E3DBF}"/>
              </a:ext>
            </a:extLst>
          </p:cNvPr>
          <p:cNvSpPr>
            <a:spLocks noGrp="1"/>
          </p:cNvSpPr>
          <p:nvPr>
            <p:ph idx="1"/>
          </p:nvPr>
        </p:nvSpPr>
        <p:spPr/>
        <p:txBody>
          <a:bodyPr/>
          <a:lstStyle/>
          <a:p>
            <a:pPr>
              <a:buFont typeface="Arial" panose="020B0604020202020204" pitchFamily="34" charset="0"/>
              <a:buChar char="•"/>
            </a:pPr>
            <a:r>
              <a:rPr lang="en-US" dirty="0"/>
              <a:t>This meeting is part of the November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r>
              <a:rPr lang="en-CA" dirty="0"/>
              <a:t>.</a:t>
            </a:r>
            <a:endParaRPr lang="en-US" dirty="0"/>
          </a:p>
        </p:txBody>
      </p:sp>
      <p:sp>
        <p:nvSpPr>
          <p:cNvPr id="2" name="Footer Placeholder 1">
            <a:extLst>
              <a:ext uri="{FF2B5EF4-FFF2-40B4-BE49-F238E27FC236}">
                <a16:creationId xmlns:a16="http://schemas.microsoft.com/office/drawing/2014/main" id="{7A5BE313-1287-448C-A52D-B749FE92E552}"/>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3585371D-EE47-4EA8-BD3D-E27C1A68BB90}"/>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4</a:t>
            </a:fld>
            <a:endParaRPr lang="en-US" altLang="en-US"/>
          </a:p>
        </p:txBody>
      </p:sp>
    </p:spTree>
    <p:extLst>
      <p:ext uri="{BB962C8B-B14F-4D97-AF65-F5344CB8AC3E}">
        <p14:creationId xmlns:p14="http://schemas.microsoft.com/office/powerpoint/2010/main" val="2162998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066798" y="1143000"/>
            <a:ext cx="5181602"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Nov 9, 4pm ET</a:t>
            </a:r>
          </a:p>
          <a:p>
            <a:pPr lvl="1"/>
            <a:r>
              <a:rPr lang="en-US" altLang="en-US" sz="1100" dirty="0"/>
              <a:t>Chair’s Welcome, Policy &amp; patent reminder</a:t>
            </a:r>
          </a:p>
          <a:p>
            <a:pPr lvl="1"/>
            <a:r>
              <a:rPr lang="en-US" altLang="en-US" sz="1100" dirty="0"/>
              <a:t>Approve agenda</a:t>
            </a:r>
          </a:p>
          <a:p>
            <a:pPr lvl="1"/>
            <a:r>
              <a:rPr lang="en-GB" sz="1100" dirty="0"/>
              <a:t>802.11ay Corrigendum PAR Review</a:t>
            </a:r>
          </a:p>
          <a:p>
            <a:pPr lvl="1"/>
            <a:r>
              <a:rPr lang="en-GB" sz="1100" dirty="0"/>
              <a:t>Editor Report</a:t>
            </a:r>
          </a:p>
          <a:p>
            <a:pPr lvl="1"/>
            <a:r>
              <a:rPr lang="en-GB" sz="1100" dirty="0"/>
              <a:t>Comment Resolution</a:t>
            </a:r>
            <a:endParaRPr lang="pt-BR" sz="1050" dirty="0"/>
          </a:p>
          <a:p>
            <a:pPr lvl="2"/>
            <a:r>
              <a:rPr lang="en-CA" altLang="en-US" sz="1050" dirty="0"/>
              <a:t>MAC Comments – McCann </a:t>
            </a:r>
            <a:r>
              <a:rPr lang="en-CA" altLang="en-US" sz="1050"/>
              <a:t>(Huawei)</a:t>
            </a:r>
            <a:endParaRPr lang="pt-BR" sz="1050"/>
          </a:p>
          <a:p>
            <a:pPr lvl="2"/>
            <a:r>
              <a:rPr lang="pt-BR" sz="1050" dirty="0"/>
              <a:t>MAC Comments – Rison (Samsung)</a:t>
            </a:r>
          </a:p>
          <a:p>
            <a:pPr lvl="1"/>
            <a:r>
              <a:rPr lang="en-US" altLang="en-US" sz="1100" dirty="0"/>
              <a:t>Recess</a:t>
            </a:r>
          </a:p>
          <a:p>
            <a:pPr lvl="2"/>
            <a:endParaRPr lang="en-GB"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934201" y="3581400"/>
            <a:ext cx="4876799" cy="2299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Nov 15, 4pm ET</a:t>
            </a:r>
          </a:p>
          <a:p>
            <a:pPr lvl="1"/>
            <a:r>
              <a:rPr lang="en-CA" altLang="en-US" sz="1200" dirty="0"/>
              <a:t>Goals for the week</a:t>
            </a:r>
          </a:p>
          <a:p>
            <a:pPr lvl="1"/>
            <a:r>
              <a:rPr lang="en-CA" altLang="en-US" sz="1200" dirty="0"/>
              <a:t>Comment Resolution</a:t>
            </a:r>
            <a:endParaRPr lang="en-CA" sz="1050" dirty="0"/>
          </a:p>
          <a:p>
            <a:pPr lvl="2"/>
            <a:r>
              <a:rPr lang="en-CA" altLang="en-US" sz="1050" dirty="0"/>
              <a:t>MAC CIDs – Hamilton (Ruckus/</a:t>
            </a:r>
            <a:r>
              <a:rPr lang="en-CA" altLang="en-US" sz="1050" dirty="0" err="1"/>
              <a:t>Commscope</a:t>
            </a:r>
            <a:r>
              <a:rPr lang="en-CA" altLang="en-US" sz="1050" dirty="0"/>
              <a:t>)</a:t>
            </a:r>
          </a:p>
          <a:p>
            <a:pPr lvl="2"/>
            <a:r>
              <a:rPr lang="en-CA" sz="1050" dirty="0"/>
              <a:t>MAC CIDs – Rison (Samsung)</a:t>
            </a:r>
          </a:p>
          <a:p>
            <a:pPr lvl="2"/>
            <a:r>
              <a:rPr lang="en-CA" sz="1050" dirty="0"/>
              <a:t>Annex G – Smith (SRT)</a:t>
            </a:r>
          </a:p>
          <a:p>
            <a:pPr lvl="1"/>
            <a:r>
              <a:rPr lang="en-CA" altLang="en-US" sz="1200" dirty="0"/>
              <a:t>Motions (at 5pm ET)</a:t>
            </a:r>
          </a:p>
          <a:p>
            <a:pPr lvl="2"/>
            <a:r>
              <a:rPr lang="en-CA" altLang="en-US" sz="1050" dirty="0"/>
              <a:t>Telecon and September Plenary minutes – Slide 6</a:t>
            </a:r>
          </a:p>
          <a:p>
            <a:pPr lvl="2"/>
            <a:r>
              <a:rPr lang="en-CA" altLang="en-US" sz="1050" dirty="0"/>
              <a:t>Document 11-21/758r14 – Slides 28-37</a:t>
            </a:r>
            <a:endParaRPr lang="en-CA" altLang="en-US" sz="100" dirty="0"/>
          </a:p>
          <a:p>
            <a:pPr lvl="1"/>
            <a:r>
              <a:rPr lang="en-CA" altLang="en-US" sz="1200" dirty="0"/>
              <a:t>Timeline, Teleconferences, </a:t>
            </a:r>
            <a:r>
              <a:rPr lang="en-CA" altLang="en-US" sz="1200" dirty="0" err="1"/>
              <a:t>Adhoc</a:t>
            </a:r>
            <a:r>
              <a:rPr lang="en-CA" altLang="en-US" sz="1200" dirty="0"/>
              <a:t>, Plan for January</a:t>
            </a:r>
            <a:endParaRPr lang="en-CA" altLang="en-US" sz="1100" dirty="0"/>
          </a:p>
          <a:p>
            <a:pPr lvl="1"/>
            <a:r>
              <a:rPr lang="en-CA" altLang="en-US" sz="1200" dirty="0" err="1"/>
              <a:t>AoB</a:t>
            </a:r>
            <a:endParaRPr lang="en-CA" altLang="en-US" sz="14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798" y="2971800"/>
            <a:ext cx="4495801"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Nov 10, 4pm ET</a:t>
            </a:r>
          </a:p>
          <a:p>
            <a:pPr lvl="1"/>
            <a:r>
              <a:rPr lang="en-CA" altLang="en-US" sz="1100" dirty="0"/>
              <a:t>Comment Resolution</a:t>
            </a:r>
          </a:p>
          <a:p>
            <a:pPr lvl="2"/>
            <a:r>
              <a:rPr lang="en-CA" sz="1000" dirty="0"/>
              <a:t>Document 11-21/1784 - </a:t>
            </a:r>
            <a:r>
              <a:rPr lang="en-CA" sz="1000" dirty="0" err="1"/>
              <a:t>Halasz</a:t>
            </a:r>
            <a:r>
              <a:rPr lang="en-CA" sz="1000" dirty="0"/>
              <a:t> (Morse Micro) – CID 246</a:t>
            </a:r>
          </a:p>
          <a:p>
            <a:pPr lvl="2"/>
            <a:r>
              <a:rPr lang="en-CA" sz="1000" dirty="0"/>
              <a:t>CID 101 – Levy (Interdigital)</a:t>
            </a:r>
          </a:p>
          <a:p>
            <a:pPr lvl="2"/>
            <a:r>
              <a:rPr lang="en-CA" sz="1000" dirty="0"/>
              <a:t>MAC Comments – Rison (Samsung)</a:t>
            </a:r>
            <a:endParaRPr lang="en-CA" altLang="en-US" sz="1000" dirty="0"/>
          </a:p>
          <a:p>
            <a:pPr lvl="2"/>
            <a:r>
              <a:rPr lang="pt-BR" sz="1000" dirty="0"/>
              <a:t>GEN Comments – Rosdahl (Qualcomm)</a:t>
            </a:r>
            <a:endParaRPr lang="en-CA" altLang="en-US" sz="1000" dirty="0"/>
          </a:p>
          <a:p>
            <a:pPr lvl="1"/>
            <a:r>
              <a:rPr lang="en-CA" altLang="en-US" sz="1100" dirty="0"/>
              <a:t>Recess</a:t>
            </a:r>
            <a:endParaRPr lang="en-CA" altLang="en-US" sz="1400" dirty="0"/>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1028699" y="4419600"/>
            <a:ext cx="5562601"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Nov 11, 4pm ET</a:t>
            </a:r>
            <a:endParaRPr lang="en-CA" altLang="en-US" sz="1100" dirty="0"/>
          </a:p>
          <a:p>
            <a:pPr lvl="1"/>
            <a:r>
              <a:rPr lang="en-CA" altLang="en-US" sz="1100" dirty="0"/>
              <a:t>Goals for the week</a:t>
            </a:r>
          </a:p>
          <a:p>
            <a:pPr lvl="1"/>
            <a:r>
              <a:rPr lang="en-CA" altLang="en-US" sz="1100" dirty="0"/>
              <a:t>Comment Resolution</a:t>
            </a:r>
            <a:endParaRPr lang="pt-BR" sz="1000" dirty="0"/>
          </a:p>
          <a:p>
            <a:pPr lvl="2"/>
            <a:r>
              <a:rPr lang="pt-BR" sz="1000" dirty="0"/>
              <a:t>Document 11-21/836 – Henry (Cisco) – CID 90</a:t>
            </a:r>
            <a:endParaRPr lang="nl-NL" sz="1000" dirty="0"/>
          </a:p>
          <a:p>
            <a:pPr lvl="2"/>
            <a:r>
              <a:rPr lang="en-CA" sz="1000" dirty="0"/>
              <a:t>CID 511 – Kim (Qualcomm)</a:t>
            </a:r>
          </a:p>
          <a:p>
            <a:pPr lvl="2"/>
            <a:r>
              <a:rPr lang="en-CA" altLang="en-US" sz="1000" dirty="0"/>
              <a:t>CID 13 – Hart (Cisco)</a:t>
            </a:r>
          </a:p>
          <a:p>
            <a:pPr lvl="2"/>
            <a:r>
              <a:rPr lang="en-CA" altLang="en-US" sz="1000" dirty="0"/>
              <a:t>CID 359 – McCann (Huawei) </a:t>
            </a:r>
          </a:p>
          <a:p>
            <a:pPr lvl="2"/>
            <a:r>
              <a:rPr lang="en-CA" altLang="en-US" sz="1000" dirty="0"/>
              <a:t>Document 11-21/1775 – Sakoda (Sony) – CID 391/CID 397</a:t>
            </a:r>
          </a:p>
          <a:p>
            <a:pPr lvl="2"/>
            <a:r>
              <a:rPr lang="en-CA" altLang="en-US" sz="1000" dirty="0"/>
              <a:t>Document 11-21/1724 – Goodall (Morse Micro) – CID 603, 604, 42, 339, 334 </a:t>
            </a:r>
          </a:p>
          <a:p>
            <a:pPr lvl="1"/>
            <a:r>
              <a:rPr lang="en-CA" altLang="en-US" sz="1100" dirty="0"/>
              <a:t>Recess</a:t>
            </a:r>
            <a:endParaRPr lang="en-CA" altLang="en-US" sz="1600" dirty="0"/>
          </a:p>
        </p:txBody>
      </p:sp>
      <p:sp>
        <p:nvSpPr>
          <p:cNvPr id="9" name="Rectangle 19">
            <a:extLst>
              <a:ext uri="{FF2B5EF4-FFF2-40B4-BE49-F238E27FC236}">
                <a16:creationId xmlns:a16="http://schemas.microsoft.com/office/drawing/2014/main" id="{646D209B-E15C-40CD-B6C9-BF023D20E53D}"/>
              </a:ext>
            </a:extLst>
          </p:cNvPr>
          <p:cNvSpPr>
            <a:spLocks noChangeArrowheads="1"/>
          </p:cNvSpPr>
          <p:nvPr/>
        </p:nvSpPr>
        <p:spPr bwMode="auto">
          <a:xfrm>
            <a:off x="6996110" y="1371600"/>
            <a:ext cx="5043489"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Friday Nov 12, 1:30pm ET</a:t>
            </a:r>
          </a:p>
          <a:p>
            <a:pPr lvl="1"/>
            <a:r>
              <a:rPr lang="en-CA" altLang="en-US" sz="1100" dirty="0"/>
              <a:t>Goals for the week</a:t>
            </a:r>
          </a:p>
          <a:p>
            <a:pPr lvl="1"/>
            <a:r>
              <a:rPr lang="en-CA" altLang="en-US" sz="1100" dirty="0"/>
              <a:t>Comment Resolution</a:t>
            </a:r>
          </a:p>
          <a:p>
            <a:pPr lvl="2"/>
            <a:r>
              <a:rPr lang="en-US" altLang="en-US" sz="1000" dirty="0"/>
              <a:t>CIDs withdrawn: 41, 42, 43, 45, 46,  47, 90, 91, 112, 113 and 422</a:t>
            </a:r>
          </a:p>
          <a:p>
            <a:pPr lvl="2"/>
            <a:r>
              <a:rPr lang="en-US" altLang="en-US" sz="1000" dirty="0"/>
              <a:t>CID 458 </a:t>
            </a:r>
          </a:p>
          <a:p>
            <a:pPr lvl="2"/>
            <a:r>
              <a:rPr lang="en-US" altLang="en-US" sz="1000" dirty="0"/>
              <a:t>CID  </a:t>
            </a:r>
            <a:r>
              <a:rPr lang="en-CA" altLang="en-US" sz="1000" dirty="0"/>
              <a:t>175, 23 </a:t>
            </a:r>
            <a:r>
              <a:rPr lang="en-US" altLang="en-US" sz="1000" dirty="0"/>
              <a:t> – Hamilton </a:t>
            </a:r>
          </a:p>
          <a:p>
            <a:pPr lvl="2"/>
            <a:r>
              <a:rPr lang="en-US" altLang="en-US" sz="1000" dirty="0"/>
              <a:t>Document 11-21/1753 – </a:t>
            </a:r>
            <a:r>
              <a:rPr lang="en-US" altLang="en-US" sz="1000" dirty="0" err="1"/>
              <a:t>Wentink</a:t>
            </a:r>
            <a:r>
              <a:rPr lang="en-US" altLang="en-US" sz="1000" dirty="0"/>
              <a:t> (Qualcomm) – TDLS</a:t>
            </a:r>
            <a:endParaRPr lang="en-CA" altLang="en-US" sz="1000" dirty="0"/>
          </a:p>
          <a:p>
            <a:pPr lvl="2"/>
            <a:r>
              <a:rPr lang="en-CA" altLang="en-US" sz="1000" dirty="0"/>
              <a:t>GEN CIDs – </a:t>
            </a:r>
            <a:r>
              <a:rPr lang="en-CA" altLang="en-US" sz="1000" dirty="0" err="1"/>
              <a:t>Rosdahl</a:t>
            </a:r>
            <a:r>
              <a:rPr lang="en-CA" altLang="en-US" sz="1000" dirty="0"/>
              <a:t> (Qualcomm) </a:t>
            </a:r>
          </a:p>
          <a:p>
            <a:pPr lvl="1"/>
            <a:r>
              <a:rPr lang="en-CA" altLang="en-US" sz="1100" dirty="0"/>
              <a:t>Recess</a:t>
            </a:r>
            <a:endParaRPr lang="en-CA" altLang="en-US" sz="1800" dirty="0"/>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hlinkClick r:id="rId2"/>
              </a:rPr>
              <a:t>https://mentor.ieee.org/802.11/dcn/21/11-21-1590-01-000m-telecon-minutes-for-revme-sept-27-2021.docx</a:t>
            </a:r>
          </a:p>
          <a:p>
            <a:pPr>
              <a:lnSpc>
                <a:spcPct val="80000"/>
              </a:lnSpc>
            </a:pPr>
            <a:r>
              <a:rPr lang="en-US" altLang="en-US" sz="1800" dirty="0">
                <a:hlinkClick r:id="rId2"/>
              </a:rPr>
              <a:t>https://mentor.ieee.org/802.11/dcn/21/11-21-1518-02-000m-telecon-minutes-for-revme-sept-electronic-interim.docx</a:t>
            </a:r>
            <a:endParaRPr lang="en-US" altLang="en-US" sz="1800" dirty="0"/>
          </a:p>
          <a:p>
            <a:pPr>
              <a:lnSpc>
                <a:spcPct val="80000"/>
              </a:lnSpc>
            </a:pPr>
            <a:r>
              <a:rPr lang="en-US" altLang="en-US" sz="1800" dirty="0">
                <a:hlinkClick r:id="rId3"/>
              </a:rPr>
              <a:t>https://mentor.ieee.org/802.11/dcn/21/11-21-1612-07-000m-telecon-minutes-for-revme-october-2021.docx</a:t>
            </a:r>
            <a:r>
              <a:rPr lang="en-US" altLang="en-US" sz="1800" dirty="0"/>
              <a:t> </a:t>
            </a:r>
          </a:p>
          <a:p>
            <a:pPr>
              <a:lnSpc>
                <a:spcPct val="80000"/>
              </a:lnSpc>
            </a:pPr>
            <a:r>
              <a:rPr lang="en-US" altLang="en-US" sz="1800" dirty="0">
                <a:hlinkClick r:id="rId4"/>
              </a:rPr>
              <a:t>https://mentor.ieee.org/802.11/dcn/21/11-21-1785-01-000m-telecon-minutes-for-revme-november-1-and-5.docx</a:t>
            </a:r>
            <a:r>
              <a:rPr lang="en-US" altLang="en-US" sz="1800" dirty="0"/>
              <a:t> </a:t>
            </a:r>
            <a:endParaRPr lang="en-US" sz="1800" dirty="0"/>
          </a:p>
          <a:p>
            <a:pPr marL="0" indent="0">
              <a:lnSpc>
                <a:spcPct val="80000"/>
              </a:lnSpc>
              <a:buNone/>
            </a:pPr>
            <a:r>
              <a:rPr lang="en-CA" sz="2800" dirty="0"/>
              <a:t>Moved: Jon </a:t>
            </a:r>
            <a:r>
              <a:rPr lang="en-CA" sz="2800" dirty="0" err="1"/>
              <a:t>Rosdahl</a:t>
            </a:r>
            <a:endParaRPr lang="en-CA" sz="2800" dirty="0"/>
          </a:p>
          <a:p>
            <a:pPr marL="0" indent="0">
              <a:buNone/>
            </a:pPr>
            <a:r>
              <a:rPr lang="en-CA" sz="2800" dirty="0"/>
              <a:t>Seconded: Mark Hamilton</a:t>
            </a:r>
          </a:p>
          <a:p>
            <a:pPr marL="0" indent="0">
              <a:buNone/>
            </a:pPr>
            <a:r>
              <a:rPr lang="en-CA" sz="2800" dirty="0"/>
              <a:t>Results: Unanimously Approved. Passes.</a:t>
            </a:r>
            <a:endParaRPr lang="en-US" altLang="en-US" sz="2800"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0132C6D-8479-4142-B103-4D5169917FBD}"/>
              </a:ext>
            </a:extLst>
          </p:cNvPr>
          <p:cNvSpPr>
            <a:spLocks noGrp="1"/>
          </p:cNvSpPr>
          <p:nvPr>
            <p:ph type="title"/>
          </p:nvPr>
        </p:nvSpPr>
        <p:spPr/>
        <p:txBody>
          <a:bodyPr/>
          <a:lstStyle/>
          <a:p>
            <a:r>
              <a:rPr lang="en-US" dirty="0"/>
              <a:t>Initial LB Motion</a:t>
            </a:r>
            <a:endParaRPr lang="en-CA" dirty="0"/>
          </a:p>
        </p:txBody>
      </p:sp>
      <p:sp>
        <p:nvSpPr>
          <p:cNvPr id="5" name="Content Placeholder 4">
            <a:extLst>
              <a:ext uri="{FF2B5EF4-FFF2-40B4-BE49-F238E27FC236}">
                <a16:creationId xmlns:a16="http://schemas.microsoft.com/office/drawing/2014/main" id="{CDBD87D4-BD90-4A7E-A129-BCF7400E3DBF}"/>
              </a:ext>
            </a:extLst>
          </p:cNvPr>
          <p:cNvSpPr>
            <a:spLocks noGrp="1"/>
          </p:cNvSpPr>
          <p:nvPr>
            <p:ph idx="1"/>
          </p:nvPr>
        </p:nvSpPr>
        <p:spPr>
          <a:xfrm>
            <a:off x="914400" y="1783080"/>
            <a:ext cx="10363200" cy="4114800"/>
          </a:xfrm>
        </p:spPr>
        <p:txBody>
          <a:bodyPr/>
          <a:lstStyle/>
          <a:p>
            <a:pPr>
              <a:buFont typeface="Arial" panose="020B0604020202020204" pitchFamily="34" charset="0"/>
              <a:buChar char="•"/>
            </a:pPr>
            <a:r>
              <a:rPr lang="en-CA" sz="2000" dirty="0"/>
              <a:t>There are three objectives of a revision PAR:</a:t>
            </a:r>
          </a:p>
          <a:p>
            <a:pPr lvl="1">
              <a:buFont typeface="Arial" panose="020B0604020202020204" pitchFamily="34" charset="0"/>
              <a:buChar char="•"/>
            </a:pPr>
            <a:r>
              <a:rPr lang="en-CA" sz="1800" dirty="0"/>
              <a:t>To roll-in published amendments into the baseline</a:t>
            </a:r>
          </a:p>
          <a:p>
            <a:pPr lvl="1">
              <a:buFont typeface="Arial" panose="020B0604020202020204" pitchFamily="34" charset="0"/>
              <a:buChar char="•"/>
            </a:pPr>
            <a:r>
              <a:rPr lang="en-CA" sz="1800" dirty="0"/>
              <a:t>To address any errors/omissions in the standard</a:t>
            </a:r>
          </a:p>
          <a:p>
            <a:pPr lvl="1">
              <a:buFont typeface="Arial" panose="020B0604020202020204" pitchFamily="34" charset="0"/>
              <a:buChar char="•"/>
            </a:pPr>
            <a:r>
              <a:rPr lang="en-CA" sz="1800" dirty="0"/>
              <a:t>To improve the specification</a:t>
            </a:r>
          </a:p>
          <a:p>
            <a:pPr>
              <a:buFont typeface="Arial" panose="020B0604020202020204" pitchFamily="34" charset="0"/>
              <a:buChar char="•"/>
            </a:pPr>
            <a:r>
              <a:rPr lang="en-CA" sz="2000" dirty="0"/>
              <a:t>Since March we have rolled in 3 amendments (11ax, 11ay, 11az) which adds ~1400 pages of specification text.</a:t>
            </a:r>
          </a:p>
          <a:p>
            <a:pPr>
              <a:buFont typeface="Arial" panose="020B0604020202020204" pitchFamily="34" charset="0"/>
              <a:buChar char="•"/>
            </a:pPr>
            <a:r>
              <a:rPr lang="en-CA" sz="2000" dirty="0"/>
              <a:t>For the comment collection:</a:t>
            </a:r>
          </a:p>
          <a:p>
            <a:pPr lvl="1">
              <a:buFont typeface="Arial" panose="020B0604020202020204" pitchFamily="34" charset="0"/>
              <a:buChar char="•"/>
            </a:pPr>
            <a:r>
              <a:rPr lang="en-CA" sz="1800" dirty="0"/>
              <a:t>Received 604 comments; resolved approximately 550; approximately 54 comments remaining</a:t>
            </a:r>
          </a:p>
          <a:p>
            <a:pPr>
              <a:buFont typeface="Arial" panose="020B0604020202020204" pitchFamily="34" charset="0"/>
              <a:buChar char="•"/>
            </a:pPr>
            <a:r>
              <a:rPr lang="en-CA" sz="2000" dirty="0"/>
              <a:t>Rather than take the 2-month schedule hit for the project, </a:t>
            </a:r>
            <a:r>
              <a:rPr lang="en-US" sz="2000" dirty="0"/>
              <a:t>the proposal is to approve and run the initial LB while continuing to resolve comment collection comments.</a:t>
            </a:r>
          </a:p>
          <a:p>
            <a:pPr>
              <a:buFont typeface="Arial" panose="020B0604020202020204" pitchFamily="34" charset="0"/>
              <a:buChar char="•"/>
            </a:pPr>
            <a:r>
              <a:rPr lang="en-US" sz="2000" dirty="0"/>
              <a:t>Comment collection comment resolution will complete at the beginning of the January electronic interim</a:t>
            </a:r>
            <a:endParaRPr lang="en-CA" sz="2000" dirty="0"/>
          </a:p>
        </p:txBody>
      </p:sp>
      <p:sp>
        <p:nvSpPr>
          <p:cNvPr id="2" name="Footer Placeholder 1">
            <a:extLst>
              <a:ext uri="{FF2B5EF4-FFF2-40B4-BE49-F238E27FC236}">
                <a16:creationId xmlns:a16="http://schemas.microsoft.com/office/drawing/2014/main" id="{7A5BE313-1287-448C-A52D-B749FE92E552}"/>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3585371D-EE47-4EA8-BD3D-E27C1A68BB90}"/>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41788933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a:lnSpc>
                <a:spcPct val="80000"/>
              </a:lnSpc>
            </a:pPr>
            <a:r>
              <a:rPr lang="en-US" altLang="en-US" sz="1800" dirty="0"/>
              <a:t>Deprecation of 802.1D - Osama</a:t>
            </a:r>
          </a:p>
          <a:p>
            <a:pPr lvl="1">
              <a:lnSpc>
                <a:spcPct val="80000"/>
              </a:lnSpc>
            </a:pPr>
            <a:r>
              <a:rPr lang="en-US" altLang="en-US" sz="1400" dirty="0">
                <a:hlinkClick r:id="rId2"/>
              </a:rPr>
              <a:t>https://www.ieee802.org/1/files/public/docs2021/maint-parsons-802.1D_withdrawal_status-0321-v1.pdf</a:t>
            </a:r>
            <a:r>
              <a:rPr lang="en-US" altLang="en-US" sz="1400" dirty="0"/>
              <a:t>  </a:t>
            </a:r>
          </a:p>
          <a:p>
            <a:pPr>
              <a:lnSpc>
                <a:spcPct val="80000"/>
              </a:lnSpc>
            </a:pPr>
            <a:r>
              <a:rPr lang="en-US" altLang="en-US" sz="1800" dirty="0"/>
              <a:t>ESS and HESSID – Arch contribution – Mark Hamilton</a:t>
            </a:r>
          </a:p>
          <a:p>
            <a:pPr lvl="1">
              <a:lnSpc>
                <a:spcPct val="80000"/>
              </a:lnSpc>
            </a:pPr>
            <a:r>
              <a:rPr lang="en-US" altLang="en-US" sz="1400" dirty="0">
                <a:hlinkClick r:id="rId3"/>
              </a:rPr>
              <a:t>https://mentor.ieee.org/802.11/dcn/20/11-20-0177-08-0arc-liaison-to-revmd-on-ess.docx</a:t>
            </a:r>
            <a:r>
              <a:rPr lang="en-US" altLang="en-US" sz="1400" dirty="0"/>
              <a:t> </a:t>
            </a:r>
          </a:p>
          <a:p>
            <a:pPr>
              <a:lnSpc>
                <a:spcPct val="80000"/>
              </a:lnSpc>
            </a:pPr>
            <a:r>
              <a:rPr lang="en-US" altLang="en-US" sz="1800" dirty="0"/>
              <a:t>QoS re-work – Osama (re-submit comments)</a:t>
            </a:r>
          </a:p>
          <a:p>
            <a:pPr>
              <a:lnSpc>
                <a:spcPct val="80000"/>
              </a:lnSpc>
            </a:pPr>
            <a:r>
              <a:rPr lang="en-US" altLang="en-US" sz="1800" dirty="0"/>
              <a:t>Annex G removal proposal – Graham (</a:t>
            </a:r>
            <a:r>
              <a:rPr lang="en-US" altLang="en-US" sz="1800" dirty="0" err="1"/>
              <a:t>Menzo</a:t>
            </a:r>
            <a:r>
              <a:rPr lang="en-US" altLang="en-US" sz="1800" dirty="0"/>
              <a:t> will help)</a:t>
            </a:r>
          </a:p>
          <a:p>
            <a:pPr>
              <a:lnSpc>
                <a:spcPct val="80000"/>
              </a:lnSpc>
            </a:pPr>
            <a:r>
              <a:rPr lang="en-US" altLang="en-US" sz="1800" dirty="0"/>
              <a:t>Peer to peer/Direct – Emily Qi</a:t>
            </a:r>
          </a:p>
          <a:p>
            <a:pPr>
              <a:lnSpc>
                <a:spcPct val="80000"/>
              </a:lnSpc>
            </a:pPr>
            <a:r>
              <a:rPr lang="en-US" altLang="en-US" sz="1800" dirty="0"/>
              <a:t>What is a “QoS Data Frame”? – Mark Rison </a:t>
            </a:r>
          </a:p>
          <a:p>
            <a:pPr lvl="1">
              <a:lnSpc>
                <a:spcPct val="80000"/>
              </a:lnSpc>
            </a:pPr>
            <a:r>
              <a:rPr lang="en-US" altLang="en-US" sz="1400" dirty="0"/>
              <a:t>Doc 11-20/0435 for CID 4259</a:t>
            </a:r>
          </a:p>
          <a:p>
            <a:pPr>
              <a:lnSpc>
                <a:spcPct val="80000"/>
              </a:lnSpc>
            </a:pPr>
            <a:r>
              <a:rPr lang="en-US" altLang="en-US" sz="1800" dirty="0"/>
              <a:t>What does “a beacon interval” mean? – Mark Rison </a:t>
            </a:r>
          </a:p>
          <a:p>
            <a:pPr lvl="1">
              <a:lnSpc>
                <a:spcPct val="80000"/>
              </a:lnSpc>
            </a:pPr>
            <a:r>
              <a:rPr lang="en-US" altLang="en-US" sz="1400" dirty="0"/>
              <a:t>11-19/0856 under CID 2316</a:t>
            </a:r>
          </a:p>
          <a:p>
            <a:pPr>
              <a:lnSpc>
                <a:spcPct val="80000"/>
              </a:lnSpc>
            </a:pPr>
            <a:r>
              <a:rPr lang="en-US" altLang="en-US" sz="1800" dirty="0" err="1"/>
              <a:t>EAPol</a:t>
            </a:r>
            <a:r>
              <a:rPr lang="en-US" altLang="en-US" sz="1800" dirty="0"/>
              <a:t>-Key Notation – Mike Montemurro</a:t>
            </a:r>
          </a:p>
          <a:p>
            <a:pPr>
              <a:lnSpc>
                <a:spcPct val="80000"/>
              </a:lnSpc>
            </a:pPr>
            <a:r>
              <a:rPr lang="en-US" altLang="en-US" sz="1800" dirty="0"/>
              <a:t>Data Rate limiting feature – Mark Hamilton</a:t>
            </a:r>
          </a:p>
          <a:p>
            <a:pPr>
              <a:lnSpc>
                <a:spcPct val="80000"/>
              </a:lnSpc>
            </a:pPr>
            <a:r>
              <a:rPr lang="en-US" altLang="en-US" sz="1800" dirty="0"/>
              <a:t>Use of passive requirement in the specification – Joe Levy</a:t>
            </a:r>
          </a:p>
          <a:p>
            <a:pPr>
              <a:lnSpc>
                <a:spcPct val="80000"/>
              </a:lnSpc>
            </a:pPr>
            <a:r>
              <a:rPr lang="en-US" altLang="en-US" sz="1800" dirty="0"/>
              <a:t>IEEE 802.11ax problem discovered in </a:t>
            </a:r>
            <a:r>
              <a:rPr lang="en-US" altLang="en-US" sz="1800" dirty="0" err="1"/>
              <a:t>TGbe</a:t>
            </a:r>
            <a:r>
              <a:rPr lang="en-US" altLang="en-US" sz="1800" dirty="0"/>
              <a:t> and explained in doc 11-21/269</a:t>
            </a:r>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Issues</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22811104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t>Nov 2021 – Initial D1.0 WG Letter ballot </a:t>
            </a:r>
          </a:p>
          <a:p>
            <a:pPr>
              <a:lnSpc>
                <a:spcPct val="80000"/>
              </a:lnSpc>
            </a:pPr>
            <a:r>
              <a:rPr lang="en-US" altLang="en-US" sz="2000" dirty="0"/>
              <a:t>May 2022 –D2.0 Recirculation LB </a:t>
            </a:r>
          </a:p>
          <a:p>
            <a:pPr>
              <a:lnSpc>
                <a:spcPct val="80000"/>
              </a:lnSpc>
            </a:pPr>
            <a:r>
              <a:rPr lang="en-US" altLang="en-US" sz="2000" dirty="0"/>
              <a:t>Jan 2023 – D3.0 Recirculation LB (</a:t>
            </a:r>
            <a:r>
              <a:rPr lang="en-US" altLang="en-US" sz="2000" dirty="0">
                <a:solidFill>
                  <a:srgbClr val="0000FF"/>
                </a:solidFill>
              </a:rPr>
              <a:t>11az + other amendments &lt;11bc, 11bd, 11bb&gt;</a:t>
            </a:r>
            <a:r>
              <a:rPr lang="en-US" altLang="en-US" sz="2000" dirty="0">
                <a:solidFill>
                  <a:srgbClr val="0070C0"/>
                </a:solidFill>
              </a:rPr>
              <a:t> </a:t>
            </a:r>
            <a:r>
              <a:rPr lang="en-US" altLang="en-US" sz="2000" dirty="0"/>
              <a:t>) </a:t>
            </a:r>
          </a:p>
          <a:p>
            <a:pPr>
              <a:lnSpc>
                <a:spcPct val="80000"/>
              </a:lnSpc>
            </a:pPr>
            <a:r>
              <a:rPr lang="en-US" altLang="en-US" sz="2000" dirty="0"/>
              <a:t>May 2023 – D4.0 Recirculation (</a:t>
            </a:r>
            <a:r>
              <a:rPr lang="en-US" altLang="en-US" sz="2000" dirty="0">
                <a:solidFill>
                  <a:srgbClr val="0000FF"/>
                </a:solidFill>
              </a:rPr>
              <a:t>other amendment integration</a:t>
            </a:r>
            <a:r>
              <a:rPr lang="en-US" altLang="en-US" sz="2000" dirty="0"/>
              <a:t>)</a:t>
            </a:r>
          </a:p>
          <a:p>
            <a:pPr>
              <a:lnSpc>
                <a:spcPct val="80000"/>
              </a:lnSpc>
            </a:pPr>
            <a:r>
              <a:rPr lang="en-US" altLang="en-US" sz="2000" dirty="0"/>
              <a:t>Jul 2023 – D5.0 Initial SA Ballot (</a:t>
            </a:r>
            <a:r>
              <a:rPr lang="en-US" altLang="en-US" sz="2000" dirty="0">
                <a:solidFill>
                  <a:srgbClr val="0000FF"/>
                </a:solidFill>
              </a:rPr>
              <a:t>pending integration</a:t>
            </a:r>
            <a:r>
              <a:rPr lang="en-US" altLang="en-US" sz="2000" dirty="0"/>
              <a:t>)</a:t>
            </a:r>
          </a:p>
          <a:p>
            <a:pPr>
              <a:lnSpc>
                <a:spcPct val="80000"/>
              </a:lnSpc>
            </a:pPr>
            <a:r>
              <a:rPr lang="en-US" altLang="en-US" sz="2000" dirty="0"/>
              <a:t>Jan 2024 – D6.0 Recirculation SA Ballot  </a:t>
            </a:r>
          </a:p>
          <a:p>
            <a:pPr>
              <a:lnSpc>
                <a:spcPct val="80000"/>
              </a:lnSpc>
            </a:pPr>
            <a:r>
              <a:rPr lang="en-US" altLang="en-US" sz="2000" dirty="0"/>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91505927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111764</TotalTime>
  <Words>2608</Words>
  <Application>Microsoft Office PowerPoint</Application>
  <PresentationFormat>Widescreen</PresentationFormat>
  <Paragraphs>283</Paragraphs>
  <Slides>21</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PowerPoint Presentation</vt:lpstr>
      <vt:lpstr>Abstract</vt:lpstr>
      <vt:lpstr>Chair’s welcome and Patent Reminder</vt:lpstr>
      <vt:lpstr>Registration for the November 802.11 plenary session</vt:lpstr>
      <vt:lpstr>REVme Agenda</vt:lpstr>
      <vt:lpstr>REVme minutes approval</vt:lpstr>
      <vt:lpstr>Initial LB Motion</vt:lpstr>
      <vt:lpstr>REVme Issues</vt:lpstr>
      <vt:lpstr>TGme Timeline</vt:lpstr>
      <vt:lpstr>Motion to Approve REVme Timeline </vt:lpstr>
      <vt:lpstr>Teleconference – Meeting plan until November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11-21/xxxx</dc:title>
  <dc:subject>Task Group AY November 2015 Meeting Agenda</dc:subject>
  <dc:creator>"mmontemurro@blackberry.com" &lt;mmontemurro@blackberry.com&gt;</dc:creator>
  <cp:keywords>May 2021</cp:keywords>
  <dc:description/>
  <cp:lastModifiedBy>Mike Montemurro</cp:lastModifiedBy>
  <cp:revision>4605</cp:revision>
  <cp:lastPrinted>2014-11-04T15:04:57Z</cp:lastPrinted>
  <dcterms:created xsi:type="dcterms:W3CDTF">2007-04-17T18:10:23Z</dcterms:created>
  <dcterms:modified xsi:type="dcterms:W3CDTF">2021-11-30T15:06:43Z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