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5" r:id="rId18"/>
    <p:sldId id="2376" r:id="rId19"/>
    <p:sldId id="2377" r:id="rId20"/>
    <p:sldId id="2374" r:id="rId21"/>
    <p:sldId id="2371" r:id="rId22"/>
    <p:sldId id="2373" r:id="rId23"/>
    <p:sldId id="2370"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6" d="100"/>
          <a:sy n="116" d="100"/>
        </p:scale>
        <p:origin x="1254" y="108"/>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1630r4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b="0"/>
              <a:t>202</a:t>
            </a:r>
            <a:r>
              <a:rPr lang="en-US" b="0"/>
              <a:t>1-11-11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 (64 on the call)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procedure for adding/editing requirements in Requirements Tracking document (next slides)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updated Requirements tracking document – 21/1848r1</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8452989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7F1C0-4113-43C2-AFCA-96AD852D7514}"/>
              </a:ext>
            </a:extLst>
          </p:cNvPr>
          <p:cNvSpPr>
            <a:spLocks noGrp="1"/>
          </p:cNvSpPr>
          <p:nvPr>
            <p:ph type="title"/>
          </p:nvPr>
        </p:nvSpPr>
        <p:spPr/>
        <p:txBody>
          <a:bodyPr/>
          <a:lstStyle/>
          <a:p>
            <a:r>
              <a:rPr lang="en-US" dirty="0"/>
              <a:t>Requirements Tracking Document Process</a:t>
            </a:r>
          </a:p>
        </p:txBody>
      </p:sp>
      <p:sp>
        <p:nvSpPr>
          <p:cNvPr id="8" name="Text Placeholder 7">
            <a:extLst>
              <a:ext uri="{FF2B5EF4-FFF2-40B4-BE49-F238E27FC236}">
                <a16:creationId xmlns:a16="http://schemas.microsoft.com/office/drawing/2014/main" id="{6DAA5A3D-8DDC-4E52-91AC-DD2B47A9B52C}"/>
              </a:ext>
            </a:extLst>
          </p:cNvPr>
          <p:cNvSpPr>
            <a:spLocks noGrp="1"/>
          </p:cNvSpPr>
          <p:nvPr>
            <p:ph type="body" idx="1"/>
          </p:nvPr>
        </p:nvSpPr>
        <p:spPr>
          <a:xfrm>
            <a:off x="685800" y="1573427"/>
            <a:ext cx="7771680" cy="4521733"/>
          </a:xfrm>
        </p:spPr>
        <p:txBody>
          <a:bodyPr>
            <a:normAutofit fontScale="85000" lnSpcReduction="20000"/>
          </a:bodyPr>
          <a:lstStyle/>
          <a:p>
            <a:r>
              <a:rPr lang="en-US" dirty="0"/>
              <a:t>Proposed Requirements from Submissions:</a:t>
            </a:r>
          </a:p>
          <a:p>
            <a:pPr marL="342900" indent="-342900">
              <a:buAutoNum type="arabicPeriod"/>
            </a:pPr>
            <a:r>
              <a:rPr lang="en-US" dirty="0"/>
              <a:t>A submission can propose requirements related to one or more issues or use cases from the Use Case Document (21/641).</a:t>
            </a:r>
          </a:p>
          <a:p>
            <a:pPr marL="342900" indent="-342900">
              <a:buAutoNum type="arabicPeriod"/>
            </a:pPr>
            <a:r>
              <a:rPr lang="en-US" dirty="0"/>
              <a:t>A  presenter may ask for one or more straw polls on a requirement to determine the level of consensus on that requirement.</a:t>
            </a:r>
          </a:p>
          <a:p>
            <a:pPr marL="342900" indent="-342900">
              <a:buAutoNum type="arabicPeriod"/>
            </a:pPr>
            <a:r>
              <a:rPr lang="en-US" dirty="0"/>
              <a:t>A presenter may ask for a requirement that has been presented to the group to be added to the Requirements Table as a proposed requirement.</a:t>
            </a:r>
          </a:p>
          <a:p>
            <a:pPr marL="617220" lvl="1" indent="-342900">
              <a:buFont typeface="+mj-lt"/>
              <a:buAutoNum type="alphaLcParenR"/>
            </a:pPr>
            <a:r>
              <a:rPr lang="en-US" dirty="0"/>
              <a:t>No specific straw poll results or other indicators are required for a requirement to be added to the Requirements table.</a:t>
            </a:r>
          </a:p>
          <a:p>
            <a:pPr marL="617220" lvl="1" indent="-342900">
              <a:buAutoNum type="alphaLcParenR"/>
            </a:pPr>
            <a:r>
              <a:rPr lang="en-US" dirty="0"/>
              <a:t>A presenter may choose to work further on a requirement instead of asking for it to be added to the Requirements Tracking document.</a:t>
            </a:r>
          </a:p>
          <a:p>
            <a:endParaRPr lang="en-US" dirty="0"/>
          </a:p>
          <a:p>
            <a:r>
              <a:rPr lang="en-US" dirty="0"/>
              <a:t>Brainstorming for Requirements</a:t>
            </a:r>
          </a:p>
          <a:p>
            <a:pPr marL="342900" indent="-342900">
              <a:buAutoNum type="arabicPeriod"/>
            </a:pPr>
            <a:r>
              <a:rPr lang="en-US" dirty="0"/>
              <a:t>Chair may dedicate one or more meetings to review existing requirements and lead brainstorming for additional requirements, if needed</a:t>
            </a:r>
          </a:p>
          <a:p>
            <a:pPr marL="617220" lvl="1" indent="-342900">
              <a:buAutoNum type="alphaLcParenR"/>
            </a:pPr>
            <a:endParaRPr lang="en-US" dirty="0"/>
          </a:p>
          <a:p>
            <a:r>
              <a:rPr lang="en-US" dirty="0"/>
              <a:t>Conversion of Proposed Requirements to Approved Requirements</a:t>
            </a:r>
          </a:p>
          <a:p>
            <a:pPr marL="342900" indent="-342900">
              <a:buFont typeface="+mj-lt"/>
              <a:buAutoNum type="arabicPeriod"/>
            </a:pPr>
            <a:r>
              <a:rPr lang="en-US" dirty="0"/>
              <a:t>A presenter may initiate a motion to approve one or more proposed requirements.</a:t>
            </a:r>
          </a:p>
          <a:p>
            <a:pPr marL="617220" lvl="1" indent="-342900">
              <a:buFont typeface="+mj-lt"/>
              <a:buAutoNum type="arabicPeriod"/>
            </a:pPr>
            <a:r>
              <a:rPr lang="en-US" dirty="0"/>
              <a:t>The approval metric is the standard Y&gt;=.75(Y+N).</a:t>
            </a:r>
          </a:p>
          <a:p>
            <a:pPr marL="342900" indent="-342900">
              <a:buFont typeface="+mj-lt"/>
              <a:buAutoNum type="arabicPeriod"/>
            </a:pPr>
            <a:r>
              <a:rPr lang="en-US" dirty="0"/>
              <a:t>With notice, the chair may dedicate one or more meetings to review existing requirements and motion one or more proposed requirements for approval.</a:t>
            </a:r>
          </a:p>
          <a:p>
            <a:pPr marL="342900" indent="-342900">
              <a:buFont typeface="+mj-lt"/>
              <a:buAutoNum type="arabicPeriod"/>
            </a:pPr>
            <a:r>
              <a:rPr lang="en-US" dirty="0"/>
              <a:t>If a motion to approve a requirement fails, the status of that requirement is updated to Failed in the table.</a:t>
            </a:r>
          </a:p>
        </p:txBody>
      </p:sp>
    </p:spTree>
    <p:extLst>
      <p:ext uri="{BB962C8B-B14F-4D97-AF65-F5344CB8AC3E}">
        <p14:creationId xmlns:p14="http://schemas.microsoft.com/office/powerpoint/2010/main" val="331180538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C932C-58CA-4B3B-BEDA-2983DB85BDB7}"/>
              </a:ext>
            </a:extLst>
          </p:cNvPr>
          <p:cNvSpPr>
            <a:spLocks noGrp="1"/>
          </p:cNvSpPr>
          <p:nvPr>
            <p:ph type="title"/>
          </p:nvPr>
        </p:nvSpPr>
        <p:spPr/>
        <p:txBody>
          <a:bodyPr/>
          <a:lstStyle/>
          <a:p>
            <a:r>
              <a:rPr lang="en-US" dirty="0"/>
              <a:t>Example Requirements Table Entries</a:t>
            </a:r>
          </a:p>
        </p:txBody>
      </p:sp>
      <p:sp>
        <p:nvSpPr>
          <p:cNvPr id="3" name="Text Placeholder 2">
            <a:extLst>
              <a:ext uri="{FF2B5EF4-FFF2-40B4-BE49-F238E27FC236}">
                <a16:creationId xmlns:a16="http://schemas.microsoft.com/office/drawing/2014/main" id="{62A2238D-61E3-433F-BB37-4C590C851B70}"/>
              </a:ext>
            </a:extLst>
          </p:cNvPr>
          <p:cNvSpPr>
            <a:spLocks noGrp="1"/>
          </p:cNvSpPr>
          <p:nvPr>
            <p:ph type="body" idx="1"/>
          </p:nvPr>
        </p:nvSpPr>
        <p:spPr/>
        <p:txBody>
          <a:bodyPr/>
          <a:lstStyle/>
          <a:p>
            <a:r>
              <a:rPr lang="en-US" dirty="0"/>
              <a:t>Examples:</a:t>
            </a:r>
          </a:p>
        </p:txBody>
      </p:sp>
      <p:graphicFrame>
        <p:nvGraphicFramePr>
          <p:cNvPr id="6" name="Table 6">
            <a:extLst>
              <a:ext uri="{FF2B5EF4-FFF2-40B4-BE49-F238E27FC236}">
                <a16:creationId xmlns:a16="http://schemas.microsoft.com/office/drawing/2014/main" id="{8511307B-E3B1-49A4-BF7D-AF3911C28A2B}"/>
              </a:ext>
            </a:extLst>
          </p:cNvPr>
          <p:cNvGraphicFramePr>
            <a:graphicFrameLocks noGrp="1"/>
          </p:cNvGraphicFramePr>
          <p:nvPr>
            <p:extLst>
              <p:ext uri="{D42A27DB-BD31-4B8C-83A1-F6EECF244321}">
                <p14:modId xmlns:p14="http://schemas.microsoft.com/office/powerpoint/2010/main" val="445821386"/>
              </p:ext>
            </p:extLst>
          </p:nvPr>
        </p:nvGraphicFramePr>
        <p:xfrm>
          <a:off x="807309" y="2583248"/>
          <a:ext cx="7372865" cy="3779520"/>
        </p:xfrm>
        <a:graphic>
          <a:graphicData uri="http://schemas.openxmlformats.org/drawingml/2006/table">
            <a:tbl>
              <a:tblPr firstRow="1" bandRow="1">
                <a:tableStyleId>{5940675A-B579-460E-94D1-54222C63F5DA}</a:tableStyleId>
              </a:tblPr>
              <a:tblGrid>
                <a:gridCol w="281407">
                  <a:extLst>
                    <a:ext uri="{9D8B030D-6E8A-4147-A177-3AD203B41FA5}">
                      <a16:colId xmlns:a16="http://schemas.microsoft.com/office/drawing/2014/main" val="2819157993"/>
                    </a:ext>
                  </a:extLst>
                </a:gridCol>
                <a:gridCol w="2526410">
                  <a:extLst>
                    <a:ext uri="{9D8B030D-6E8A-4147-A177-3AD203B41FA5}">
                      <a16:colId xmlns:a16="http://schemas.microsoft.com/office/drawing/2014/main" val="1668106792"/>
                    </a:ext>
                  </a:extLst>
                </a:gridCol>
                <a:gridCol w="1780658">
                  <a:extLst>
                    <a:ext uri="{9D8B030D-6E8A-4147-A177-3AD203B41FA5}">
                      <a16:colId xmlns:a16="http://schemas.microsoft.com/office/drawing/2014/main" val="1835338684"/>
                    </a:ext>
                  </a:extLst>
                </a:gridCol>
                <a:gridCol w="947351">
                  <a:extLst>
                    <a:ext uri="{9D8B030D-6E8A-4147-A177-3AD203B41FA5}">
                      <a16:colId xmlns:a16="http://schemas.microsoft.com/office/drawing/2014/main" val="2545345287"/>
                    </a:ext>
                  </a:extLst>
                </a:gridCol>
                <a:gridCol w="1837039">
                  <a:extLst>
                    <a:ext uri="{9D8B030D-6E8A-4147-A177-3AD203B41FA5}">
                      <a16:colId xmlns:a16="http://schemas.microsoft.com/office/drawing/2014/main" val="237651654"/>
                    </a:ext>
                  </a:extLst>
                </a:gridCol>
              </a:tblGrid>
              <a:tr h="370840">
                <a:tc>
                  <a:txBody>
                    <a:bodyPr/>
                    <a:lstStyle/>
                    <a:p>
                      <a:endParaRPr lang="en-US" sz="1400"/>
                    </a:p>
                  </a:txBody>
                  <a:tcPr/>
                </a:tc>
                <a:tc>
                  <a:txBody>
                    <a:bodyPr/>
                    <a:lstStyle/>
                    <a:p>
                      <a:r>
                        <a:rPr lang="en-US" sz="1400" b="1" dirty="0"/>
                        <a:t>Requirement</a:t>
                      </a:r>
                    </a:p>
                  </a:txBody>
                  <a:tcPr/>
                </a:tc>
                <a:tc>
                  <a:txBody>
                    <a:bodyPr/>
                    <a:lstStyle/>
                    <a:p>
                      <a:r>
                        <a:rPr lang="en-US" sz="1400" b="1" dirty="0"/>
                        <a:t>Issue / Use case Reference</a:t>
                      </a:r>
                    </a:p>
                  </a:txBody>
                  <a:tcPr/>
                </a:tc>
                <a:tc>
                  <a:txBody>
                    <a:bodyPr/>
                    <a:lstStyle/>
                    <a:p>
                      <a:r>
                        <a:rPr lang="en-US" sz="1400" b="1" dirty="0"/>
                        <a:t>Status</a:t>
                      </a:r>
                    </a:p>
                  </a:txBody>
                  <a:tcPr/>
                </a:tc>
                <a:tc>
                  <a:txBody>
                    <a:bodyPr/>
                    <a:lstStyle/>
                    <a:p>
                      <a:r>
                        <a:rPr lang="en-US" sz="1400" b="1" dirty="0"/>
                        <a:t>Information</a:t>
                      </a:r>
                    </a:p>
                  </a:txBody>
                  <a:tcPr/>
                </a:tc>
                <a:extLst>
                  <a:ext uri="{0D108BD9-81ED-4DB2-BD59-A6C34878D82A}">
                    <a16:rowId xmlns:a16="http://schemas.microsoft.com/office/drawing/2014/main" val="4120991745"/>
                  </a:ext>
                </a:extLst>
              </a:tr>
              <a:tr h="370840">
                <a:tc>
                  <a:txBody>
                    <a:bodyPr/>
                    <a:lstStyle/>
                    <a:p>
                      <a:r>
                        <a:rPr lang="en-US" sz="1400" dirty="0"/>
                        <a:t>1</a:t>
                      </a:r>
                    </a:p>
                  </a:txBody>
                  <a:tcPr/>
                </a:tc>
                <a:tc>
                  <a:txBody>
                    <a:bodyPr/>
                    <a:lstStyle/>
                    <a:p>
                      <a:r>
                        <a:rPr lang="en-US" sz="1400" dirty="0"/>
                        <a:t>STA may make a loud noise when unassociated.</a:t>
                      </a:r>
                    </a:p>
                  </a:txBody>
                  <a:tcPr/>
                </a:tc>
                <a:tc>
                  <a:txBody>
                    <a:bodyPr/>
                    <a:lstStyle/>
                    <a:p>
                      <a:r>
                        <a:rPr lang="en-US" sz="1400" i="0" dirty="0"/>
                        <a:t>I-</a:t>
                      </a:r>
                      <a:r>
                        <a:rPr lang="en-US" sz="1400" dirty="0"/>
                        <a:t>1,2,5</a:t>
                      </a:r>
                    </a:p>
                  </a:txBody>
                  <a:tcPr/>
                </a:tc>
                <a:tc>
                  <a:txBody>
                    <a:bodyPr/>
                    <a:lstStyle/>
                    <a:p>
                      <a:r>
                        <a:rPr lang="en-US" sz="1400" dirty="0"/>
                        <a:t>Proposed</a:t>
                      </a:r>
                    </a:p>
                  </a:txBody>
                  <a:tcPr/>
                </a:tc>
                <a:tc>
                  <a:txBody>
                    <a:bodyPr/>
                    <a:lstStyle/>
                    <a:p>
                      <a:r>
                        <a:rPr lang="en-US" sz="1400" b="1" dirty="0"/>
                        <a:t>Proposed</a:t>
                      </a:r>
                      <a:r>
                        <a:rPr lang="en-US" sz="1400" dirty="0"/>
                        <a:t> </a:t>
                      </a:r>
                    </a:p>
                    <a:p>
                      <a:r>
                        <a:rPr lang="en-US" sz="1400" dirty="0"/>
                        <a:t>(12 Nov 2021; SP Y4,N16)</a:t>
                      </a:r>
                    </a:p>
                  </a:txBody>
                  <a:tcPr/>
                </a:tc>
                <a:extLst>
                  <a:ext uri="{0D108BD9-81ED-4DB2-BD59-A6C34878D82A}">
                    <a16:rowId xmlns:a16="http://schemas.microsoft.com/office/drawing/2014/main" val="1886725897"/>
                  </a:ext>
                </a:extLst>
              </a:tr>
              <a:tr h="370840">
                <a:tc>
                  <a:txBody>
                    <a:bodyPr/>
                    <a:lstStyle/>
                    <a:p>
                      <a:r>
                        <a:rPr lang="en-US" sz="1400" dirty="0"/>
                        <a:t>2</a:t>
                      </a:r>
                    </a:p>
                  </a:txBody>
                  <a:tcPr/>
                </a:tc>
                <a:tc>
                  <a:txBody>
                    <a:bodyPr/>
                    <a:lstStyle/>
                    <a:p>
                      <a:r>
                        <a:rPr lang="en-US" sz="1400" dirty="0"/>
                        <a:t>STA may play music while associated.</a:t>
                      </a:r>
                    </a:p>
                  </a:txBody>
                  <a:tcPr/>
                </a:tc>
                <a:tc>
                  <a:txBody>
                    <a:bodyPr/>
                    <a:lstStyle/>
                    <a:p>
                      <a:r>
                        <a:rPr lang="en-US" sz="1400" dirty="0"/>
                        <a:t>I-1,2,5 </a:t>
                      </a:r>
                    </a:p>
                    <a:p>
                      <a:r>
                        <a:rPr lang="en-US" sz="1400" dirty="0"/>
                        <a:t>U-3</a:t>
                      </a:r>
                    </a:p>
                  </a:txBody>
                  <a:tcPr/>
                </a:tc>
                <a:tc>
                  <a:txBody>
                    <a:bodyPr/>
                    <a:lstStyle/>
                    <a:p>
                      <a:r>
                        <a:rPr lang="en-US" sz="1400" dirty="0"/>
                        <a:t>Approved</a:t>
                      </a:r>
                    </a:p>
                  </a:txBody>
                  <a:tcPr/>
                </a:tc>
                <a:tc>
                  <a:txBody>
                    <a:bodyPr/>
                    <a:lstStyle/>
                    <a:p>
                      <a:r>
                        <a:rPr lang="en-US" sz="1400" dirty="0"/>
                        <a:t>Proposed </a:t>
                      </a:r>
                    </a:p>
                    <a:p>
                      <a:r>
                        <a:rPr lang="en-US" sz="1400" dirty="0"/>
                        <a:t>(14 Nov 2021; SP Y13,N2)</a:t>
                      </a:r>
                    </a:p>
                    <a:p>
                      <a:r>
                        <a:rPr lang="en-US" sz="1400" b="1" dirty="0"/>
                        <a:t>Approved</a:t>
                      </a:r>
                      <a:r>
                        <a:rPr lang="en-US" sz="1400" dirty="0"/>
                        <a:t> (Motion #12, 14 May 2022)</a:t>
                      </a:r>
                    </a:p>
                  </a:txBody>
                  <a:tcPr/>
                </a:tc>
                <a:extLst>
                  <a:ext uri="{0D108BD9-81ED-4DB2-BD59-A6C34878D82A}">
                    <a16:rowId xmlns:a16="http://schemas.microsoft.com/office/drawing/2014/main" val="4250330263"/>
                  </a:ext>
                </a:extLst>
              </a:tr>
              <a:tr h="370840">
                <a:tc>
                  <a:txBody>
                    <a:bodyPr/>
                    <a:lstStyle/>
                    <a:p>
                      <a:r>
                        <a:rPr lang="en-US" sz="1400" dirty="0"/>
                        <a:t>3</a:t>
                      </a:r>
                    </a:p>
                  </a:txBody>
                  <a:tcPr/>
                </a:tc>
                <a:tc>
                  <a:txBody>
                    <a:bodyPr/>
                    <a:lstStyle/>
                    <a:p>
                      <a:r>
                        <a:rPr lang="en-US" sz="1400" dirty="0"/>
                        <a:t>STA must make a loud noise when unassociated.</a:t>
                      </a:r>
                    </a:p>
                  </a:txBody>
                  <a:tcPr/>
                </a:tc>
                <a:tc>
                  <a:txBody>
                    <a:bodyPr/>
                    <a:lstStyle/>
                    <a:p>
                      <a:r>
                        <a:rPr lang="en-US" sz="1400" dirty="0"/>
                        <a:t>I-2</a:t>
                      </a:r>
                    </a:p>
                  </a:txBody>
                  <a:tcPr/>
                </a:tc>
                <a:tc>
                  <a:txBody>
                    <a:bodyPr/>
                    <a:lstStyle/>
                    <a:p>
                      <a:r>
                        <a:rPr lang="en-US" sz="1400" dirty="0"/>
                        <a:t>Failed </a:t>
                      </a:r>
                    </a:p>
                  </a:txBody>
                  <a:tcPr/>
                </a:tc>
                <a:tc>
                  <a:txBody>
                    <a:bodyPr/>
                    <a:lstStyle/>
                    <a:p>
                      <a:r>
                        <a:rPr lang="en-US" sz="1400" dirty="0"/>
                        <a:t>Proposed </a:t>
                      </a:r>
                    </a:p>
                    <a:p>
                      <a:r>
                        <a:rPr lang="en-US" sz="1400" dirty="0"/>
                        <a:t>(14 Nov 2021; SP Y13,N2)</a:t>
                      </a:r>
                    </a:p>
                    <a:p>
                      <a:r>
                        <a:rPr lang="en-US" sz="1400" b="1" dirty="0"/>
                        <a:t>Failed</a:t>
                      </a:r>
                      <a:r>
                        <a:rPr lang="en-US" sz="1400" dirty="0"/>
                        <a:t> (Motion #1, 14 May 2022)</a:t>
                      </a:r>
                    </a:p>
                    <a:p>
                      <a:endParaRPr lang="en-US" sz="1400" dirty="0"/>
                    </a:p>
                  </a:txBody>
                  <a:tcPr/>
                </a:tc>
                <a:extLst>
                  <a:ext uri="{0D108BD9-81ED-4DB2-BD59-A6C34878D82A}">
                    <a16:rowId xmlns:a16="http://schemas.microsoft.com/office/drawing/2014/main" val="1341551782"/>
                  </a:ext>
                </a:extLst>
              </a:tr>
            </a:tbl>
          </a:graphicData>
        </a:graphic>
      </p:graphicFrame>
    </p:spTree>
    <p:extLst>
      <p:ext uri="{BB962C8B-B14F-4D97-AF65-F5344CB8AC3E}">
        <p14:creationId xmlns:p14="http://schemas.microsoft.com/office/powerpoint/2010/main" val="42306469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a:t>
            </a:r>
            <a:r>
              <a:rPr dirty="0"/>
              <a:t> </a:t>
            </a:r>
            <a:r>
              <a:rPr lang="en-US" dirty="0"/>
              <a:t>Plenary Sessions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November 11,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review – approved by unanimous consent (66 on the call)</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21/1848r0 as potential Requirements document</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Discussion of procedure for adding/editing requirements in Requirements document</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Submissions to include proposed requirements with issue/use case references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Additional meetings to be held for open discussion of accumulated requirements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 on proposed requirements to measure consensus</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Add status indicator to Requirements table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(proposed (date and straw poll results)|motioned successfully (date))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Motion on proposed requirements at appropriate intervals (plenary/interim?)</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Final document will consist of requirements that passed a motion</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Chair to own Proposed Requirements document</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                                                                                                                                                                                                                                                                                                                                                                                                                                                                                                                                                                                                                                                                                                                                                                                                                                                                                                                                                                                                                                                                                                                                                                                                                                                                                                                                                                                                                                                                                                                                                                                                                                                                        </a:t>
            </a:r>
            <a:endParaRPr lang="en-US" dirty="0">
              <a:solidFill>
                <a:schemeClr val="bg1">
                  <a:lumMod val="50000"/>
                </a:schemeClr>
              </a:solidFill>
            </a:endParaRPr>
          </a:p>
        </p:txBody>
      </p:sp>
    </p:spTree>
    <p:extLst>
      <p:ext uri="{BB962C8B-B14F-4D97-AF65-F5344CB8AC3E}">
        <p14:creationId xmlns:p14="http://schemas.microsoft.com/office/powerpoint/2010/main" val="191122354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November 10, 2021</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(63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meeting minutes from Interim and Teleconferences – Motion #6</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Discussion of upcoming teleconferences (proposed)</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Dec. 2 (Thursday)  and Dec. 16 (Thursday)</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Timeline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of 10/93r5 as potential Use Case/Requirements template example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Issue tracking document</a:t>
            </a:r>
          </a:p>
          <a:p>
            <a:pPr marL="285750" lvl="2"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Any issues to be combined/deleted?</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65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tx1"/>
                </a:solidFill>
                <a:sym typeface="Arial"/>
              </a:rPr>
              <a:t>11-21/1788r0</a:t>
            </a:r>
          </a:p>
          <a:p>
            <a:endParaRPr lang="en-US" dirty="0"/>
          </a:p>
          <a:p>
            <a:r>
              <a:rPr lang="en-US" dirty="0"/>
              <a:t>Mover: Dan Harkins</a:t>
            </a:r>
          </a:p>
          <a:p>
            <a:r>
              <a:rPr lang="en-US" dirty="0"/>
              <a:t>Second: Po-Kai Huang</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November 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11564</TotalTime>
  <Words>2639</Words>
  <Application>Microsoft Office PowerPoint</Application>
  <PresentationFormat>On-screen Show (4:3)</PresentationFormat>
  <Paragraphs>259</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12, 2021 </vt:lpstr>
      <vt:lpstr>Requirements Tracking Document Process</vt:lpstr>
      <vt:lpstr>Example Requirements Table Entries</vt:lpstr>
      <vt:lpstr>TGbi Agenda – November 11, 2021 </vt:lpstr>
      <vt:lpstr>TGbi Agenda – November 10,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172</cp:revision>
  <dcterms:modified xsi:type="dcterms:W3CDTF">2021-11-12T17:58:00Z</dcterms:modified>
</cp:coreProperties>
</file>