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4" r:id="rId19"/>
    <p:sldId id="297" r:id="rId20"/>
    <p:sldId id="308" r:id="rId21"/>
    <p:sldId id="2369" r:id="rId22"/>
    <p:sldId id="2370" r:id="rId23"/>
    <p:sldId id="2367" r:id="rId24"/>
    <p:sldId id="307" r:id="rId25"/>
    <p:sldId id="310" r:id="rId26"/>
    <p:sldId id="295" r:id="rId27"/>
    <p:sldId id="311" r:id="rId28"/>
    <p:sldId id="312" r:id="rId29"/>
    <p:sldId id="313"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99" d="100"/>
          <a:sy n="99" d="100"/>
        </p:scale>
        <p:origin x="90" y="7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802.11-21/1628r5</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1/11-21-0332-22-00bh-issues-tracking.docx" TargetMode="External"/><Relationship Id="rId4" Type="http://schemas.openxmlformats.org/officeDocument/2006/relationships/hyperlink" Target="https://mentor.ieee.org/802.11/dcn/21/11-21-1141-00-00bh-excerpts-of-wba-document-wi-fi-id-scope.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1545-00-00bh-minutes-tgbh-sept-interim-2021.docx" TargetMode="External"/><Relationship Id="rId7" Type="http://schemas.openxmlformats.org/officeDocument/2006/relationships/hyperlink" Target="https://mentor.ieee.org/802.11/dcn/21/11-21-1789-00-00bh-minutes-tgbh-nov-4-2021.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1/11-21-1766-00-00bh-october-26th-meeting-minutes.docx" TargetMode="External"/><Relationship Id="rId5" Type="http://schemas.openxmlformats.org/officeDocument/2006/relationships/hyperlink" Target="https://mentor.ieee.org/802.11/dcn/21/11-21-1739-00-00bh-802-11bh-telecon-minutes-oct-21-2021.docx" TargetMode="External"/><Relationship Id="rId4" Type="http://schemas.openxmlformats.org/officeDocument/2006/relationships/hyperlink" Target="https://mentor.ieee.org/802.11/dcn/21/11-21-1682-00-00bh-802-11bh-telecon-minutes-oct-12-2021.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1/dcn/21/11-21-0332-22-00bh-issues-tracking.docx" TargetMode="External"/><Relationship Id="rId4" Type="http://schemas.openxmlformats.org/officeDocument/2006/relationships/hyperlink" Target="https://mentor.ieee.org/802.11/dcn/21/11-21-1141-00-00bh-excerpts-of-wba-document-wi-fi-id-scope.ppt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23-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1/11-21-1378-00-00bh-client-id-query-concept.pptx" TargetMode="External"/><Relationship Id="rId3" Type="http://schemas.openxmlformats.org/officeDocument/2006/relationships/hyperlink" Target="https://mentor.ieee.org/802.11/dcn/21/11-21-0332-23-00bh-issues-tracking.docx" TargetMode="External"/><Relationship Id="rId7" Type="http://schemas.openxmlformats.org/officeDocument/2006/relationships/hyperlink" Target="https://mentor.ieee.org/802.11/dcn/21/11-21-1720-01-00bh-irm-advantages-and-use-cases.docx" TargetMode="External"/><Relationship Id="rId12" Type="http://schemas.openxmlformats.org/officeDocument/2006/relationships/hyperlink" Target="https://mentor.ieee.org/802.11/dcn/21/11-21-1634-00-00bh-private-identifier-requirements-for-tgbh.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1/11-21-1673-06-00bh-proposed-text-for-irma.docx" TargetMode="External"/><Relationship Id="rId11" Type="http://schemas.openxmlformats.org/officeDocument/2006/relationships/hyperlink" Target="https://mentor.ieee.org/802.11/dcn/21/11-21-1839-00-00bh-transient-sta-id.pptx" TargetMode="External"/><Relationship Id="rId5" Type="http://schemas.openxmlformats.org/officeDocument/2006/relationships/hyperlink" Target="https://mentor.ieee.org/802.11/dcn/21/11-21-1585-10-00bh-identifiable-random-mac-address.pptx" TargetMode="External"/><Relationship Id="rId10" Type="http://schemas.openxmlformats.org/officeDocument/2006/relationships/hyperlink" Target="https://mentor.ieee.org/802.11/dcn/21/11-21-1853-00-00bh-id-query-analysis.docx" TargetMode="External"/><Relationship Id="rId4" Type="http://schemas.openxmlformats.org/officeDocument/2006/relationships/hyperlink" Target="https://mentor.ieee.org/802.11/dcn/21/11-21-1083-00-00bh-a-signature-based-method-for-identifying-stas-with-randomized-mac-addresses.pptx" TargetMode="External"/><Relationship Id="rId9" Type="http://schemas.openxmlformats.org/officeDocument/2006/relationships/hyperlink" Target="https://mentor.ieee.org/802.11/dcn/21/11-21-1379-03-00bh-proposed-text-for-id-query-action-frame.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1/11-21-0332-22-00bh-issues-tracking.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TGbh-agenda-2021-Nov-Plenary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2021-11-12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10 November 2021, 19:00-21:00 ET</a:t>
            </a:r>
            <a:endParaRPr lang="en-GB" dirty="0"/>
          </a:p>
        </p:txBody>
      </p:sp>
      <p:sp>
        <p:nvSpPr>
          <p:cNvPr id="4098" name="Rectangle 2"/>
          <p:cNvSpPr>
            <a:spLocks noGrp="1" noChangeArrowheads="1"/>
          </p:cNvSpPr>
          <p:nvPr>
            <p:ph idx="1"/>
          </p:nvPr>
        </p:nvSpPr>
        <p:spPr>
          <a:xfrm>
            <a:off x="685800" y="1751014"/>
            <a:ext cx="10820399" cy="4192586"/>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November Plenary meetings: Wednesday, 19:00-21:00; Thursday 13:30-15:30; Friday 09:00-11:00</a:t>
            </a:r>
          </a:p>
          <a:p>
            <a:pPr marL="857250" lvl="1" indent="-457200">
              <a:lnSpc>
                <a:spcPct val="90000"/>
              </a:lnSpc>
              <a:spcBef>
                <a:spcPts val="0"/>
              </a:spcBef>
              <a:spcAft>
                <a:spcPts val="600"/>
              </a:spcAft>
              <a:buFont typeface="Arial" panose="020B0604020202020204" pitchFamily="34" charset="0"/>
              <a:buChar char="•"/>
              <a:defRPr/>
            </a:pPr>
            <a:r>
              <a:rPr lang="en-US" sz="2400" dirty="0"/>
              <a:t>Approve Sept interim and October/November teleconference minutes</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3"/>
              </a:rPr>
              <a:t>11-21/0703r0</a:t>
            </a:r>
            <a:r>
              <a:rPr lang="en-US" sz="2800" b="0" dirty="0"/>
              <a:t>, </a:t>
            </a:r>
            <a:r>
              <a:rPr lang="en-US" sz="2800" b="0" dirty="0">
                <a:hlinkClick r:id="rId4"/>
              </a:rPr>
              <a:t>11-21/1141r0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Response draft: TBD</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5"/>
              </a:rPr>
              <a:t>11-21/0332r22</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Draft 0.1 status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14401" y="1524000"/>
            <a:ext cx="10361084"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Sept Interim session: </a:t>
            </a:r>
            <a:r>
              <a:rPr lang="en-US" sz="2400" dirty="0">
                <a:hlinkClick r:id="rId3"/>
              </a:rPr>
              <a:t>11-21/1545r0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Oct 12: </a:t>
            </a:r>
            <a:r>
              <a:rPr lang="en-US" sz="2400" dirty="0">
                <a:hlinkClick r:id="rId4"/>
              </a:rPr>
              <a:t>11-21/1682r0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Oct 21: </a:t>
            </a:r>
            <a:r>
              <a:rPr lang="en-US" sz="2400" dirty="0">
                <a:hlinkClick r:id="rId5"/>
              </a:rPr>
              <a:t>11-21/1739r0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Oct 26: </a:t>
            </a:r>
            <a:r>
              <a:rPr lang="en-US" sz="2400" dirty="0">
                <a:hlinkClick r:id="rId6"/>
              </a:rPr>
              <a:t>11-21/1766r0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Nov 4: </a:t>
            </a:r>
            <a:r>
              <a:rPr lang="en-US" sz="2400" dirty="0">
                <a:hlinkClick r:id="rId7"/>
              </a:rPr>
              <a:t>11-21/1789r0</a:t>
            </a:r>
            <a:r>
              <a:rPr lang="en-US" sz="24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 Kurt Lumbatis</a:t>
            </a:r>
          </a:p>
          <a:p>
            <a:pPr marL="457200" indent="-457200">
              <a:lnSpc>
                <a:spcPct val="90000"/>
              </a:lnSpc>
              <a:spcBef>
                <a:spcPts val="0"/>
              </a:spcBef>
              <a:spcAft>
                <a:spcPts val="600"/>
              </a:spcAft>
              <a:buFont typeface="Arial" panose="020B0604020202020204" pitchFamily="34" charset="0"/>
              <a:buChar char="•"/>
              <a:defRPr/>
            </a:pPr>
            <a:r>
              <a:rPr lang="en-US" sz="2800" dirty="0"/>
              <a:t>Seconded: Stuart Kerry</a:t>
            </a:r>
          </a:p>
          <a:p>
            <a:pPr marL="457200" indent="-457200">
              <a:lnSpc>
                <a:spcPct val="90000"/>
              </a:lnSpc>
              <a:spcBef>
                <a:spcPts val="0"/>
              </a:spcBef>
              <a:spcAft>
                <a:spcPts val="600"/>
              </a:spcAft>
              <a:buFont typeface="Arial" panose="020B0604020202020204" pitchFamily="34" charset="0"/>
              <a:buChar char="•"/>
              <a:defRPr/>
            </a:pPr>
            <a:r>
              <a:rPr lang="en-US" sz="2800" dirty="0"/>
              <a:t>Result: UC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11 November 2021,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September Plenary meetings: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3"/>
              </a:rPr>
              <a:t>11-21/0703r0</a:t>
            </a:r>
            <a:r>
              <a:rPr lang="en-US" sz="2800" b="0" dirty="0"/>
              <a:t>, </a:t>
            </a:r>
            <a:r>
              <a:rPr lang="en-US" sz="2800" b="0" dirty="0">
                <a:hlinkClick r:id="rId4"/>
              </a:rPr>
              <a:t>11-21/1141r0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Response draft: TBD</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20) </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document: </a:t>
            </a:r>
            <a:r>
              <a:rPr lang="en-US" sz="2800" b="0" dirty="0">
                <a:hlinkClick r:id="rId5"/>
              </a:rPr>
              <a:t>11-21/0332r22</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Draft 0.1</a:t>
            </a:r>
          </a:p>
          <a:p>
            <a:pPr marL="857250" lvl="1" indent="-457200">
              <a:lnSpc>
                <a:spcPct val="70000"/>
              </a:lnSpc>
              <a:spcBef>
                <a:spcPts val="300"/>
              </a:spcBef>
              <a:spcAft>
                <a:spcPts val="600"/>
              </a:spcAft>
              <a:buFont typeface="Arial" panose="020B0604020202020204" pitchFamily="34" charset="0"/>
              <a:buChar char="•"/>
              <a:defRPr/>
            </a:pPr>
            <a:endParaRPr lang="en-US" sz="2400" dirty="0"/>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12 November 2021, 09:00-11:00 ET</a:t>
            </a:r>
            <a:endParaRPr lang="en-GB" dirty="0"/>
          </a:p>
        </p:txBody>
      </p:sp>
      <p:sp>
        <p:nvSpPr>
          <p:cNvPr id="4098" name="Rectangle 2"/>
          <p:cNvSpPr>
            <a:spLocks noGrp="1" noChangeArrowheads="1"/>
          </p:cNvSpPr>
          <p:nvPr>
            <p:ph idx="1"/>
          </p:nvPr>
        </p:nvSpPr>
        <p:spPr>
          <a:xfrm>
            <a:off x="762000" y="1371600"/>
            <a:ext cx="10744199" cy="3886199"/>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70000"/>
              </a:lnSpc>
              <a:spcBef>
                <a:spcPts val="300"/>
              </a:spcBef>
              <a:spcAft>
                <a:spcPts val="600"/>
              </a:spcAft>
              <a:buFont typeface="Arial" panose="020B0604020202020204" pitchFamily="34" charset="0"/>
              <a:buChar char="•"/>
              <a:defRPr/>
            </a:pPr>
            <a:r>
              <a:rPr lang="en-US" sz="2800" dirty="0"/>
              <a:t>Response to Liaison from WBA:</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document: </a:t>
            </a:r>
            <a:r>
              <a:rPr lang="en-US" sz="2800" b="0" dirty="0">
                <a:hlinkClick r:id="rId3"/>
              </a:rPr>
              <a:t>11-21/0332r23</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20) </a:t>
            </a:r>
          </a:p>
          <a:p>
            <a:pPr marL="457200" indent="-457200">
              <a:lnSpc>
                <a:spcPct val="70000"/>
              </a:lnSpc>
              <a:spcBef>
                <a:spcPts val="300"/>
              </a:spcBef>
              <a:spcAft>
                <a:spcPts val="600"/>
              </a:spcAft>
              <a:buFont typeface="Arial" panose="020B0604020202020204" pitchFamily="34" charset="0"/>
              <a:buChar char="•"/>
              <a:defRPr/>
            </a:pPr>
            <a:r>
              <a:rPr lang="en-US" sz="2800" dirty="0"/>
              <a:t>Approve Draft 0.1</a:t>
            </a:r>
          </a:p>
          <a:p>
            <a:pPr marL="457200" indent="-457200">
              <a:lnSpc>
                <a:spcPct val="70000"/>
              </a:lnSpc>
              <a:spcBef>
                <a:spcPts val="300"/>
              </a:spcBef>
              <a:spcAft>
                <a:spcPts val="600"/>
              </a:spcAft>
              <a:buFont typeface="Arial" panose="020B0604020202020204" pitchFamily="34" charset="0"/>
              <a:buChar char="•"/>
              <a:defRPr/>
            </a:pPr>
            <a:r>
              <a:rPr lang="en-US" sz="2800" dirty="0"/>
              <a:t>Other use cases not covered yet?</a:t>
            </a:r>
          </a:p>
          <a:p>
            <a:pPr marL="457200" indent="-457200">
              <a:lnSpc>
                <a:spcPct val="90000"/>
              </a:lnSpc>
              <a:spcBef>
                <a:spcPts val="0"/>
              </a:spcBef>
              <a:spcAft>
                <a:spcPts val="600"/>
              </a:spcAft>
              <a:buFont typeface="Arial" panose="020B0604020202020204" pitchFamily="34" charset="0"/>
              <a:buChar char="•"/>
              <a:defRPr/>
            </a:pPr>
            <a:r>
              <a:rPr lang="en-US" sz="2800" dirty="0"/>
              <a:t>Next Steps: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review</a:t>
            </a:r>
            <a:endParaRPr lang="en-US" sz="2400" dirty="0">
              <a:solidFill>
                <a:srgbClr val="FF0000"/>
              </a:solidFill>
            </a:endParaRPr>
          </a:p>
          <a:p>
            <a:pPr marL="857250" lvl="1" indent="-457200">
              <a:lnSpc>
                <a:spcPct val="90000"/>
              </a:lnSpc>
              <a:spcBef>
                <a:spcPts val="0"/>
              </a:spcBef>
              <a:spcAft>
                <a:spcPts val="600"/>
              </a:spcAft>
              <a:buFont typeface="Arial" panose="020B0604020202020204" pitchFamily="34" charset="0"/>
              <a:buChar char="•"/>
              <a:defRPr/>
            </a:pPr>
            <a:r>
              <a:rPr lang="en-US" sz="2400" dirty="0"/>
              <a:t>January plan</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Teleconferences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November 2021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Issues Tracking/Contributions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marL="0" indent="0">
              <a:lnSpc>
                <a:spcPct val="70000"/>
              </a:lnSpc>
              <a:spcBef>
                <a:spcPts val="300"/>
              </a:spcBef>
              <a:spcAft>
                <a:spcPts val="600"/>
              </a:spcAft>
              <a:defRPr/>
            </a:pPr>
            <a:r>
              <a:rPr lang="en-US" sz="2800" dirty="0"/>
              <a:t>Issues Tracking document: </a:t>
            </a:r>
            <a:r>
              <a:rPr lang="en-US" sz="2800" b="0" dirty="0">
                <a:hlinkClick r:id="rId3"/>
              </a:rPr>
              <a:t>11-21/0332r23</a:t>
            </a:r>
            <a:r>
              <a:rPr lang="en-US" sz="2800" b="0" dirty="0"/>
              <a:t> </a:t>
            </a:r>
            <a:endParaRPr lang="en-US" sz="2800" dirty="0"/>
          </a:p>
          <a:p>
            <a:pPr marL="0" indent="0">
              <a:lnSpc>
                <a:spcPct val="90000"/>
              </a:lnSpc>
              <a:spcBef>
                <a:spcPts val="0"/>
              </a:spcBef>
              <a:spcAft>
                <a:spcPts val="300"/>
              </a:spcAft>
              <a:defRPr/>
            </a:pPr>
            <a:r>
              <a:rPr lang="en-US" altLang="en-US" sz="2800" dirty="0">
                <a:solidFill>
                  <a:schemeClr val="tx1"/>
                </a:solidFill>
              </a:rPr>
              <a:t>Proposals received, reviewed so far:</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4"/>
              </a:rPr>
              <a:t>11-21/1083r0</a:t>
            </a:r>
            <a:r>
              <a:rPr lang="en-US" altLang="en-US" sz="2000" dirty="0">
                <a:solidFill>
                  <a:schemeClr val="tx1"/>
                </a:solidFill>
              </a:rPr>
              <a:t>: A Signature-based Method for Identifying STAs with Randomized MAC Addresses (reviewed July 15)</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5"/>
              </a:rPr>
              <a:t>11-21/1585r10</a:t>
            </a:r>
            <a:r>
              <a:rPr lang="en-US" altLang="en-US" sz="2000" dirty="0">
                <a:solidFill>
                  <a:schemeClr val="tx1"/>
                </a:solidFill>
              </a:rPr>
              <a:t>:  Identifiable Random MAC address (reviewed Nov 10); </a:t>
            </a:r>
          </a:p>
          <a:p>
            <a:pPr marL="857250" lvl="1" indent="-457200">
              <a:lnSpc>
                <a:spcPct val="90000"/>
              </a:lnSpc>
              <a:spcBef>
                <a:spcPts val="0"/>
              </a:spcBef>
              <a:spcAft>
                <a:spcPts val="300"/>
              </a:spcAft>
              <a:buFont typeface="Arial" panose="020B0604020202020204" pitchFamily="34" charset="0"/>
              <a:buChar char="•"/>
              <a:defRPr/>
            </a:pPr>
            <a:r>
              <a:rPr lang="en-US" altLang="en-US" sz="2000" b="1" dirty="0">
                <a:solidFill>
                  <a:schemeClr val="tx1"/>
                </a:solidFill>
                <a:hlinkClick r:id="rId6"/>
              </a:rPr>
              <a:t>11-21/1673r6</a:t>
            </a:r>
            <a:r>
              <a:rPr lang="en-US" altLang="en-US" b="1" dirty="0">
                <a:solidFill>
                  <a:schemeClr val="tx1"/>
                </a:solidFill>
              </a:rPr>
              <a:t>: Proposed Text for IRMA (briefly reviewed Oct 21, </a:t>
            </a:r>
            <a:r>
              <a:rPr lang="en-US" altLang="en-US" b="1" u="sng" dirty="0">
                <a:solidFill>
                  <a:schemeClr val="tx1"/>
                </a:solidFill>
              </a:rPr>
              <a:t>updated</a:t>
            </a:r>
            <a:r>
              <a:rPr lang="en-US" altLang="en-US" b="1"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b="1" dirty="0">
                <a:solidFill>
                  <a:schemeClr val="tx1"/>
                </a:solidFill>
                <a:hlinkClick r:id="rId7"/>
              </a:rPr>
              <a:t>11-21/1720r1</a:t>
            </a:r>
            <a:r>
              <a:rPr lang="en-US" altLang="en-US" b="1" dirty="0">
                <a:solidFill>
                  <a:schemeClr val="tx1"/>
                </a:solidFill>
              </a:rPr>
              <a:t>: IRM advantages and use cases (reviewed Nov 4)</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8"/>
              </a:rPr>
              <a:t>11-21/1378r0</a:t>
            </a:r>
            <a:r>
              <a:rPr lang="en-US" altLang="en-US" sz="2000" dirty="0">
                <a:solidFill>
                  <a:schemeClr val="tx1"/>
                </a:solidFill>
              </a:rPr>
              <a:t>: Client ID query concept (reviewed Aug 19); </a:t>
            </a:r>
          </a:p>
          <a:p>
            <a:pPr marL="857250" lvl="1" indent="-457200">
              <a:lnSpc>
                <a:spcPct val="90000"/>
              </a:lnSpc>
              <a:spcBef>
                <a:spcPts val="0"/>
              </a:spcBef>
              <a:spcAft>
                <a:spcPts val="300"/>
              </a:spcAft>
              <a:buFont typeface="Arial" panose="020B0604020202020204" pitchFamily="34" charset="0"/>
              <a:buChar char="•"/>
              <a:defRPr/>
            </a:pPr>
            <a:r>
              <a:rPr lang="en-US" altLang="en-US" b="1" dirty="0">
                <a:solidFill>
                  <a:schemeClr val="tx1"/>
                </a:solidFill>
                <a:hlinkClick r:id="rId9"/>
              </a:rPr>
              <a:t>11-21/1379r3</a:t>
            </a:r>
            <a:r>
              <a:rPr lang="en-US" altLang="en-US" b="1" dirty="0">
                <a:solidFill>
                  <a:schemeClr val="tx1"/>
                </a:solidFill>
              </a:rPr>
              <a:t>: Proposed text for ID Query Action frame (reviewed Oct 21)</a:t>
            </a:r>
          </a:p>
          <a:p>
            <a:pPr marL="857250" lvl="1" indent="-457200">
              <a:lnSpc>
                <a:spcPct val="90000"/>
              </a:lnSpc>
              <a:spcBef>
                <a:spcPts val="0"/>
              </a:spcBef>
              <a:spcAft>
                <a:spcPts val="300"/>
              </a:spcAft>
              <a:buFont typeface="Arial" panose="020B0604020202020204" pitchFamily="34" charset="0"/>
              <a:buChar char="•"/>
              <a:defRPr/>
            </a:pPr>
            <a:r>
              <a:rPr lang="en-US" altLang="en-US" b="1" dirty="0">
                <a:solidFill>
                  <a:schemeClr val="tx1"/>
                </a:solidFill>
                <a:hlinkClick r:id="rId10"/>
              </a:rPr>
              <a:t>11-21/1853r0</a:t>
            </a:r>
            <a:r>
              <a:rPr lang="en-US" altLang="en-US" b="1" dirty="0">
                <a:solidFill>
                  <a:schemeClr val="tx1"/>
                </a:solidFill>
              </a:rPr>
              <a:t>: ID Query analysis (</a:t>
            </a:r>
            <a:r>
              <a:rPr lang="en-US" altLang="en-US" b="1" u="sng" dirty="0">
                <a:solidFill>
                  <a:schemeClr val="tx1"/>
                </a:solidFill>
              </a:rPr>
              <a:t>not reviewed yet</a:t>
            </a:r>
            <a:r>
              <a:rPr lang="en-US" altLang="en-US" b="1" dirty="0">
                <a:solidFill>
                  <a:schemeClr val="tx1"/>
                </a:solidFill>
              </a:rPr>
              <a:t>)</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1"/>
              </a:rPr>
              <a:t>11-21/1839r0</a:t>
            </a:r>
            <a:r>
              <a:rPr lang="en-US" altLang="en-US" sz="2000" dirty="0">
                <a:solidFill>
                  <a:schemeClr val="tx1"/>
                </a:solidFill>
              </a:rPr>
              <a:t>: Transient STA ID</a:t>
            </a:r>
            <a:endParaRPr lang="en-US" altLang="en-US" sz="2800" dirty="0">
              <a:solidFill>
                <a:schemeClr val="tx1"/>
              </a:solidFill>
            </a:endParaRPr>
          </a:p>
          <a:p>
            <a:pPr marL="0" indent="0">
              <a:lnSpc>
                <a:spcPct val="90000"/>
              </a:lnSpc>
              <a:spcAft>
                <a:spcPts val="300"/>
              </a:spcAft>
              <a:defRPr/>
            </a:pPr>
            <a:r>
              <a:rPr lang="en-US" altLang="en-US" sz="2800" dirty="0">
                <a:solidFill>
                  <a:schemeClr val="tx1"/>
                </a:solidFill>
              </a:rPr>
              <a:t>Issues tracking section 5 &amp; use case summary</a:t>
            </a:r>
          </a:p>
          <a:p>
            <a:pPr marL="0" indent="0">
              <a:lnSpc>
                <a:spcPct val="90000"/>
              </a:lnSpc>
              <a:spcBef>
                <a:spcPts val="0"/>
              </a:spcBef>
              <a:spcAft>
                <a:spcPts val="0"/>
              </a:spcAft>
              <a:defRPr/>
            </a:pPr>
            <a:r>
              <a:rPr lang="en-US" altLang="en-US" sz="2800" dirty="0">
                <a:solidFill>
                  <a:schemeClr val="tx1"/>
                </a:solidFill>
              </a:rPr>
              <a:t>Issues tracking section 6 discussion/updates</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2"/>
              </a:rPr>
              <a:t>11-21/1634r0</a:t>
            </a:r>
            <a:r>
              <a:rPr lang="en-US" altLang="en-US" sz="2800" dirty="0">
                <a:solidFill>
                  <a:schemeClr val="tx1"/>
                </a:solidFill>
              </a:rPr>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Create D0.1</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D0.1 draft by incorporating the changes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a:buFont typeface="Arial" panose="020B0604020202020204" pitchFamily="34" charset="0"/>
              <a:buChar char="•"/>
            </a:pPr>
            <a:r>
              <a:rPr lang="en-GB" altLang="en-US" sz="1800" dirty="0">
                <a:solidFill>
                  <a:schemeClr val="tx1"/>
                </a:solidFill>
              </a:rPr>
              <a:t>Moved:</a:t>
            </a:r>
          </a:p>
          <a:p>
            <a:pPr>
              <a:buFont typeface="Arial" panose="020B0604020202020204" pitchFamily="34" charset="0"/>
              <a:buChar char="•"/>
            </a:pPr>
            <a:r>
              <a:rPr lang="en-GB" altLang="en-US" sz="1800" dirty="0">
                <a:solidFill>
                  <a:schemeClr val="tx1"/>
                </a:solidFill>
              </a:rPr>
              <a:t>Seconded:</a:t>
            </a:r>
          </a:p>
          <a:p>
            <a:pPr>
              <a:buFont typeface="Arial" panose="020B0604020202020204" pitchFamily="34" charset="0"/>
              <a:buChar char="•"/>
            </a:pPr>
            <a:r>
              <a:rPr lang="en-GB" altLang="en-US" sz="1800" dirty="0">
                <a:solidFill>
                  <a:schemeClr val="tx1"/>
                </a:solidFill>
              </a:rPr>
              <a:t>Results:</a:t>
            </a: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a:buFont typeface="Arial" panose="020B0604020202020204" pitchFamily="34" charset="0"/>
              <a:buChar char="•"/>
            </a:pPr>
            <a:r>
              <a:rPr lang="en-GB" altLang="en-US" sz="1800" dirty="0">
                <a:solidFill>
                  <a:schemeClr val="tx1"/>
                </a:solidFill>
              </a:rPr>
              <a:t>Moved:</a:t>
            </a:r>
          </a:p>
          <a:p>
            <a:pPr>
              <a:buFont typeface="Arial" panose="020B0604020202020204" pitchFamily="34" charset="0"/>
              <a:buChar char="•"/>
            </a:pPr>
            <a:r>
              <a:rPr lang="en-GB" altLang="en-US" sz="1800" dirty="0">
                <a:solidFill>
                  <a:schemeClr val="tx1"/>
                </a:solidFill>
              </a:rPr>
              <a:t>Seconded:</a:t>
            </a:r>
          </a:p>
          <a:p>
            <a:pPr>
              <a:buFont typeface="Arial" panose="020B0604020202020204" pitchFamily="34" charset="0"/>
              <a:buChar char="•"/>
            </a:pPr>
            <a:r>
              <a:rPr lang="en-GB" altLang="en-US" sz="1800" dirty="0">
                <a:solidFill>
                  <a:schemeClr val="tx1"/>
                </a:solidFill>
              </a:rPr>
              <a:t>Results:</a:t>
            </a: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January interim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3 Meeting slots</a:t>
            </a:r>
          </a:p>
          <a:p>
            <a:r>
              <a:rPr lang="en-US" sz="2800" dirty="0"/>
              <a:t>Avoid conflicts with (TGs): TGbi,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endParaRPr lang="en-US" sz="2800" dirty="0"/>
          </a:p>
          <a:p>
            <a:r>
              <a:rPr lang="en-US" sz="2800" dirty="0"/>
              <a:t>Consider contributions for draft text (target is Mar session for D1.0)</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January session:</a:t>
            </a:r>
          </a:p>
          <a:p>
            <a:pPr marL="457200" indent="-457200">
              <a:buFont typeface="Arial" panose="020B0604020202020204" pitchFamily="34" charset="0"/>
              <a:buChar char="•"/>
            </a:pPr>
            <a:r>
              <a:rPr lang="en-US" sz="2800" dirty="0"/>
              <a:t>3? 4?</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Dates to avoid?  US Thanksgiving, Christmas holiday</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3200" b="0" dirty="0">
                <a:hlinkClick r:id="rId3"/>
              </a:rPr>
              <a:t>11-21/0332r22</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highlight>
                  <a:srgbClr val="FFFF00"/>
                </a:highlight>
              </a:rPr>
              <a:t>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1752600"/>
          </a:xfrm>
        </p:spPr>
        <p:txBody>
          <a:bodyPr/>
          <a:lstStyle/>
          <a:p>
            <a:r>
              <a:rPr lang="en-US" altLang="en-US" dirty="0"/>
              <a:t>Agenda</a:t>
            </a:r>
          </a:p>
          <a:p>
            <a:r>
              <a:rPr lang="en-US" altLang="en-US" dirty="0"/>
              <a:t>November 2021 Plenary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November 802.11 electronic plenary session</a:t>
            </a:r>
          </a:p>
        </p:txBody>
      </p:sp>
      <p:sp>
        <p:nvSpPr>
          <p:cNvPr id="3" name="Content Placeholder 2"/>
          <p:cNvSpPr>
            <a:spLocks noGrp="1"/>
          </p:cNvSpPr>
          <p:nvPr>
            <p:ph idx="1"/>
          </p:nvPr>
        </p:nvSpPr>
        <p:spPr>
          <a:xfrm>
            <a:off x="914401" y="1828800"/>
            <a:ext cx="10361084" cy="4494213"/>
          </a:xfrm>
        </p:spPr>
        <p:txBody>
          <a:bodyPr/>
          <a:lstStyle/>
          <a:p>
            <a:pPr>
              <a:buFont typeface="Arial" panose="020B0604020202020204" pitchFamily="34" charset="0"/>
              <a:buChar char="•"/>
            </a:pPr>
            <a:r>
              <a:rPr lang="en-US" dirty="0"/>
              <a:t>This meeting is part of the November 802.11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12448</TotalTime>
  <Words>2816</Words>
  <Application>Microsoft Office PowerPoint</Application>
  <PresentationFormat>Widescreen</PresentationFormat>
  <Paragraphs>324</Paragraphs>
  <Slides>29</Slides>
  <Notes>18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6" baseType="lpstr">
      <vt:lpstr>Arial</vt:lpstr>
      <vt:lpstr>Calibri</vt:lpstr>
      <vt:lpstr>Helvetica</vt:lpstr>
      <vt:lpstr>Monotype Sorts</vt:lpstr>
      <vt:lpstr>Times New Roman</vt:lpstr>
      <vt:lpstr>Office Theme</vt:lpstr>
      <vt:lpstr>Document</vt:lpstr>
      <vt:lpstr>TGbh-agenda-2021-Nov-Plenary</vt:lpstr>
      <vt:lpstr>Abstract</vt:lpstr>
      <vt:lpstr>IEEE 802.11 TGbh   Randomized and Changing MAC Addresses (RCM)</vt:lpstr>
      <vt:lpstr>Registration for the November 802.11 electronic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10 November 2021, 19:00-21:00 ET</vt:lpstr>
      <vt:lpstr>Approve prior TGbh minutes</vt:lpstr>
      <vt:lpstr>TGbh Agenda – 11 November 2021, 13:30-15:30 ET</vt:lpstr>
      <vt:lpstr>TGbh Agenda – 12 November 2021, 09:00-11:00 ET</vt:lpstr>
      <vt:lpstr>Issues Tracking/Contributions</vt:lpstr>
      <vt:lpstr>Motion X – Create D0.1</vt:lpstr>
      <vt:lpstr>Motion X - D0.1 update</vt:lpstr>
      <vt:lpstr>January interim session plan</vt:lpstr>
      <vt:lpstr>TGbh Teleconferences</vt:lpstr>
      <vt:lpstr>Backup material</vt:lpstr>
      <vt:lpstr>TGbh Work organization</vt:lpstr>
      <vt:lpstr>TGbh PAR Scope (emphasis added)</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148</cp:revision>
  <cp:lastPrinted>1601-01-01T00:00:00Z</cp:lastPrinted>
  <dcterms:created xsi:type="dcterms:W3CDTF">2021-01-26T19:12:38Z</dcterms:created>
  <dcterms:modified xsi:type="dcterms:W3CDTF">2021-11-12T13:54:55Z</dcterms:modified>
</cp:coreProperties>
</file>