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272" r:id="rId3"/>
    <p:sldId id="315" r:id="rId4"/>
    <p:sldId id="2366" r:id="rId5"/>
    <p:sldId id="328" r:id="rId6"/>
    <p:sldId id="267" r:id="rId7"/>
    <p:sldId id="260" r:id="rId8"/>
    <p:sldId id="261" r:id="rId9"/>
    <p:sldId id="262" r:id="rId10"/>
    <p:sldId id="263" r:id="rId11"/>
    <p:sldId id="283" r:id="rId12"/>
    <p:sldId id="284" r:id="rId13"/>
    <p:sldId id="287" r:id="rId14"/>
    <p:sldId id="288" r:id="rId15"/>
    <p:sldId id="289" r:id="rId16"/>
    <p:sldId id="361" r:id="rId17"/>
    <p:sldId id="365" r:id="rId18"/>
    <p:sldId id="367" r:id="rId19"/>
    <p:sldId id="363" r:id="rId20"/>
    <p:sldId id="334" r:id="rId21"/>
    <p:sldId id="2371" r:id="rId22"/>
    <p:sldId id="2367" r:id="rId23"/>
    <p:sldId id="2370" r:id="rId24"/>
    <p:sldId id="373" r:id="rId25"/>
    <p:sldId id="2368" r:id="rId26"/>
    <p:sldId id="2369" r:id="rId27"/>
    <p:sldId id="360"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940" autoAdjust="0"/>
    <p:restoredTop sz="98505" autoAdjust="0"/>
  </p:normalViewPr>
  <p:slideViewPr>
    <p:cSldViewPr>
      <p:cViewPr varScale="1">
        <p:scale>
          <a:sx n="128" d="100"/>
          <a:sy n="128" d="100"/>
        </p:scale>
        <p:origin x="318" y="126"/>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544866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984538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23</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4500897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24</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40699883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145446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November 2021</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802.11-21/1625r4</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1671-00-0arc-arc-sc-teleconference-minutes-11-october-2021.docx" TargetMode="External"/><Relationship Id="rId3" Type="http://schemas.openxmlformats.org/officeDocument/2006/relationships/hyperlink" Target="https://mentor.ieee.org/802.11/dcn/21/11-21-1318-00-0arc-arc-sc-teleconference-minutes-09-august-2021.docx" TargetMode="External"/><Relationship Id="rId7" Type="http://schemas.openxmlformats.org/officeDocument/2006/relationships/hyperlink" Target="https://mentor.ieee.org/802.11/dcn/21/11-21-1506-00-0arc-arc-sc-teleconferences-minutes-september-2021-interim.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1/11-21-1474-00-0arc-arc-sc-teleconference-minutes-9-september-2021.docx" TargetMode="External"/><Relationship Id="rId5" Type="http://schemas.openxmlformats.org/officeDocument/2006/relationships/hyperlink" Target="https://mentor.ieee.org/802.11/dcn/21/11-21-1447-00-0arc-arc-sc-teleconference-minutes-2-september-2021.docx" TargetMode="External"/><Relationship Id="rId4" Type="http://schemas.openxmlformats.org/officeDocument/2006/relationships/hyperlink" Target="https://mentor.ieee.org/802.11/dcn/21/11-21-1424-00-0arc-arc-sc-teleconference-minutes-30-august-2021.docx" TargetMode="External"/><Relationship Id="rId9" Type="http://schemas.openxmlformats.org/officeDocument/2006/relationships/hyperlink" Target="https://mentor.ieee.org/802.11/dcn/21/11-21-1742-00-0arc-arc-sc-teleconference-minutes-28-october-2021.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1782-00-000m-annex-g-cids-resolution.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1782-01-000m-annex-g-cids-resolution.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1797-00-0arc-proposal-for-new-annex-g-frame-exchange-sequence-descriptions.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ec/dcn/21/ec-21-0142-01-00EC-technical-coherence-sub-ad-hoc-22jun2021-notes.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s://mentor.ieee.org/802.11/dcn/20/11-20-0174-00-0arc-epd-and-lpd-terminology-misalignment-in-ieee-std-802-1-and-802-11.pptx" TargetMode="External"/><Relationship Id="rId4" Type="http://schemas.openxmlformats.org/officeDocument/2006/relationships/hyperlink" Target="https://mentor.ieee.org/802-ec/dcn/21/ec-21-0131-00-00EC-views-on-revision-of-ieee-std-802.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1/11-21-1774-00-0arc-clause-6-discussion.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1/11-21-1822-00-0arc-clause-6-discussion.docx"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ARC-SC-agenda-Nov-2021</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2021-11-08</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name="Document" r:id="rId3" imgW="8619847" imgH="3137708" progId="Word.Document.8">
                  <p:embed/>
                </p:oleObj>
              </mc:Choice>
              <mc:Fallback>
                <p:oleObj name="Document" r:id="rId3" imgW="8619847" imgH="3137708" progId="Word.Document.8">
                  <p:embed/>
                  <p:pic>
                    <p:nvPicPr>
                      <p:cNvPr id="0" name="Object 11"/>
                      <p:cNvPicPr>
                        <a:picLocks noChangeAspect="1" noChangeArrowheads="1"/>
                      </p:cNvPicPr>
                      <p:nvPr/>
                    </p:nvPicPr>
                    <p:blipFill>
                      <a:blip r:embed="rId4"/>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8 Nov 2021, 13:30 ET</a:t>
            </a:r>
          </a:p>
        </p:txBody>
      </p:sp>
      <p:sp>
        <p:nvSpPr>
          <p:cNvPr id="11267" name="Rectangle 3"/>
          <p:cNvSpPr>
            <a:spLocks noGrp="1" noChangeArrowheads="1"/>
          </p:cNvSpPr>
          <p:nvPr>
            <p:ph idx="1"/>
          </p:nvPr>
        </p:nvSpPr>
        <p:spPr>
          <a:xfrm>
            <a:off x="342900" y="1371600"/>
            <a:ext cx="8458200" cy="5143500"/>
          </a:xfrm>
        </p:spPr>
        <p:txBody>
          <a:bodyPr/>
          <a:lstStyle/>
          <a:p>
            <a:pPr eaLnBrk="1" hangingPunct="1">
              <a:lnSpc>
                <a:spcPct val="90000"/>
              </a:lnSpc>
              <a:spcBef>
                <a:spcPts val="300"/>
              </a:spcBef>
              <a:spcAft>
                <a:spcPts val="600"/>
              </a:spcAft>
              <a:defRPr/>
            </a:pPr>
            <a:r>
              <a:rPr lang="en-US" sz="2800" dirty="0">
                <a:solidFill>
                  <a:srgbClr val="000000"/>
                </a:solidFill>
              </a:rPr>
              <a:t>Reminder: 2 meetings this week: Monday 13:30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a:t>
            </a:r>
          </a:p>
          <a:p>
            <a:pPr eaLnBrk="1" hangingPunct="1">
              <a:lnSpc>
                <a:spcPct val="90000"/>
              </a:lnSpc>
              <a:spcBef>
                <a:spcPts val="0"/>
              </a:spcBef>
              <a:spcAft>
                <a:spcPts val="3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Annex G way forward </a:t>
            </a:r>
          </a:p>
          <a:p>
            <a:pPr lvl="1" eaLnBrk="1" hangingPunct="1">
              <a:lnSpc>
                <a:spcPct val="90000"/>
              </a:lnSpc>
              <a:spcBef>
                <a:spcPts val="0"/>
              </a:spcBef>
              <a:spcAft>
                <a:spcPts val="300"/>
              </a:spcAft>
              <a:defRPr/>
            </a:pPr>
            <a:r>
              <a:rPr lang="en-US" dirty="0"/>
              <a:t>Clause 6 – carry over to Wed</a:t>
            </a:r>
          </a:p>
          <a:p>
            <a:pPr lvl="1" eaLnBrk="1" hangingPunct="1">
              <a:lnSpc>
                <a:spcPct val="90000"/>
              </a:lnSpc>
              <a:spcBef>
                <a:spcPts val="0"/>
              </a:spcBef>
              <a:spcAft>
                <a:spcPts val="300"/>
              </a:spcAft>
              <a:defRPr/>
            </a:pPr>
            <a:r>
              <a:rPr lang="en-US" dirty="0"/>
              <a:t>TGbe informative annex – carry over to Wed</a:t>
            </a:r>
          </a:p>
          <a:p>
            <a:pPr lvl="1" eaLnBrk="1" hangingPunct="1">
              <a:lnSpc>
                <a:spcPct val="90000"/>
              </a:lnSpc>
              <a:spcBef>
                <a:spcPts val="0"/>
              </a:spcBef>
              <a:spcAft>
                <a:spcPts val="3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10 Nov 2021,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dirty="0"/>
              <a:t>802.1CQ (related to TGbh and/or TGbi?)</a:t>
            </a:r>
          </a:p>
          <a:p>
            <a:pPr lvl="1" eaLnBrk="1" hangingPunct="1">
              <a:lnSpc>
                <a:spcPct val="90000"/>
              </a:lnSpc>
              <a:spcBef>
                <a:spcPts val="300"/>
              </a:spcBef>
              <a:spcAft>
                <a:spcPts val="600"/>
              </a:spcAft>
              <a:defRPr/>
            </a:pPr>
            <a:r>
              <a:rPr lang="en-US" dirty="0"/>
              <a:t>IEEE Std 802 revision</a:t>
            </a:r>
          </a:p>
          <a:p>
            <a:pPr lvl="1" eaLnBrk="1" hangingPunct="1">
              <a:lnSpc>
                <a:spcPct val="90000"/>
              </a:lnSpc>
              <a:spcBef>
                <a:spcPts val="300"/>
              </a:spcBef>
              <a:spcAft>
                <a:spcPts val="600"/>
              </a:spcAft>
              <a:defRPr/>
            </a:pPr>
            <a:r>
              <a:rPr lang="en-US" dirty="0"/>
              <a:t>Clause 6</a:t>
            </a:r>
          </a:p>
          <a:p>
            <a:pPr lvl="1" eaLnBrk="1" hangingPunct="1">
              <a:lnSpc>
                <a:spcPct val="90000"/>
              </a:lnSpc>
              <a:spcBef>
                <a:spcPts val="300"/>
              </a:spcBef>
              <a:spcAft>
                <a:spcPts val="600"/>
              </a:spcAft>
              <a:defRPr/>
            </a:pPr>
            <a:r>
              <a:rPr lang="en-US" dirty="0"/>
              <a:t>Annex G way forward </a:t>
            </a:r>
          </a:p>
          <a:p>
            <a:pPr lvl="1" eaLnBrk="1" hangingPunct="1">
              <a:lnSpc>
                <a:spcPct val="90000"/>
              </a:lnSpc>
              <a:spcBef>
                <a:spcPts val="300"/>
              </a:spcBef>
              <a:spcAft>
                <a:spcPts val="600"/>
              </a:spcAft>
              <a:defRPr/>
            </a:pPr>
            <a:r>
              <a:rPr lang="en-US" dirty="0"/>
              <a:t>TGbe informative annex</a:t>
            </a:r>
          </a:p>
          <a:p>
            <a:pPr lvl="1" eaLnBrk="1" hangingPunct="1">
              <a:lnSpc>
                <a:spcPct val="90000"/>
              </a:lnSpc>
              <a:spcBef>
                <a:spcPts val="300"/>
              </a:spcBef>
              <a:spcAft>
                <a:spcPts val="600"/>
              </a:spcAft>
              <a:defRPr/>
            </a:pPr>
            <a:r>
              <a:rPr lang="en-US" dirty="0"/>
              <a:t>Other topics?</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295400"/>
            <a:ext cx="7924799"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Related to IEEE Std 802 updates:</a:t>
            </a:r>
          </a:p>
          <a:p>
            <a:pPr marL="1143000" lvl="3" indent="-342900">
              <a:lnSpc>
                <a:spcPct val="90000"/>
              </a:lnSpc>
              <a:buFont typeface="Arial" pitchFamily="34" charset="0"/>
              <a:buChar char="•"/>
              <a:defRPr/>
            </a:pPr>
            <a:r>
              <a:rPr lang="en-US" sz="2000" b="1" kern="0" dirty="0"/>
              <a:t>802.1AC mapping from ISS to 802.11 MAC SAP interface</a:t>
            </a:r>
          </a:p>
          <a:p>
            <a:pPr marL="1143000" lvl="3" indent="-342900">
              <a:lnSpc>
                <a:spcPct val="90000"/>
              </a:lnSpc>
              <a:buFont typeface="Arial" pitchFamily="34" charset="0"/>
              <a:buChar char="•"/>
              <a:defRPr/>
            </a:pPr>
            <a:r>
              <a:rPr lang="en-US" sz="2000" b="1" kern="0" dirty="0"/>
              <a:t>Consider any changes to remove 802.2/LLC terms?</a:t>
            </a:r>
          </a:p>
          <a:p>
            <a:pPr marL="1143000" lvl="3" indent="-342900">
              <a:lnSpc>
                <a:spcPct val="90000"/>
              </a:lnSpc>
              <a:buFont typeface="Arial" pitchFamily="34" charset="0"/>
              <a:buChar char="•"/>
              <a:defRPr/>
            </a:pPr>
            <a:r>
              <a:rPr lang="en-US" sz="2000" b="1" kern="0" dirty="0"/>
              <a:t>Clarifying EPD/LPD: </a:t>
            </a:r>
            <a:r>
              <a:rPr lang="en-US" sz="2000" kern="0" dirty="0">
                <a:hlinkClick r:id="rId3"/>
              </a:rPr>
              <a:t>11-20/0174r0</a:t>
            </a:r>
            <a:endParaRPr lang="en-US" sz="2000" b="1" kern="0" dirty="0">
              <a:solidFill>
                <a:schemeClr val="accent2">
                  <a:lumMod val="75000"/>
                </a:schemeClr>
              </a:solidFill>
            </a:endParaRP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685800" lvl="2" indent="-342900">
              <a:lnSpc>
                <a:spcPct val="90000"/>
              </a:lnSpc>
              <a:buFont typeface="Arial" pitchFamily="34" charset="0"/>
              <a:buChar char="•"/>
              <a:defRPr/>
            </a:pPr>
            <a:r>
              <a:rPr lang="en-US" sz="2000" b="1" kern="0" dirty="0" err="1"/>
              <a:t>Nendica’s</a:t>
            </a:r>
            <a:r>
              <a:rPr lang="en-US" sz="2000" b="1" kern="0" dirty="0"/>
              <a:t>/</a:t>
            </a:r>
            <a:r>
              <a:rPr lang="en-US" sz="2000" b="1" kern="0" dirty="0" err="1"/>
              <a:t>TGbe’s</a:t>
            </a:r>
            <a:r>
              <a:rPr lang="en-US" sz="2000" b="1" kern="0" dirty="0"/>
              <a:t> discussion on 802.11 in a Deterministic Network/Time-Sensitive Networking</a:t>
            </a:r>
          </a:p>
        </p:txBody>
      </p:sp>
    </p:spTree>
    <p:extLst>
      <p:ext uri="{BB962C8B-B14F-4D97-AF65-F5344CB8AC3E}">
        <p14:creationId xmlns:p14="http://schemas.microsoft.com/office/powerpoint/2010/main" val="2978869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dirty="0">
                <a:solidFill>
                  <a:srgbClr val="000000"/>
                </a:solidFill>
              </a:rPr>
              <a:t>Aug/Sept telecons:</a:t>
            </a:r>
          </a:p>
          <a:p>
            <a:pPr lvl="1" indent="-342900" eaLnBrk="1" hangingPunct="1">
              <a:lnSpc>
                <a:spcPct val="90000"/>
              </a:lnSpc>
              <a:spcBef>
                <a:spcPts val="300"/>
              </a:spcBef>
              <a:defRPr/>
            </a:pPr>
            <a:r>
              <a:rPr lang="en-US" sz="2400" dirty="0">
                <a:solidFill>
                  <a:srgbClr val="000000"/>
                </a:solidFill>
              </a:rPr>
              <a:t>Aug 9: </a:t>
            </a:r>
            <a:r>
              <a:rPr lang="en-US" sz="2400" dirty="0">
                <a:solidFill>
                  <a:srgbClr val="000000"/>
                </a:solidFill>
                <a:hlinkClick r:id="rId3"/>
              </a:rPr>
              <a:t>11-21/1318r0</a:t>
            </a:r>
            <a:r>
              <a:rPr lang="en-US" sz="2400" dirty="0">
                <a:solidFill>
                  <a:srgbClr val="000000"/>
                </a:solidFill>
              </a:rPr>
              <a:t> </a:t>
            </a:r>
          </a:p>
          <a:p>
            <a:pPr lvl="1" indent="-342900" eaLnBrk="1" hangingPunct="1">
              <a:lnSpc>
                <a:spcPct val="90000"/>
              </a:lnSpc>
              <a:spcBef>
                <a:spcPts val="300"/>
              </a:spcBef>
              <a:defRPr/>
            </a:pPr>
            <a:r>
              <a:rPr lang="en-US" sz="2400" dirty="0">
                <a:solidFill>
                  <a:srgbClr val="000000"/>
                </a:solidFill>
              </a:rPr>
              <a:t>Aug 30: </a:t>
            </a:r>
            <a:r>
              <a:rPr lang="en-US" sz="2400" dirty="0">
                <a:solidFill>
                  <a:srgbClr val="000000"/>
                </a:solidFill>
                <a:hlinkClick r:id="rId4"/>
              </a:rPr>
              <a:t>11-21/1424r0</a:t>
            </a:r>
            <a:r>
              <a:rPr lang="en-US" sz="2400" dirty="0">
                <a:solidFill>
                  <a:srgbClr val="000000"/>
                </a:solidFill>
              </a:rPr>
              <a:t> </a:t>
            </a:r>
          </a:p>
          <a:p>
            <a:pPr lvl="1" indent="-342900" eaLnBrk="1" hangingPunct="1">
              <a:lnSpc>
                <a:spcPct val="90000"/>
              </a:lnSpc>
              <a:spcBef>
                <a:spcPts val="300"/>
              </a:spcBef>
              <a:defRPr/>
            </a:pPr>
            <a:r>
              <a:rPr lang="en-US" sz="2400" dirty="0">
                <a:solidFill>
                  <a:srgbClr val="000000"/>
                </a:solidFill>
              </a:rPr>
              <a:t>Sept 2: </a:t>
            </a:r>
            <a:r>
              <a:rPr lang="en-US" sz="2400" dirty="0">
                <a:solidFill>
                  <a:srgbClr val="000000"/>
                </a:solidFill>
                <a:hlinkClick r:id="rId5"/>
              </a:rPr>
              <a:t>11-21/1447r0</a:t>
            </a:r>
            <a:r>
              <a:rPr lang="en-US" sz="2400" dirty="0">
                <a:solidFill>
                  <a:srgbClr val="000000"/>
                </a:solidFill>
              </a:rPr>
              <a:t> </a:t>
            </a:r>
          </a:p>
          <a:p>
            <a:pPr lvl="1" indent="-342900" eaLnBrk="1" hangingPunct="1">
              <a:lnSpc>
                <a:spcPct val="90000"/>
              </a:lnSpc>
              <a:spcBef>
                <a:spcPts val="300"/>
              </a:spcBef>
              <a:defRPr/>
            </a:pPr>
            <a:r>
              <a:rPr lang="en-US" sz="2400" dirty="0">
                <a:solidFill>
                  <a:srgbClr val="000000"/>
                </a:solidFill>
              </a:rPr>
              <a:t>Sept 9: </a:t>
            </a:r>
            <a:r>
              <a:rPr lang="en-US" sz="2400" dirty="0">
                <a:solidFill>
                  <a:srgbClr val="000000"/>
                </a:solidFill>
                <a:hlinkClick r:id="rId6"/>
              </a:rPr>
              <a:t>11-21/1474r0</a:t>
            </a:r>
            <a:r>
              <a:rPr lang="en-US" sz="2400" dirty="0">
                <a:solidFill>
                  <a:srgbClr val="000000"/>
                </a:solidFill>
              </a:rPr>
              <a:t> </a:t>
            </a:r>
          </a:p>
          <a:p>
            <a:pPr marL="400050" lvl="1" indent="0" eaLnBrk="1" hangingPunct="1">
              <a:lnSpc>
                <a:spcPct val="90000"/>
              </a:lnSpc>
              <a:spcBef>
                <a:spcPts val="300"/>
              </a:spcBef>
              <a:buNone/>
              <a:defRPr/>
            </a:pPr>
            <a:r>
              <a:rPr lang="en-US" sz="2400" dirty="0">
                <a:solidFill>
                  <a:srgbClr val="000000"/>
                </a:solidFill>
              </a:rPr>
              <a:t>Sept interim: </a:t>
            </a:r>
            <a:r>
              <a:rPr lang="en-US" sz="2400" dirty="0">
                <a:solidFill>
                  <a:srgbClr val="000000"/>
                </a:solidFill>
                <a:hlinkClick r:id="rId7"/>
              </a:rPr>
              <a:t>11-21/1506r0</a:t>
            </a:r>
            <a:r>
              <a:rPr lang="en-US" sz="2400" dirty="0">
                <a:solidFill>
                  <a:srgbClr val="000000"/>
                </a:solidFill>
              </a:rPr>
              <a:t> </a:t>
            </a:r>
          </a:p>
          <a:p>
            <a:pPr marL="400050" lvl="1" indent="0" eaLnBrk="1" hangingPunct="1">
              <a:lnSpc>
                <a:spcPct val="90000"/>
              </a:lnSpc>
              <a:spcBef>
                <a:spcPts val="300"/>
              </a:spcBef>
              <a:buNone/>
              <a:defRPr/>
            </a:pPr>
            <a:r>
              <a:rPr lang="en-US" sz="2400" dirty="0">
                <a:solidFill>
                  <a:srgbClr val="000000"/>
                </a:solidFill>
              </a:rPr>
              <a:t>Oct telecons:</a:t>
            </a:r>
          </a:p>
          <a:p>
            <a:pPr lvl="1" indent="-342900" eaLnBrk="1" hangingPunct="1">
              <a:lnSpc>
                <a:spcPct val="90000"/>
              </a:lnSpc>
              <a:spcBef>
                <a:spcPts val="300"/>
              </a:spcBef>
              <a:defRPr/>
            </a:pPr>
            <a:r>
              <a:rPr lang="en-US" sz="2400" dirty="0">
                <a:solidFill>
                  <a:srgbClr val="000000"/>
                </a:solidFill>
              </a:rPr>
              <a:t>Oct 11: </a:t>
            </a:r>
            <a:r>
              <a:rPr lang="en-US" sz="2400" dirty="0">
                <a:solidFill>
                  <a:srgbClr val="000000"/>
                </a:solidFill>
                <a:hlinkClick r:id="rId8"/>
              </a:rPr>
              <a:t>11-21/1671r0</a:t>
            </a:r>
            <a:r>
              <a:rPr lang="en-US" sz="2400" dirty="0">
                <a:solidFill>
                  <a:srgbClr val="000000"/>
                </a:solidFill>
              </a:rPr>
              <a:t> </a:t>
            </a:r>
          </a:p>
          <a:p>
            <a:pPr lvl="1" indent="-342900" eaLnBrk="1" hangingPunct="1">
              <a:lnSpc>
                <a:spcPct val="90000"/>
              </a:lnSpc>
              <a:spcBef>
                <a:spcPts val="300"/>
              </a:spcBef>
              <a:defRPr/>
            </a:pPr>
            <a:r>
              <a:rPr lang="en-US" sz="2400" dirty="0">
                <a:solidFill>
                  <a:srgbClr val="000000"/>
                </a:solidFill>
              </a:rPr>
              <a:t>Oct 28: </a:t>
            </a:r>
            <a:r>
              <a:rPr lang="en-US" sz="2400" dirty="0">
                <a:solidFill>
                  <a:srgbClr val="000000"/>
                </a:solidFill>
                <a:hlinkClick r:id="rId9"/>
              </a:rPr>
              <a:t>11-21/1742r0</a:t>
            </a:r>
            <a:r>
              <a:rPr lang="en-US" sz="2400" dirty="0">
                <a:solidFill>
                  <a:srgbClr val="000000"/>
                </a:solidFill>
              </a:rPr>
              <a:t> </a:t>
            </a:r>
          </a:p>
          <a:p>
            <a:pPr marL="400050" lvl="1" indent="0" eaLnBrk="1" hangingPunct="1">
              <a:lnSpc>
                <a:spcPct val="90000"/>
              </a:lnSpc>
              <a:spcBef>
                <a:spcPts val="300"/>
              </a:spcBef>
              <a:buNone/>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 Joseph Levy</a:t>
            </a:r>
          </a:p>
          <a:p>
            <a:pPr marL="457200" indent="-457200">
              <a:lnSpc>
                <a:spcPct val="90000"/>
              </a:lnSpc>
              <a:spcBef>
                <a:spcPts val="0"/>
              </a:spcBef>
              <a:spcAft>
                <a:spcPts val="600"/>
              </a:spcAft>
              <a:buFont typeface="Arial" panose="020B0604020202020204" pitchFamily="34" charset="0"/>
              <a:buChar char="•"/>
              <a:defRPr/>
            </a:pPr>
            <a:r>
              <a:rPr lang="en-US" dirty="0"/>
              <a:t>Seconded: Harry </a:t>
            </a:r>
            <a:r>
              <a:rPr lang="en-US" dirty="0" err="1"/>
              <a:t>Bims</a:t>
            </a: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Result: Unanimous consent</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November 2021, Plenary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1</a:t>
            </a:r>
            <a:endParaRPr lang="en-US" altLang="en-US" dirty="0"/>
          </a:p>
        </p:txBody>
      </p:sp>
      <p:sp>
        <p:nvSpPr>
          <p:cNvPr id="11267" name="Rectangle 3"/>
          <p:cNvSpPr>
            <a:spLocks noGrp="1" noChangeArrowheads="1"/>
          </p:cNvSpPr>
          <p:nvPr>
            <p:ph idx="1"/>
          </p:nvPr>
        </p:nvSpPr>
        <p:spPr>
          <a:xfrm>
            <a:off x="342900" y="1295400"/>
            <a:ext cx="8458200" cy="49530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857250" lvl="1" indent="-457200">
              <a:lnSpc>
                <a:spcPct val="90000"/>
              </a:lnSpc>
              <a:spcBef>
                <a:spcPts val="300"/>
              </a:spcBef>
              <a:spcAft>
                <a:spcPts val="0"/>
              </a:spcAft>
              <a:buFont typeface="Arial" panose="020B0604020202020204" pitchFamily="34" charset="0"/>
              <a:buChar char="•"/>
              <a:defRPr/>
            </a:pPr>
            <a:r>
              <a:rPr lang="en-US" sz="2400" b="1" dirty="0"/>
              <a:t>Current plan: </a:t>
            </a:r>
          </a:p>
          <a:p>
            <a:pPr marL="1257300" lvl="2" indent="-457200">
              <a:lnSpc>
                <a:spcPct val="90000"/>
              </a:lnSpc>
              <a:spcBef>
                <a:spcPts val="300"/>
              </a:spcBef>
              <a:spcAft>
                <a:spcPts val="0"/>
              </a:spcAft>
              <a:buFont typeface="Arial" panose="020B0604020202020204" pitchFamily="34" charset="0"/>
              <a:buChar char="•"/>
              <a:defRPr/>
            </a:pPr>
            <a:r>
              <a:rPr lang="en-US" sz="2200" dirty="0"/>
              <a:t>Replace any references in main body text (to Annex G or “frame exchange sequence” in various spellings) with normative text in-place, add definition(s), etc. </a:t>
            </a:r>
          </a:p>
          <a:p>
            <a:pPr marL="1257300" lvl="2" indent="-457200">
              <a:lnSpc>
                <a:spcPct val="90000"/>
              </a:lnSpc>
              <a:spcBef>
                <a:spcPts val="300"/>
              </a:spcBef>
              <a:spcAft>
                <a:spcPts val="0"/>
              </a:spcAft>
              <a:buFont typeface="Arial" panose="020B0604020202020204" pitchFamily="34" charset="0"/>
              <a:buChar char="•"/>
              <a:defRPr/>
            </a:pPr>
            <a:r>
              <a:rPr lang="en-US" sz="2200" dirty="0"/>
              <a:t>Create a new and more useable Annex G with a friendly notation/style and cross-references to main body text for technical details – make it more of an introduction/overview of 802.11 frame exchanges</a:t>
            </a:r>
          </a:p>
          <a:p>
            <a:pPr marL="857250" lvl="1" indent="-457200">
              <a:lnSpc>
                <a:spcPct val="90000"/>
              </a:lnSpc>
              <a:spcBef>
                <a:spcPts val="300"/>
              </a:spcBef>
              <a:spcAft>
                <a:spcPts val="0"/>
              </a:spcAft>
              <a:buFont typeface="Arial" panose="020B0604020202020204" pitchFamily="34" charset="0"/>
              <a:buChar char="•"/>
              <a:defRPr/>
            </a:pPr>
            <a:r>
              <a:rPr lang="en-US" sz="2400" b="1" dirty="0"/>
              <a:t>Contributions:</a:t>
            </a:r>
          </a:p>
          <a:p>
            <a:pPr marL="1200150" lvl="2" indent="-457200">
              <a:lnSpc>
                <a:spcPct val="90000"/>
              </a:lnSpc>
              <a:spcBef>
                <a:spcPts val="300"/>
              </a:spcBef>
              <a:spcAft>
                <a:spcPts val="0"/>
              </a:spcAft>
              <a:buFont typeface="Arial" panose="020B0604020202020204" pitchFamily="34" charset="0"/>
              <a:buChar char="•"/>
              <a:defRPr/>
            </a:pPr>
            <a:r>
              <a:rPr lang="en-US" sz="2200" dirty="0">
                <a:hlinkClick r:id="rId3"/>
              </a:rPr>
              <a:t>11-21/1782r0</a:t>
            </a:r>
            <a:r>
              <a:rPr lang="en-US" sz="2200" dirty="0"/>
              <a:t>: Annex G CIDs resolution – Graham Smith</a:t>
            </a:r>
          </a:p>
          <a:p>
            <a:pPr marL="857250" lvl="1" indent="-457200">
              <a:lnSpc>
                <a:spcPct val="90000"/>
              </a:lnSpc>
              <a:spcBef>
                <a:spcPts val="300"/>
              </a:spcBef>
              <a:spcAft>
                <a:spcPts val="0"/>
              </a:spcAft>
              <a:buFont typeface="Arial" panose="020B0604020202020204" pitchFamily="34" charset="0"/>
              <a:buChar char="•"/>
              <a:defRPr/>
            </a:pPr>
            <a:r>
              <a:rPr lang="en-US" sz="2400" b="1" dirty="0"/>
              <a:t>Consensus/Motion to support this contribution to </a:t>
            </a:r>
            <a:r>
              <a:rPr lang="en-US" sz="2400" b="1" dirty="0" err="1"/>
              <a:t>REVme</a:t>
            </a:r>
            <a:r>
              <a:rPr lang="en-US" sz="2400" b="1" dirty="0"/>
              <a:t>?</a:t>
            </a: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Motion: Annex G way forward – Step 1</a:t>
            </a:r>
            <a:endParaRPr lang="en-US" altLang="en-US" dirty="0"/>
          </a:p>
        </p:txBody>
      </p:sp>
      <p:sp>
        <p:nvSpPr>
          <p:cNvPr id="11267" name="Rectangle 3"/>
          <p:cNvSpPr>
            <a:spLocks noGrp="1" noChangeArrowheads="1"/>
          </p:cNvSpPr>
          <p:nvPr>
            <p:ph idx="1"/>
          </p:nvPr>
        </p:nvSpPr>
        <p:spPr>
          <a:xfrm>
            <a:off x="342900" y="1295400"/>
            <a:ext cx="8458200" cy="4953000"/>
          </a:xfrm>
        </p:spPr>
        <p:txBody>
          <a:bodyPr/>
          <a:lstStyle/>
          <a:p>
            <a:pPr marL="0" indent="0" eaLnBrk="1" hangingPunct="1">
              <a:lnSpc>
                <a:spcPct val="90000"/>
              </a:lnSpc>
              <a:spcBef>
                <a:spcPts val="1200"/>
              </a:spcBef>
              <a:buNone/>
              <a:defRPr/>
            </a:pPr>
            <a:r>
              <a:rPr lang="en-US" sz="2800" dirty="0">
                <a:solidFill>
                  <a:srgbClr val="000000"/>
                </a:solidFill>
              </a:rPr>
              <a:t>MOTION:</a:t>
            </a:r>
          </a:p>
          <a:p>
            <a:pPr marL="857250" lvl="1" indent="-457200">
              <a:lnSpc>
                <a:spcPct val="90000"/>
              </a:lnSpc>
              <a:spcBef>
                <a:spcPts val="300"/>
              </a:spcBef>
              <a:spcAft>
                <a:spcPts val="0"/>
              </a:spcAft>
              <a:buFont typeface="Arial" panose="020B0604020202020204" pitchFamily="34" charset="0"/>
              <a:buChar char="•"/>
              <a:defRPr/>
            </a:pPr>
            <a:r>
              <a:rPr lang="en-US" sz="2400" b="1" dirty="0"/>
              <a:t>802.11 ARC SC supports the proposed changes in 11-21/1782r1 (</a:t>
            </a:r>
            <a:r>
              <a:rPr lang="en-US" sz="2400" b="1" dirty="0">
                <a:hlinkClick r:id="rId3"/>
              </a:rPr>
              <a:t>https://mentor.ieee.org/802.11/dcn/21/11-21-1782-01-000m-annex-g-cids-resolution.docx</a:t>
            </a:r>
            <a:r>
              <a:rPr lang="en-US" sz="2400" b="1" dirty="0"/>
              <a:t>), and recommends that </a:t>
            </a:r>
            <a:r>
              <a:rPr lang="en-US" sz="2400" b="1" dirty="0" err="1"/>
              <a:t>REVme</a:t>
            </a:r>
            <a:r>
              <a:rPr lang="en-US" sz="2400" b="1" dirty="0"/>
              <a:t> consider these changes as resolution to the referenced CIDs.</a:t>
            </a:r>
          </a:p>
          <a:p>
            <a:pPr marL="857250" lvl="1" indent="-457200">
              <a:lnSpc>
                <a:spcPct val="90000"/>
              </a:lnSpc>
              <a:spcBef>
                <a:spcPts val="300"/>
              </a:spcBef>
              <a:spcAft>
                <a:spcPts val="0"/>
              </a:spcAft>
              <a:buFont typeface="Arial" panose="020B0604020202020204" pitchFamily="34" charset="0"/>
              <a:buChar char="•"/>
              <a:defRPr/>
            </a:pPr>
            <a:r>
              <a:rPr lang="en-US" sz="2400" b="1" dirty="0"/>
              <a:t>Moved: Graham Smith</a:t>
            </a:r>
          </a:p>
          <a:p>
            <a:pPr marL="857250" lvl="1" indent="-457200">
              <a:lnSpc>
                <a:spcPct val="90000"/>
              </a:lnSpc>
              <a:spcBef>
                <a:spcPts val="300"/>
              </a:spcBef>
              <a:spcAft>
                <a:spcPts val="0"/>
              </a:spcAft>
              <a:buFont typeface="Arial" panose="020B0604020202020204" pitchFamily="34" charset="0"/>
              <a:buChar char="•"/>
              <a:defRPr/>
            </a:pPr>
            <a:r>
              <a:rPr lang="en-US" sz="2400" b="1" dirty="0"/>
              <a:t>Second: Joseph Levy</a:t>
            </a:r>
          </a:p>
          <a:p>
            <a:pPr marL="857250" lvl="1" indent="-457200">
              <a:lnSpc>
                <a:spcPct val="90000"/>
              </a:lnSpc>
              <a:spcBef>
                <a:spcPts val="300"/>
              </a:spcBef>
              <a:spcAft>
                <a:spcPts val="0"/>
              </a:spcAft>
              <a:buFont typeface="Arial" panose="020B0604020202020204" pitchFamily="34" charset="0"/>
              <a:buChar char="•"/>
              <a:defRPr/>
            </a:pPr>
            <a:r>
              <a:rPr lang="en-US" sz="2400" b="1" dirty="0"/>
              <a:t>Result: Unanimous Consent</a:t>
            </a:r>
          </a:p>
          <a:p>
            <a:pPr marL="857250" lvl="1" indent="-457200">
              <a:lnSpc>
                <a:spcPct val="90000"/>
              </a:lnSpc>
              <a:spcBef>
                <a:spcPts val="300"/>
              </a:spcBef>
              <a:spcAft>
                <a:spcPts val="0"/>
              </a:spcAft>
              <a:buFont typeface="Arial" panose="020B0604020202020204" pitchFamily="34" charset="0"/>
              <a:buChar char="•"/>
              <a:defRPr/>
            </a:pPr>
            <a:endParaRPr lang="en-US" sz="2400" b="1" dirty="0"/>
          </a:p>
          <a:p>
            <a:pPr marL="857250" lvl="1" indent="-457200">
              <a:lnSpc>
                <a:spcPct val="90000"/>
              </a:lnSpc>
              <a:spcBef>
                <a:spcPts val="300"/>
              </a:spcBef>
              <a:spcAft>
                <a:spcPts val="0"/>
              </a:spcAft>
              <a:buFont typeface="Arial" panose="020B0604020202020204"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12562674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2</a:t>
            </a:r>
            <a:endParaRPr lang="en-US" altLang="en-US" dirty="0"/>
          </a:p>
        </p:txBody>
      </p:sp>
      <p:sp>
        <p:nvSpPr>
          <p:cNvPr id="11267" name="Rectangle 3"/>
          <p:cNvSpPr>
            <a:spLocks noGrp="1" noChangeArrowheads="1"/>
          </p:cNvSpPr>
          <p:nvPr>
            <p:ph idx="1"/>
          </p:nvPr>
        </p:nvSpPr>
        <p:spPr>
          <a:xfrm>
            <a:off x="342900" y="1371600"/>
            <a:ext cx="8458200" cy="50292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0" indent="-400050" eaLnBrk="1" hangingPunct="1">
              <a:lnSpc>
                <a:spcPct val="90000"/>
              </a:lnSpc>
              <a:spcBef>
                <a:spcPts val="300"/>
              </a:spcBef>
              <a:buFont typeface="Arial" pitchFamily="34" charset="0"/>
              <a:buChar char="•"/>
              <a:defRPr/>
            </a:pPr>
            <a:r>
              <a:rPr lang="en-US" sz="2800" dirty="0"/>
              <a:t>Next steps:</a:t>
            </a:r>
          </a:p>
          <a:p>
            <a:pPr marL="742950" lvl="2" indent="-400050" eaLnBrk="1" hangingPunct="1">
              <a:lnSpc>
                <a:spcPct val="90000"/>
              </a:lnSpc>
              <a:spcBef>
                <a:spcPts val="300"/>
              </a:spcBef>
              <a:buFont typeface="Arial" pitchFamily="34" charset="0"/>
              <a:buChar char="•"/>
              <a:defRPr/>
            </a:pPr>
            <a:r>
              <a:rPr lang="en-US" sz="20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000" dirty="0"/>
              <a:t>Replace Annex G with some other notation/style – </a:t>
            </a:r>
            <a:r>
              <a:rPr lang="en-US" sz="2000" dirty="0">
                <a:hlinkClick r:id="rId3"/>
              </a:rPr>
              <a:t>11-21/1797r0</a:t>
            </a:r>
            <a:r>
              <a:rPr lang="en-US" sz="2000" dirty="0"/>
              <a:t> – Harry </a:t>
            </a:r>
            <a:r>
              <a:rPr lang="en-US" sz="2000" dirty="0" err="1"/>
              <a:t>Bims</a:t>
            </a:r>
            <a:endParaRPr lang="en-US" sz="20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6466956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lvl="1" eaLnBrk="1" hangingPunct="1">
              <a:lnSpc>
                <a:spcPct val="90000"/>
              </a:lnSpc>
              <a:spcBef>
                <a:spcPts val="300"/>
              </a:spcBef>
              <a:spcAft>
                <a:spcPts val="600"/>
              </a:spcAft>
              <a:defRPr/>
            </a:pPr>
            <a:r>
              <a:rPr lang="en-US" dirty="0"/>
              <a:t>802.1CQ (related to TGbh and/or TGbi?)</a:t>
            </a:r>
          </a:p>
        </p:txBody>
      </p:sp>
      <p:sp>
        <p:nvSpPr>
          <p:cNvPr id="11267" name="Rectangle 3"/>
          <p:cNvSpPr>
            <a:spLocks noGrp="1" noChangeArrowheads="1"/>
          </p:cNvSpPr>
          <p:nvPr>
            <p:ph idx="1"/>
          </p:nvPr>
        </p:nvSpPr>
        <p:spPr>
          <a:xfrm>
            <a:off x="342900" y="1371600"/>
            <a:ext cx="8458200" cy="5029200"/>
          </a:xfrm>
        </p:spPr>
        <p:txBody>
          <a:bodyPr/>
          <a:lstStyle/>
          <a:p>
            <a:pPr marL="0" indent="-400050" eaLnBrk="1" hangingPunct="1">
              <a:lnSpc>
                <a:spcPct val="90000"/>
              </a:lnSpc>
              <a:spcBef>
                <a:spcPts val="300"/>
              </a:spcBef>
              <a:buFont typeface="Arial" pitchFamily="34" charset="0"/>
              <a:buChar char="•"/>
              <a:defRPr/>
            </a:pPr>
            <a:r>
              <a:rPr lang="en-US" sz="2800" dirty="0"/>
              <a:t>Overview of 802.1CQ – </a:t>
            </a:r>
            <a:r>
              <a:rPr lang="en-US" sz="2800" b="0" dirty="0"/>
              <a:t>Roger Marks</a:t>
            </a:r>
          </a:p>
          <a:p>
            <a:pPr marL="0" indent="-400050" eaLnBrk="1" hangingPunct="1">
              <a:lnSpc>
                <a:spcPct val="90000"/>
              </a:lnSpc>
              <a:spcBef>
                <a:spcPts val="300"/>
              </a:spcBef>
              <a:buFont typeface="Arial" pitchFamily="34" charset="0"/>
              <a:buChar char="•"/>
              <a:defRPr/>
            </a:pPr>
            <a:r>
              <a:rPr lang="en-US" sz="2800" dirty="0"/>
              <a:t>Discussion on follow-up in TGbh or TGbi</a:t>
            </a: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6245567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eaLnBrk="1" hangingPunct="1">
              <a:lnSpc>
                <a:spcPct val="90000"/>
              </a:lnSpc>
              <a:spcBef>
                <a:spcPts val="300"/>
              </a:spcBef>
              <a:defRPr/>
            </a:pPr>
            <a:r>
              <a:rPr lang="en-US" dirty="0"/>
              <a:t>802EC 22 June 2021 (meeting notes: </a:t>
            </a:r>
            <a:r>
              <a:rPr lang="en-US" u="sng" dirty="0">
                <a:hlinkClick r:id="rId3"/>
              </a:rPr>
              <a:t>https://mentor.ieee.org/802-ec/dcn/21/ec-21-0142-01-00EC-technical-coherence-sub-ad-hoc-22jun2021-notes.docx</a:t>
            </a:r>
            <a:r>
              <a:rPr lang="en-US" u="sng" dirty="0"/>
              <a:t>)</a:t>
            </a:r>
            <a:endParaRPr lang="en-US" dirty="0">
              <a:solidFill>
                <a:srgbClr val="000000"/>
              </a:solidFill>
              <a:hlinkClick r:id="rId4"/>
            </a:endParaRPr>
          </a:p>
          <a:p>
            <a:pPr eaLnBrk="1" hangingPunct="1">
              <a:lnSpc>
                <a:spcPct val="90000"/>
              </a:lnSpc>
              <a:spcBef>
                <a:spcPts val="300"/>
              </a:spcBef>
              <a:defRPr/>
            </a:pPr>
            <a:endParaRPr lang="en-US" dirty="0">
              <a:solidFill>
                <a:srgbClr val="000000"/>
              </a:solidFill>
              <a:hlinkClick r:id="rId4"/>
            </a:endParaRPr>
          </a:p>
          <a:p>
            <a:pPr eaLnBrk="1" hangingPunct="1">
              <a:lnSpc>
                <a:spcPct val="90000"/>
              </a:lnSpc>
              <a:spcBef>
                <a:spcPts val="300"/>
              </a:spcBef>
              <a:defRPr/>
            </a:pPr>
            <a:r>
              <a:rPr lang="en-US" dirty="0">
                <a:solidFill>
                  <a:srgbClr val="000000"/>
                </a:solidFill>
                <a:hlinkClick r:id="rId4"/>
              </a:rPr>
              <a:t>ec-21-0131-00-00EC-views-on-revision-of-ieee-std-802.pptx</a:t>
            </a:r>
            <a:r>
              <a:rPr lang="en-US" dirty="0">
                <a:solidFill>
                  <a:srgbClr val="000000"/>
                </a:solidFill>
              </a:rPr>
              <a:t> </a:t>
            </a:r>
            <a:endParaRPr lang="en-US" sz="2000" dirty="0">
              <a:solidFill>
                <a:srgbClr val="000000"/>
              </a:solidFill>
            </a:endParaRPr>
          </a:p>
          <a:p>
            <a:pPr marL="0" indent="0" eaLnBrk="1" hangingPunct="1">
              <a:lnSpc>
                <a:spcPct val="90000"/>
              </a:lnSpc>
              <a:spcBef>
                <a:spcPts val="300"/>
              </a:spcBef>
              <a:buNone/>
              <a:defRPr/>
            </a:pPr>
            <a:endParaRPr lang="en-US" sz="2000" b="0" dirty="0"/>
          </a:p>
          <a:p>
            <a:r>
              <a:rPr lang="en-US" dirty="0"/>
              <a:t>Proposal at EC/802.1: </a:t>
            </a:r>
            <a:r>
              <a:rPr lang="en-US" b="0" dirty="0"/>
              <a:t>Current plan appears to be to hold an 802.1 Technical Plenary (Dec 2?) and then start up weekly(?) meetings dedicated to architecture topics that intersect WGs.  Date/time are being discussed.</a:t>
            </a:r>
            <a:endParaRPr lang="en-US" dirty="0"/>
          </a:p>
          <a:p>
            <a:pPr marL="0" indent="-400050" eaLnBrk="1" hangingPunct="1">
              <a:lnSpc>
                <a:spcPct val="90000"/>
              </a:lnSpc>
              <a:spcBef>
                <a:spcPts val="300"/>
              </a:spcBef>
              <a:buFont typeface="Arial" pitchFamily="34" charset="0"/>
              <a:buChar char="•"/>
              <a:defRPr/>
            </a:pPr>
            <a:r>
              <a:rPr lang="en-US" dirty="0"/>
              <a:t>Potential 802.11 items in this work/related to it: </a:t>
            </a:r>
          </a:p>
          <a:p>
            <a:pPr marL="1143000" lvl="3" indent="-342900">
              <a:lnSpc>
                <a:spcPct val="90000"/>
              </a:lnSpc>
              <a:buFont typeface="Arial" pitchFamily="34" charset="0"/>
              <a:buChar char="•"/>
              <a:defRPr/>
            </a:pPr>
            <a:r>
              <a:rPr lang="en-US" sz="2000" dirty="0"/>
              <a:t>Review 802.1AC mapping from ISS to 802.11 MAC SAP interface</a:t>
            </a:r>
          </a:p>
          <a:p>
            <a:pPr marL="1143000" lvl="3" indent="-342900">
              <a:lnSpc>
                <a:spcPct val="90000"/>
              </a:lnSpc>
              <a:buFont typeface="Arial" pitchFamily="34" charset="0"/>
              <a:buChar char="•"/>
              <a:defRPr/>
            </a:pPr>
            <a:r>
              <a:rPr lang="en-US" sz="2000" kern="0" dirty="0"/>
              <a:t>Consider any changes to remove 802.2/LLC terms?</a:t>
            </a:r>
          </a:p>
          <a:p>
            <a:pPr marL="1143000" lvl="3" indent="-342900">
              <a:lnSpc>
                <a:spcPct val="90000"/>
              </a:lnSpc>
              <a:buFont typeface="Arial" pitchFamily="34" charset="0"/>
              <a:buChar char="•"/>
              <a:defRPr/>
            </a:pPr>
            <a:r>
              <a:rPr lang="en-US" sz="2000" kern="0" dirty="0"/>
              <a:t>Clarifying EPD/LPD: </a:t>
            </a:r>
            <a:r>
              <a:rPr lang="en-US" sz="2000" kern="0" dirty="0">
                <a:hlinkClick r:id="rId5"/>
              </a:rPr>
              <a:t>11-20/0174r0</a:t>
            </a:r>
            <a:endParaRPr lang="en-US" sz="2000" kern="0" dirty="0">
              <a:solidFill>
                <a:schemeClr val="accent2">
                  <a:lumMod val="75000"/>
                </a:schemeClr>
              </a:solidFill>
            </a:endParaRP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Clause 6</a:t>
            </a:r>
            <a:endParaRPr lang="en-US" altLang="en-US" dirty="0"/>
          </a:p>
        </p:txBody>
      </p:sp>
      <p:sp>
        <p:nvSpPr>
          <p:cNvPr id="11267" name="Rectangle 3"/>
          <p:cNvSpPr>
            <a:spLocks noGrp="1" noChangeArrowheads="1"/>
          </p:cNvSpPr>
          <p:nvPr>
            <p:ph idx="1"/>
          </p:nvPr>
        </p:nvSpPr>
        <p:spPr>
          <a:xfrm>
            <a:off x="685800" y="1371600"/>
            <a:ext cx="7620000" cy="5029200"/>
          </a:xfrm>
        </p:spPr>
        <p:txBody>
          <a:bodyPr/>
          <a:lstStyle/>
          <a:p>
            <a:pPr marL="0" indent="0" eaLnBrk="1" hangingPunct="1">
              <a:lnSpc>
                <a:spcPct val="90000"/>
              </a:lnSpc>
              <a:spcBef>
                <a:spcPts val="1200"/>
              </a:spcBef>
              <a:spcAft>
                <a:spcPts val="600"/>
              </a:spcAft>
              <a:buNone/>
              <a:defRPr/>
            </a:pPr>
            <a:r>
              <a:rPr lang="en-US" sz="2800" dirty="0">
                <a:solidFill>
                  <a:srgbClr val="000000"/>
                </a:solidFill>
              </a:rPr>
              <a:t>Clause 6 purpose and value?</a:t>
            </a:r>
          </a:p>
          <a:p>
            <a:pPr marL="400050" lvl="1" indent="-400050" eaLnBrk="1" hangingPunct="1">
              <a:lnSpc>
                <a:spcPct val="90000"/>
              </a:lnSpc>
              <a:spcBef>
                <a:spcPts val="300"/>
              </a:spcBef>
              <a:buFont typeface="Arial" pitchFamily="34" charset="0"/>
              <a:buChar char="•"/>
              <a:defRPr/>
            </a:pPr>
            <a:r>
              <a:rPr lang="en-US" sz="2200" dirty="0">
                <a:hlinkClick r:id="rId3"/>
              </a:rPr>
              <a:t>11-21/1774r0</a:t>
            </a:r>
            <a:r>
              <a:rPr lang="en-US" sz="2200" dirty="0"/>
              <a:t> - Graham Smith</a:t>
            </a:r>
          </a:p>
          <a:p>
            <a:pPr marL="400050" lvl="1" indent="-400050" eaLnBrk="1" hangingPunct="1">
              <a:lnSpc>
                <a:spcPct val="90000"/>
              </a:lnSpc>
              <a:spcBef>
                <a:spcPts val="300"/>
              </a:spcBef>
              <a:buFont typeface="Arial" pitchFamily="34" charset="0"/>
              <a:buChar char="•"/>
              <a:defRPr/>
            </a:pPr>
            <a:r>
              <a:rPr lang="en-US" sz="2200" dirty="0">
                <a:hlinkClick r:id="rId4"/>
              </a:rPr>
              <a:t>https://mentor.ieee.org/802.11/dcn/21/11-21-1822-00-0arc-clause-6-discussion.docx</a:t>
            </a:r>
            <a:r>
              <a:rPr lang="en-US" sz="2200" dirty="0"/>
              <a:t> </a:t>
            </a: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14213767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TGbe informative annex</a:t>
            </a:r>
            <a:endParaRPr lang="en-US" altLang="en-US" dirty="0"/>
          </a:p>
        </p:txBody>
      </p:sp>
      <p:sp>
        <p:nvSpPr>
          <p:cNvPr id="11267" name="Rectangle 3"/>
          <p:cNvSpPr>
            <a:spLocks noGrp="1" noChangeArrowheads="1"/>
          </p:cNvSpPr>
          <p:nvPr>
            <p:ph idx="1"/>
          </p:nvPr>
        </p:nvSpPr>
        <p:spPr>
          <a:xfrm>
            <a:off x="685800" y="1371600"/>
            <a:ext cx="7620000" cy="5029200"/>
          </a:xfrm>
        </p:spPr>
        <p:txBody>
          <a:bodyPr/>
          <a:lstStyle/>
          <a:p>
            <a:pPr marL="0" indent="0" eaLnBrk="1" hangingPunct="1">
              <a:lnSpc>
                <a:spcPct val="90000"/>
              </a:lnSpc>
              <a:spcBef>
                <a:spcPts val="1200"/>
              </a:spcBef>
              <a:spcAft>
                <a:spcPts val="600"/>
              </a:spcAft>
              <a:buNone/>
              <a:defRPr/>
            </a:pPr>
            <a:r>
              <a:rPr lang="en-US" sz="2800" dirty="0">
                <a:solidFill>
                  <a:srgbClr val="000000"/>
                </a:solidFill>
              </a:rPr>
              <a:t>What content (brainstorming)?</a:t>
            </a:r>
          </a:p>
          <a:p>
            <a:pPr marL="400050" lvl="1" indent="-400050" eaLnBrk="1" hangingPunct="1">
              <a:lnSpc>
                <a:spcPct val="90000"/>
              </a:lnSpc>
              <a:spcBef>
                <a:spcPts val="300"/>
              </a:spcBef>
              <a:buFont typeface="Arial" pitchFamily="34" charset="0"/>
              <a:buChar char="•"/>
              <a:defRPr/>
            </a:pPr>
            <a:r>
              <a:rPr lang="en-US" sz="2200" dirty="0"/>
              <a:t> </a:t>
            </a:r>
          </a:p>
          <a:p>
            <a:pPr marL="0" indent="0" eaLnBrk="1" hangingPunct="1">
              <a:lnSpc>
                <a:spcPct val="90000"/>
              </a:lnSpc>
              <a:spcBef>
                <a:spcPts val="300"/>
              </a:spcBef>
              <a:buNone/>
              <a:defRPr/>
            </a:pPr>
            <a:endParaRPr lang="en-US" sz="26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11189728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a:t>Annex G</a:t>
            </a:r>
          </a:p>
          <a:p>
            <a:pPr lvl="1" eaLnBrk="1" hangingPunct="1"/>
            <a:r>
              <a:rPr lang="en-US" altLang="en-US" dirty="0" err="1"/>
              <a:t>TGbe</a:t>
            </a:r>
            <a:r>
              <a:rPr lang="en-US" altLang="en-US" dirty="0"/>
              <a:t> informative annex</a:t>
            </a:r>
          </a:p>
          <a:p>
            <a:pPr eaLnBrk="1" hangingPunct="1"/>
            <a:r>
              <a:rPr lang="en-US" altLang="en-US" dirty="0"/>
              <a:t>January interim planning</a:t>
            </a:r>
          </a:p>
          <a:p>
            <a:pPr lvl="1" eaLnBrk="1" hangingPunct="1"/>
            <a:r>
              <a:rPr lang="en-US" altLang="en-US" dirty="0"/>
              <a:t>2 slots</a:t>
            </a:r>
          </a:p>
          <a:p>
            <a:pPr lvl="1" eaLnBrk="1" hangingPunct="1"/>
            <a:r>
              <a:rPr lang="en-US" altLang="en-US" dirty="0"/>
              <a:t>Topics: </a:t>
            </a:r>
          </a:p>
          <a:p>
            <a:pPr eaLnBrk="1" hangingPunct="1"/>
            <a:r>
              <a:rPr lang="en-US" altLang="en-US" dirty="0"/>
              <a:t>Next Teleconference(s):</a:t>
            </a:r>
          </a:p>
          <a:p>
            <a:pPr lvl="1" eaLnBrk="1" hangingPunct="1"/>
            <a:r>
              <a:rPr lang="en-US" altLang="en-US" dirty="0"/>
              <a:t>Nov to Jan teleconference plan…  How many telecons?</a:t>
            </a:r>
          </a:p>
          <a:p>
            <a:pPr lvl="2" eaLnBrk="1" hangingPunct="1"/>
            <a:r>
              <a:rPr lang="en-US" altLang="en-US" dirty="0"/>
              <a:t>Conflicts to avoid: </a:t>
            </a:r>
            <a:r>
              <a:rPr lang="en-US" altLang="en-US" dirty="0" err="1"/>
              <a:t>TGbe</a:t>
            </a:r>
            <a:r>
              <a:rPr lang="en-US" altLang="en-US" dirty="0"/>
              <a:t>, </a:t>
            </a:r>
            <a:r>
              <a:rPr lang="en-US" altLang="en-US" dirty="0" err="1"/>
              <a:t>REVme</a:t>
            </a:r>
            <a:r>
              <a:rPr lang="en-US" altLang="en-US" dirty="0"/>
              <a:t>, </a:t>
            </a:r>
            <a:r>
              <a:rPr lang="en-US" altLang="en-US" dirty="0" err="1"/>
              <a:t>TGbd</a:t>
            </a:r>
            <a:r>
              <a:rPr lang="en-US" altLang="en-US" dirty="0"/>
              <a:t>, AANI, </a:t>
            </a:r>
            <a:r>
              <a:rPr lang="en-US" altLang="en-US" dirty="0" err="1"/>
              <a:t>TGbh</a:t>
            </a:r>
            <a:endParaRPr lang="en-US" altLang="en-US" dirty="0"/>
          </a:p>
          <a:p>
            <a:pPr lvl="2" eaLnBrk="1" hangingPunct="1"/>
            <a:r>
              <a:rPr lang="en-US" altLang="en-US" dirty="0"/>
              <a:t>Split topics across times, to get equal access in different time zones</a:t>
            </a:r>
          </a:p>
          <a:p>
            <a:pPr lvl="2" eaLnBrk="1" hangingPunct="1"/>
            <a:r>
              <a:rPr lang="en-US" altLang="en-US" dirty="0"/>
              <a:t>Monday 1PM ET?  Thursday 7PM ET?</a:t>
            </a:r>
          </a:p>
          <a:p>
            <a:pPr lvl="2" eaLnBrk="1" hangingPunct="1"/>
            <a:r>
              <a:rPr lang="en-US" altLang="en-US" dirty="0"/>
              <a:t>Dates to avoid??</a:t>
            </a:r>
          </a:p>
          <a:p>
            <a:pPr lvl="1" eaLnBrk="1" hangingPunct="1"/>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November 2021 Plenary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November 802.11 electronic plenary session</a:t>
            </a:r>
          </a:p>
        </p:txBody>
      </p:sp>
      <p:sp>
        <p:nvSpPr>
          <p:cNvPr id="3" name="Content Placeholder 2"/>
          <p:cNvSpPr>
            <a:spLocks noGrp="1"/>
          </p:cNvSpPr>
          <p:nvPr>
            <p:ph idx="1"/>
          </p:nvPr>
        </p:nvSpPr>
        <p:spPr>
          <a:xfrm>
            <a:off x="685801" y="2057400"/>
            <a:ext cx="7770813" cy="4343400"/>
          </a:xfrm>
        </p:spPr>
        <p:txBody>
          <a:bodyPr/>
          <a:lstStyle/>
          <a:p>
            <a:pPr>
              <a:buFont typeface="Arial" panose="020B0604020202020204" pitchFamily="34" charset="0"/>
              <a:buChar char="•"/>
            </a:pPr>
            <a:r>
              <a:rPr lang="en-US" dirty="0"/>
              <a:t>This meeting is part of the November 802.11 plenary session</a:t>
            </a:r>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http://802world.org/plenary/</a:t>
            </a:r>
            <a:r>
              <a:rPr lang="en-US" dirty="0"/>
              <a:t> </a:t>
            </a:r>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97903</TotalTime>
  <Words>2485</Words>
  <Application>Microsoft Office PowerPoint</Application>
  <PresentationFormat>On-screen Show (4:3)</PresentationFormat>
  <Paragraphs>266</Paragraphs>
  <Slides>27</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Helvetica</vt:lpstr>
      <vt:lpstr>Monotype Sorts</vt:lpstr>
      <vt:lpstr>Times New Roman</vt:lpstr>
      <vt:lpstr>802-11-Submission</vt:lpstr>
      <vt:lpstr>Document</vt:lpstr>
      <vt:lpstr>ARC-SC-agenda-Nov-2021</vt:lpstr>
      <vt:lpstr>Abstract</vt:lpstr>
      <vt:lpstr>IEEE 802.11   Architecture Standing Committee</vt:lpstr>
      <vt:lpstr>Registration for the November 802.11 electronic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8 Nov 2021, 13:30 ET</vt:lpstr>
      <vt:lpstr>ARC Agenda – 10 Nov 2021, 11:15 ET</vt:lpstr>
      <vt:lpstr>ARC (Architecture) – Other</vt:lpstr>
      <vt:lpstr>Prior meeting minutes</vt:lpstr>
      <vt:lpstr>Annex G way forward – Step 1</vt:lpstr>
      <vt:lpstr>Motion: Annex G way forward – Step 1</vt:lpstr>
      <vt:lpstr>Annex G way forward – Step 2</vt:lpstr>
      <vt:lpstr>802.1CQ (related to TGbh and/or TGbi?)</vt:lpstr>
      <vt:lpstr>IEEE Std 802 revision</vt:lpstr>
      <vt:lpstr>Clause 6</vt:lpstr>
      <vt:lpstr>TGbe informative annex</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1036</cp:revision>
  <cp:lastPrinted>1998-02-10T13:28:06Z</cp:lastPrinted>
  <dcterms:created xsi:type="dcterms:W3CDTF">2009-07-15T16:38:20Z</dcterms:created>
  <dcterms:modified xsi:type="dcterms:W3CDTF">2021-11-08T20:34:46Z</dcterms:modified>
</cp:coreProperties>
</file>