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
  </p:notesMasterIdLst>
  <p:handoutMasterIdLst>
    <p:handoutMasterId r:id="rId25"/>
  </p:handoutMasterIdLst>
  <p:sldIdLst>
    <p:sldId id="269" r:id="rId2"/>
    <p:sldId id="272" r:id="rId3"/>
    <p:sldId id="315" r:id="rId4"/>
    <p:sldId id="2366" r:id="rId5"/>
    <p:sldId id="328" r:id="rId6"/>
    <p:sldId id="267" r:id="rId7"/>
    <p:sldId id="260" r:id="rId8"/>
    <p:sldId id="261" r:id="rId9"/>
    <p:sldId id="262" r:id="rId10"/>
    <p:sldId id="263" r:id="rId11"/>
    <p:sldId id="283" r:id="rId12"/>
    <p:sldId id="284" r:id="rId13"/>
    <p:sldId id="287" r:id="rId14"/>
    <p:sldId id="288" r:id="rId15"/>
    <p:sldId id="289" r:id="rId16"/>
    <p:sldId id="361" r:id="rId17"/>
    <p:sldId id="365" r:id="rId18"/>
    <p:sldId id="363" r:id="rId19"/>
    <p:sldId id="367" r:id="rId20"/>
    <p:sldId id="334" r:id="rId21"/>
    <p:sldId id="373" r:id="rId22"/>
    <p:sldId id="360" r:id="rId2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milton, Mark" initials="HM" lastIdx="1" clrIdx="0">
    <p:extLst>
      <p:ext uri="{19B8F6BF-5375-455C-9EA6-DF929625EA0E}">
        <p15:presenceInfo xmlns:p15="http://schemas.microsoft.com/office/powerpoint/2012/main" userId="Hamilton, Mark"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273" autoAdjust="0"/>
    <p:restoredTop sz="98505" autoAdjust="0"/>
  </p:normalViewPr>
  <p:slideViewPr>
    <p:cSldViewPr>
      <p:cViewPr varScale="1">
        <p:scale>
          <a:sx n="85" d="100"/>
          <a:sy n="85" d="100"/>
        </p:scale>
        <p:origin x="642" y="96"/>
      </p:cViewPr>
      <p:guideLst>
        <p:guide orient="horz" pos="2160"/>
        <p:guide pos="2880"/>
      </p:guideLst>
    </p:cSldViewPr>
  </p:slideViewPr>
  <p:notesTextViewPr>
    <p:cViewPr>
      <p:scale>
        <a:sx n="3" d="2"/>
        <a:sy n="3" d="2"/>
      </p:scale>
      <p:origin x="0" y="0"/>
    </p:cViewPr>
  </p:notesTextViewPr>
  <p:sorterViewPr>
    <p:cViewPr>
      <p:scale>
        <a:sx n="100" d="100"/>
        <a:sy n="100" d="100"/>
      </p:scale>
      <p:origin x="0" y="0"/>
    </p:cViewPr>
  </p:sorterViewPr>
  <p:notesViewPr>
    <p:cSldViewPr>
      <p:cViewPr varScale="1">
        <p:scale>
          <a:sx n="58" d="100"/>
          <a:sy n="58" d="100"/>
        </p:scale>
        <p:origin x="1332" y="84"/>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802.11-09/0840r0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July 2009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dirty="0"/>
              <a:t>David Bagby, Calypso Ventures, Inc.</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dirty="0"/>
              <a:t>Page </a:t>
            </a:r>
            <a:fld id="{10B05505-DE9A-4AC7-A6A3-ED730399AA6C}" type="slidenum">
              <a:rPr lang="en-US" altLang="en-US"/>
              <a:pPr>
                <a:defRPr/>
              </a:pPr>
              <a:t>‹#›</a:t>
            </a:fld>
            <a:endParaRPr lang="en-US" altLang="en-US" dirty="0"/>
          </a:p>
        </p:txBody>
      </p:sp>
      <p:sp>
        <p:nvSpPr>
          <p:cNvPr id="143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46087"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43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dirty="0"/>
              <a:t>doc.: IEEE 802.11-09/0840r0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dirty="0"/>
              <a:t>July 2009</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dirty="0"/>
              <a:t>David Bagby, Calypso Ventures, Inc.</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dirty="0"/>
              <a:t>Page </a:t>
            </a:r>
            <a:fld id="{3A7FECFB-0B9F-42CC-9CB1-ECDE5E0B8DCF}" type="slidenum">
              <a:rPr lang="en-US" altLang="en-US"/>
              <a:pPr>
                <a:defRPr/>
              </a:pPr>
              <a:t>‹#›</a:t>
            </a:fld>
            <a:endParaRPr lang="en-US" altLang="en-US" dirty="0"/>
          </a:p>
        </p:txBody>
      </p:sp>
      <p:sp>
        <p:nvSpPr>
          <p:cNvPr id="3482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399E07E9-C59C-4A08-BC99-C5CF3A83BF24}" type="slidenum">
              <a:rPr lang="en-US" altLang="en-US" smtClean="0"/>
              <a:pPr>
                <a:spcBef>
                  <a:spcPct val="0"/>
                </a:spcBef>
              </a:pPr>
              <a:t>1</a:t>
            </a:fld>
            <a:endParaRPr lang="en-US" altLang="en-US" dirty="0"/>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19</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71804164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20</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21</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3068764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1843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843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184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09366153-B9B8-4CE2-AE11-2A3E0E8D7D37}" type="slidenum">
              <a:rPr lang="en-US" altLang="en-US" smtClean="0"/>
              <a:pPr>
                <a:spcBef>
                  <a:spcPct val="0"/>
                </a:spcBef>
              </a:pPr>
              <a:t>2</a:t>
            </a:fld>
            <a:endParaRPr lang="en-US" altLang="en-US" dirty="0"/>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xfrm>
            <a:off x="1154113" y="701675"/>
            <a:ext cx="4625975" cy="3468688"/>
          </a:xfrm>
          <a:ln/>
        </p:spPr>
      </p:sp>
      <p:sp>
        <p:nvSpPr>
          <p:cNvPr id="204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048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048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048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048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713BD313-5621-4364-BCE5-083777808051}" type="slidenum">
              <a:rPr lang="en-US" altLang="en-US" smtClean="0"/>
              <a:pPr>
                <a:spcBef>
                  <a:spcPct val="0"/>
                </a:spcBef>
              </a:pPr>
              <a:t>3</a:t>
            </a:fld>
            <a:endParaRPr lang="en-US" alt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xfrm>
            <a:off x="1154113" y="701675"/>
            <a:ext cx="4625975" cy="3468688"/>
          </a:xfrm>
          <a:ln/>
        </p:spPr>
      </p:sp>
      <p:sp>
        <p:nvSpPr>
          <p:cNvPr id="245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458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802.11-09/0840r0</a:t>
            </a:r>
          </a:p>
        </p:txBody>
      </p:sp>
      <p:sp>
        <p:nvSpPr>
          <p:cNvPr id="2458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2458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2458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91FF941E-7F59-41A6-BE87-2E9CFC46BF89}" type="slidenum">
              <a:rPr lang="en-US" altLang="en-US" smtClean="0"/>
              <a:pPr>
                <a:spcBef>
                  <a:spcPct val="0"/>
                </a:spcBef>
              </a:pPr>
              <a:t>5</a:t>
            </a:fld>
            <a:endParaRPr lang="en-US" alt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29741826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16</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8033930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17</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234824926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18</a:t>
            </a:fld>
            <a:endParaRPr lang="en-US" altLang="en-US" dirty="0"/>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4343476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A5E6FCC0-65DE-4E5B-9B99-F63A027066A9}" type="slidenum">
              <a:rPr lang="en-US" altLang="en-US"/>
              <a:pPr>
                <a:defRPr/>
              </a:pPr>
              <a:t>‹#›</a:t>
            </a:fld>
            <a:endParaRPr lang="en-US" altLang="en-US" dirty="0"/>
          </a:p>
        </p:txBody>
      </p:sp>
      <p:sp>
        <p:nvSpPr>
          <p:cNvPr id="7" name="Content Placeholder 6">
            <a:extLst>
              <a:ext uri="{FF2B5EF4-FFF2-40B4-BE49-F238E27FC236}">
                <a16:creationId xmlns:a16="http://schemas.microsoft.com/office/drawing/2014/main" id="{7A05AE9D-67FC-45FA-9DF9-8E47B6C22666}"/>
              </a:ext>
            </a:extLst>
          </p:cNvPr>
          <p:cNvSpPr>
            <a:spLocks noGrp="1"/>
          </p:cNvSpPr>
          <p:nvPr>
            <p:ph sz="quarter" idx="12"/>
          </p:nvPr>
        </p:nvSpPr>
        <p:spPr>
          <a:xfrm>
            <a:off x="1143000" y="533400"/>
            <a:ext cx="914400" cy="914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003854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9121D33C-56E8-4214-A79E-6A77218AABD8}" type="slidenum">
              <a:rPr lang="en-US" altLang="en-US"/>
              <a:pPr>
                <a:defRPr/>
              </a:pPr>
              <a:t>‹#›</a:t>
            </a:fld>
            <a:endParaRPr lang="en-US" altLang="en-US" dirty="0"/>
          </a:p>
        </p:txBody>
      </p:sp>
    </p:spTree>
    <p:extLst>
      <p:ext uri="{BB962C8B-B14F-4D97-AF65-F5344CB8AC3E}">
        <p14:creationId xmlns:p14="http://schemas.microsoft.com/office/powerpoint/2010/main" val="371953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7ED1D26F-38D5-48DA-A46A-2F15EE610592}" type="slidenum">
              <a:rPr lang="en-US" altLang="en-US"/>
              <a:pPr>
                <a:defRPr/>
              </a:pPr>
              <a:t>‹#›</a:t>
            </a:fld>
            <a:endParaRPr lang="en-US" altLang="en-US" dirty="0"/>
          </a:p>
        </p:txBody>
      </p:sp>
    </p:spTree>
    <p:extLst>
      <p:ext uri="{BB962C8B-B14F-4D97-AF65-F5344CB8AC3E}">
        <p14:creationId xmlns:p14="http://schemas.microsoft.com/office/powerpoint/2010/main" val="901076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FA0271B8-AD49-43D9-840E-60973D554535}" type="slidenum">
              <a:rPr lang="en-US" altLang="en-US"/>
              <a:pPr>
                <a:defRPr/>
              </a:pPr>
              <a:t>‹#›</a:t>
            </a:fld>
            <a:endParaRPr lang="en-US" altLang="en-US" dirty="0"/>
          </a:p>
        </p:txBody>
      </p:sp>
    </p:spTree>
    <p:extLst>
      <p:ext uri="{BB962C8B-B14F-4D97-AF65-F5344CB8AC3E}">
        <p14:creationId xmlns:p14="http://schemas.microsoft.com/office/powerpoint/2010/main" val="4109434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67A2F1DC-ED76-4084-83A0-DDFC6477A0E1}" type="slidenum">
              <a:rPr lang="en-US" altLang="en-US"/>
              <a:pPr>
                <a:defRPr/>
              </a:pPr>
              <a:t>‹#›</a:t>
            </a:fld>
            <a:endParaRPr lang="en-US" altLang="en-US" dirty="0"/>
          </a:p>
        </p:txBody>
      </p:sp>
    </p:spTree>
    <p:extLst>
      <p:ext uri="{BB962C8B-B14F-4D97-AF65-F5344CB8AC3E}">
        <p14:creationId xmlns:p14="http://schemas.microsoft.com/office/powerpoint/2010/main" val="2327981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EB643AF0-3F47-4E90-97B4-48AB897F943A}" type="slidenum">
              <a:rPr lang="en-US" altLang="en-US"/>
              <a:pPr>
                <a:defRPr/>
              </a:pPr>
              <a:t>‹#›</a:t>
            </a:fld>
            <a:endParaRPr lang="en-US" altLang="en-US" dirty="0"/>
          </a:p>
        </p:txBody>
      </p:sp>
    </p:spTree>
    <p:extLst>
      <p:ext uri="{BB962C8B-B14F-4D97-AF65-F5344CB8AC3E}">
        <p14:creationId xmlns:p14="http://schemas.microsoft.com/office/powerpoint/2010/main" val="2837358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8"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2E1E8502-BD9A-4B40-8E70-37E5EB2A7797}" type="slidenum">
              <a:rPr lang="en-US" altLang="en-US"/>
              <a:pPr>
                <a:defRPr/>
              </a:pPr>
              <a:t>‹#›</a:t>
            </a:fld>
            <a:endParaRPr lang="en-US" altLang="en-US" dirty="0"/>
          </a:p>
        </p:txBody>
      </p:sp>
    </p:spTree>
    <p:extLst>
      <p:ext uri="{BB962C8B-B14F-4D97-AF65-F5344CB8AC3E}">
        <p14:creationId xmlns:p14="http://schemas.microsoft.com/office/powerpoint/2010/main" val="16503761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4"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C3C733E5-256C-43C9-90B7-08C86BDACB9B}" type="slidenum">
              <a:rPr lang="en-US" altLang="en-US"/>
              <a:pPr>
                <a:defRPr/>
              </a:pPr>
              <a:t>‹#›</a:t>
            </a:fld>
            <a:endParaRPr lang="en-US" altLang="en-US" dirty="0"/>
          </a:p>
        </p:txBody>
      </p:sp>
    </p:spTree>
    <p:extLst>
      <p:ext uri="{BB962C8B-B14F-4D97-AF65-F5344CB8AC3E}">
        <p14:creationId xmlns:p14="http://schemas.microsoft.com/office/powerpoint/2010/main" val="16836827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3"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E004D3B8-2803-48B6-808D-C8C7AC16D9FB}" type="slidenum">
              <a:rPr lang="en-US" altLang="en-US"/>
              <a:pPr>
                <a:defRPr/>
              </a:pPr>
              <a:t>‹#›</a:t>
            </a:fld>
            <a:endParaRPr lang="en-US" altLang="en-US" dirty="0"/>
          </a:p>
        </p:txBody>
      </p:sp>
    </p:spTree>
    <p:extLst>
      <p:ext uri="{BB962C8B-B14F-4D97-AF65-F5344CB8AC3E}">
        <p14:creationId xmlns:p14="http://schemas.microsoft.com/office/powerpoint/2010/main" val="2764113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CA7509DE-EC26-4BA7-8EF7-6BA2E22E6E31}" type="slidenum">
              <a:rPr lang="en-US" altLang="en-US"/>
              <a:pPr>
                <a:defRPr/>
              </a:pPr>
              <a:t>‹#›</a:t>
            </a:fld>
            <a:endParaRPr lang="en-US" altLang="en-US" dirty="0"/>
          </a:p>
        </p:txBody>
      </p:sp>
    </p:spTree>
    <p:extLst>
      <p:ext uri="{BB962C8B-B14F-4D97-AF65-F5344CB8AC3E}">
        <p14:creationId xmlns:p14="http://schemas.microsoft.com/office/powerpoint/2010/main" val="15014369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dirty="0"/>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dirty="0"/>
              <a:t>Slide </a:t>
            </a:r>
            <a:fld id="{DA74B62C-C6FC-4CCA-AF72-DD4542866AC4}" type="slidenum">
              <a:rPr lang="en-US" altLang="en-US"/>
              <a:pPr>
                <a:defRPr/>
              </a:pPr>
              <a:t>‹#›</a:t>
            </a:fld>
            <a:endParaRPr lang="en-US" altLang="en-US" dirty="0"/>
          </a:p>
        </p:txBody>
      </p:sp>
    </p:spTree>
    <p:extLst>
      <p:ext uri="{BB962C8B-B14F-4D97-AF65-F5344CB8AC3E}">
        <p14:creationId xmlns:p14="http://schemas.microsoft.com/office/powerpoint/2010/main" val="2962674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7"/>
          <p:cNvSpPr>
            <a:spLocks noChangeArrowheads="1"/>
          </p:cNvSpPr>
          <p:nvPr/>
        </p:nvSpPr>
        <p:spPr bwMode="auto">
          <a:xfrm>
            <a:off x="685800" y="332601"/>
            <a:ext cx="154112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marL="457200" eaLnBrk="0" fontAlgn="base" hangingPunct="0">
              <a:spcBef>
                <a:spcPct val="0"/>
              </a:spcBef>
              <a:spcAft>
                <a:spcPct val="0"/>
              </a:spcAft>
              <a:defRPr sz="1200">
                <a:solidFill>
                  <a:schemeClr val="tx1"/>
                </a:solidFill>
                <a:latin typeface="Times New Roman" pitchFamily="18" charset="0"/>
              </a:defRPr>
            </a:lvl6pPr>
            <a:lvl7pPr marL="914400" eaLnBrk="0" fontAlgn="base" hangingPunct="0">
              <a:spcBef>
                <a:spcPct val="0"/>
              </a:spcBef>
              <a:spcAft>
                <a:spcPct val="0"/>
              </a:spcAft>
              <a:defRPr sz="1200">
                <a:solidFill>
                  <a:schemeClr val="tx1"/>
                </a:solidFill>
                <a:latin typeface="Times New Roman" pitchFamily="18" charset="0"/>
              </a:defRPr>
            </a:lvl7pPr>
            <a:lvl8pPr marL="1371600" eaLnBrk="0" fontAlgn="base" hangingPunct="0">
              <a:spcBef>
                <a:spcPct val="0"/>
              </a:spcBef>
              <a:spcAft>
                <a:spcPct val="0"/>
              </a:spcAft>
              <a:defRPr sz="1200">
                <a:solidFill>
                  <a:schemeClr val="tx1"/>
                </a:solidFill>
                <a:latin typeface="Times New Roman" pitchFamily="18" charset="0"/>
              </a:defRPr>
            </a:lvl8pPr>
            <a:lvl9pPr marL="1828800" eaLnBrk="0" fontAlgn="base" hangingPunct="0">
              <a:spcBef>
                <a:spcPct val="0"/>
              </a:spcBef>
              <a:spcAft>
                <a:spcPct val="0"/>
              </a:spcAft>
              <a:defRPr sz="1200">
                <a:solidFill>
                  <a:schemeClr val="tx1"/>
                </a:solidFill>
                <a:latin typeface="Times New Roman" pitchFamily="18" charset="0"/>
              </a:defRPr>
            </a:lvl9pPr>
          </a:lstStyle>
          <a:p>
            <a:pPr marL="0" lvl="4">
              <a:defRPr/>
            </a:pPr>
            <a:r>
              <a:rPr lang="en-US" altLang="en-US" sz="1800" b="1" dirty="0"/>
              <a:t>November 2021</a:t>
            </a:r>
          </a:p>
        </p:txBody>
      </p:sp>
      <p:sp>
        <p:nvSpPr>
          <p:cNvPr id="1029"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0" name="Rectangle 9"/>
          <p:cNvSpPr>
            <a:spLocks noChangeArrowheads="1"/>
          </p:cNvSpPr>
          <p:nvPr/>
        </p:nvSpPr>
        <p:spPr bwMode="auto">
          <a:xfrm>
            <a:off x="685800" y="6475413"/>
            <a:ext cx="4794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Agenda</a:t>
            </a:r>
          </a:p>
        </p:txBody>
      </p:sp>
      <p:sp>
        <p:nvSpPr>
          <p:cNvPr id="1031" name="Rectangle 7"/>
          <p:cNvSpPr>
            <a:spLocks noChangeArrowheads="1"/>
          </p:cNvSpPr>
          <p:nvPr userDrawn="1"/>
        </p:nvSpPr>
        <p:spPr bwMode="auto">
          <a:xfrm>
            <a:off x="5047069" y="332601"/>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sz="1800" b="1" dirty="0"/>
              <a:t>doc.: IEEE 802.11-21/1625r0</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3" name="Rectangle 7"/>
          <p:cNvSpPr>
            <a:spLocks noChangeArrowheads="1"/>
          </p:cNvSpPr>
          <p:nvPr userDrawn="1"/>
        </p:nvSpPr>
        <p:spPr bwMode="auto">
          <a:xfrm>
            <a:off x="5747714" y="6476484"/>
            <a:ext cx="2854949"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dirty="0"/>
              <a:t>Mark Hamilton, Ruckus/CommScope</a:t>
            </a:r>
          </a:p>
        </p:txBody>
      </p:sp>
      <p:sp>
        <p:nvSpPr>
          <p:cNvPr id="1034" name="Rectangle 7"/>
          <p:cNvSpPr>
            <a:spLocks noChangeArrowheads="1"/>
          </p:cNvSpPr>
          <p:nvPr userDrawn="1"/>
        </p:nvSpPr>
        <p:spPr bwMode="auto">
          <a:xfrm>
            <a:off x="4376738" y="6477000"/>
            <a:ext cx="534987"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a:defRPr sz="1200">
                <a:solidFill>
                  <a:schemeClr val="tx1"/>
                </a:solidFill>
                <a:latin typeface="Times New Roman" panose="02020603050405020304" pitchFamily="18" charset="0"/>
              </a:defRPr>
            </a:lvl5pPr>
            <a:lvl6pPr marL="457200" eaLnBrk="0" fontAlgn="base" hangingPunct="0">
              <a:spcBef>
                <a:spcPct val="0"/>
              </a:spcBef>
              <a:spcAft>
                <a:spcPct val="0"/>
              </a:spcAft>
              <a:defRPr sz="1200">
                <a:solidFill>
                  <a:schemeClr val="tx1"/>
                </a:solidFill>
                <a:latin typeface="Times New Roman" panose="02020603050405020304" pitchFamily="18" charset="0"/>
              </a:defRPr>
            </a:lvl6pPr>
            <a:lvl7pPr marL="914400" eaLnBrk="0" fontAlgn="base" hangingPunct="0">
              <a:spcBef>
                <a:spcPct val="0"/>
              </a:spcBef>
              <a:spcAft>
                <a:spcPct val="0"/>
              </a:spcAft>
              <a:defRPr sz="1200">
                <a:solidFill>
                  <a:schemeClr val="tx1"/>
                </a:solidFill>
                <a:latin typeface="Times New Roman" panose="02020603050405020304" pitchFamily="18" charset="0"/>
              </a:defRPr>
            </a:lvl7pPr>
            <a:lvl8pPr marL="1371600" eaLnBrk="0" fontAlgn="base" hangingPunct="0">
              <a:spcBef>
                <a:spcPct val="0"/>
              </a:spcBef>
              <a:spcAft>
                <a:spcPct val="0"/>
              </a:spcAft>
              <a:defRPr sz="1200">
                <a:solidFill>
                  <a:schemeClr val="tx1"/>
                </a:solidFill>
                <a:latin typeface="Times New Roman" panose="02020603050405020304" pitchFamily="18" charset="0"/>
              </a:defRPr>
            </a:lvl8pPr>
            <a:lvl9pPr marL="1828800" eaLnBrk="0" fontAlgn="base" hangingPunct="0">
              <a:spcBef>
                <a:spcPct val="0"/>
              </a:spcBef>
              <a:spcAft>
                <a:spcPct val="0"/>
              </a:spcAft>
              <a:defRPr sz="1200">
                <a:solidFill>
                  <a:schemeClr val="tx1"/>
                </a:solidFill>
                <a:latin typeface="Times New Roman" panose="02020603050405020304" pitchFamily="18" charset="0"/>
              </a:defRPr>
            </a:lvl9pPr>
          </a:lstStyle>
          <a:p>
            <a:pPr marL="0" lvl="4" algn="ctr">
              <a:defRPr/>
            </a:pPr>
            <a:r>
              <a:rPr lang="en-US" altLang="en-US" dirty="0"/>
              <a:t>Slide </a:t>
            </a:r>
            <a:fld id="{1291753C-873D-4DFB-819C-A0C0C7B7499E}" type="slidenum">
              <a:rPr lang="en-US" altLang="en-US" smtClean="0"/>
              <a:pPr marL="0" lvl="4" algn="ct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6102" r:id="rId1"/>
    <p:sldLayoutId id="2147486103" r:id="rId2"/>
    <p:sldLayoutId id="2147486104" r:id="rId3"/>
    <p:sldLayoutId id="2147486105" r:id="rId4"/>
    <p:sldLayoutId id="2147486106" r:id="rId5"/>
    <p:sldLayoutId id="2147486107" r:id="rId6"/>
    <p:sldLayoutId id="2147486108" r:id="rId7"/>
    <p:sldLayoutId id="2147486109" r:id="rId8"/>
    <p:sldLayoutId id="2147486110" r:id="rId9"/>
    <p:sldLayoutId id="2147486111" r:id="rId10"/>
    <p:sldLayoutId id="2147486112"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1/11-21-1318-00-0arc-arc-sc-teleconference-minutes-09-august-2021.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hyperlink" Target="https://mentor.ieee.org/802.11/dcn/21/11-21-1447-00-0arc-arc-sc-teleconference-minutes-2-september-2021.docx" TargetMode="External"/><Relationship Id="rId4" Type="http://schemas.openxmlformats.org/officeDocument/2006/relationships/hyperlink" Target="https://mentor.ieee.org/802.11/dcn/21/11-21-1424-00-0arc-arc-sc-teleconference-minutes-30-august-2021.docx"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0/11-20-0174-00-0arc-epd-and-lpd-terminology-misalignment-in-ieee-std-802-1-and-802-11.ppt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hyperlink" Target="https://mentor.ieee.org/802.11/dcn/19/11-19-0106-00-000m-sta-and-ap.doc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1/11-21-0414-02-0arc-draft-examples-of-a-proposed-notation-for-frame-exchange-sequence-sequences-in-annex-g-of-802-11-2020.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ec/dcn/21/ec-21-0142-01-00EC-technical-coherence-sub-ad-hoc-22jun2021-notes.doc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hyperlink" Target="https://mentor.ieee.org/802-ec/dcn/21/ec-21-0131-00-00EC-views-on-revision-of-ieee-std-802.pptx"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802world.org/plenary/" TargetMode="External"/><Relationship Id="rId2" Type="http://schemas.openxmlformats.org/officeDocument/2006/relationships/hyperlink" Target="https://cvent.me/4xn8Ql"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noFill/>
        </p:spPr>
        <p:txBody>
          <a:bodyPr/>
          <a:lstStyle/>
          <a:p>
            <a:r>
              <a:rPr lang="en-US" altLang="en-US" dirty="0"/>
              <a:t>ARC-SC-agenda-Nov-2021</a:t>
            </a:r>
          </a:p>
        </p:txBody>
      </p:sp>
      <p:sp>
        <p:nvSpPr>
          <p:cNvPr id="15363" name="Rectangle 6"/>
          <p:cNvSpPr>
            <a:spLocks noGrp="1" noChangeArrowheads="1"/>
          </p:cNvSpPr>
          <p:nvPr>
            <p:ph type="body" idx="1"/>
          </p:nvPr>
        </p:nvSpPr>
        <p:spPr>
          <a:xfrm>
            <a:off x="685800" y="1524000"/>
            <a:ext cx="7772400" cy="381000"/>
          </a:xfrm>
          <a:noFill/>
        </p:spPr>
        <p:txBody>
          <a:bodyPr/>
          <a:lstStyle/>
          <a:p>
            <a:pPr algn="ctr">
              <a:buFontTx/>
              <a:buNone/>
            </a:pPr>
            <a:r>
              <a:rPr lang="en-US" altLang="en-US" sz="2000" dirty="0"/>
              <a:t>Date:</a:t>
            </a:r>
            <a:r>
              <a:rPr lang="en-US" altLang="en-US" sz="2000" b="0" dirty="0"/>
              <a:t> 2021-10-04</a:t>
            </a:r>
          </a:p>
        </p:txBody>
      </p:sp>
      <p:graphicFrame>
        <p:nvGraphicFramePr>
          <p:cNvPr id="15364" name="Object 11"/>
          <p:cNvGraphicFramePr>
            <a:graphicFrameLocks noChangeAspect="1"/>
          </p:cNvGraphicFramePr>
          <p:nvPr>
            <p:extLst>
              <p:ext uri="{D42A27DB-BD31-4B8C-83A1-F6EECF244321}">
                <p14:modId xmlns:p14="http://schemas.microsoft.com/office/powerpoint/2010/main" val="1200794606"/>
              </p:ext>
            </p:extLst>
          </p:nvPr>
        </p:nvGraphicFramePr>
        <p:xfrm>
          <a:off x="525463" y="2305050"/>
          <a:ext cx="7899400" cy="2879725"/>
        </p:xfrm>
        <a:graphic>
          <a:graphicData uri="http://schemas.openxmlformats.org/presentationml/2006/ole">
            <mc:AlternateContent xmlns:mc="http://schemas.openxmlformats.org/markup-compatibility/2006">
              <mc:Choice xmlns:v="urn:schemas-microsoft-com:vml" Requires="v">
                <p:oleObj name="Document" r:id="rId3" imgW="8619847" imgH="3137708" progId="Word.Document.8">
                  <p:embed/>
                </p:oleObj>
              </mc:Choice>
              <mc:Fallback>
                <p:oleObj name="Document" r:id="rId3" imgW="8619847" imgH="3137708" progId="Word.Document.8">
                  <p:embed/>
                  <p:pic>
                    <p:nvPicPr>
                      <p:cNvPr id="0" name="Object 11"/>
                      <p:cNvPicPr>
                        <a:picLocks noChangeAspect="1" noChangeArrowheads="1"/>
                      </p:cNvPicPr>
                      <p:nvPr/>
                    </p:nvPicPr>
                    <p:blipFill>
                      <a:blip r:embed="rId4"/>
                      <a:srcRect/>
                      <a:stretch>
                        <a:fillRect/>
                      </a:stretch>
                    </p:blipFill>
                    <p:spPr bwMode="auto">
                      <a:xfrm>
                        <a:off x="525463" y="2305050"/>
                        <a:ext cx="7899400" cy="2879725"/>
                      </a:xfrm>
                      <a:prstGeom prst="rect">
                        <a:avLst/>
                      </a:prstGeom>
                      <a:noFill/>
                      <a:ln>
                        <a:noFill/>
                      </a:ln>
                    </p:spPr>
                  </p:pic>
                </p:oleObj>
              </mc:Fallback>
            </mc:AlternateContent>
          </a:graphicData>
        </a:graphic>
      </p:graphicFrame>
      <p:sp>
        <p:nvSpPr>
          <p:cNvPr id="15365"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dirty="0"/>
              <a:t>Authors:</a:t>
            </a:r>
            <a:endParaRPr lang="en-US" altLang="en-US" sz="2000" b="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1500" b="1" i="1" dirty="0">
                <a:latin typeface="Calibri" panose="020F0502020204030204" pitchFamily="34" charset="0"/>
                <a:cs typeface="Calibri" panose="020F0502020204030204" pitchFamily="34" charset="0"/>
              </a:rPr>
              <a:t>IEEE-SA Standards Board Bylaws</a:t>
            </a:r>
            <a:r>
              <a:rPr lang="en-US" altLang="en-US" sz="1500" b="1" dirty="0">
                <a:latin typeface="Calibri" panose="020F0502020204030204" pitchFamily="34" charset="0"/>
                <a:cs typeface="Calibri" panose="020F0502020204030204" pitchFamily="34" charset="0"/>
              </a:rPr>
              <a:t> </a:t>
            </a:r>
            <a:br>
              <a:rPr lang="en-US" altLang="en-US" sz="1500" b="1" dirty="0">
                <a:latin typeface="Calibri" panose="020F0502020204030204" pitchFamily="34" charset="0"/>
                <a:cs typeface="Calibri" panose="020F0502020204030204" pitchFamily="34" charset="0"/>
              </a:rPr>
            </a:br>
            <a:r>
              <a:rPr lang="en-US" altLang="en-US" sz="1200" b="1" dirty="0">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1500" b="1" i="1" dirty="0">
                <a:latin typeface="Calibri" panose="020F0502020204030204" pitchFamily="34" charset="0"/>
                <a:cs typeface="Calibri" panose="020F0502020204030204" pitchFamily="34" charset="0"/>
              </a:rPr>
              <a:t>IEEE-SA Standards Board Operations Manual</a:t>
            </a:r>
            <a:r>
              <a:rPr lang="en-US" altLang="en-US" sz="1500" b="1" dirty="0">
                <a:latin typeface="Calibri" panose="020F0502020204030204" pitchFamily="34" charset="0"/>
                <a:cs typeface="Calibri" panose="020F0502020204030204" pitchFamily="34" charset="0"/>
              </a:rPr>
              <a:t> </a:t>
            </a:r>
            <a:r>
              <a:rPr lang="en-US" altLang="en-US" sz="1200" b="1" dirty="0">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2400" b="1" dirty="0">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2400" b="1" dirty="0">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11267" name="Rectangle 3"/>
          <p:cNvSpPr>
            <a:spLocks noChangeArrowheads="1"/>
          </p:cNvSpPr>
          <p:nvPr/>
        </p:nvSpPr>
        <p:spPr bwMode="auto">
          <a:xfrm>
            <a:off x="1543050" y="1314450"/>
            <a:ext cx="61722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1800" b="1" u="sng">
              <a:latin typeface="Helvetica" panose="020B0604020202020204" pitchFamily="34"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pPr>
              <a:buFont typeface="Arial" panose="020B0604020202020204" pitchFamily="34" charset="0"/>
              <a:buChar char="•"/>
            </a:pPr>
            <a:r>
              <a:rPr lang="en-US" altLang="en-US" sz="1600" dirty="0"/>
              <a:t>By participating in this activity, you agree to comply with the IEEE Code of Ethics, all applicable laws, and all IEEE policies and procedures including, but not limited to, the IEEE SA Copyright Policy. </a:t>
            </a:r>
          </a:p>
          <a:p>
            <a:pPr>
              <a:spcBef>
                <a:spcPts val="0"/>
              </a:spcBef>
              <a:spcAft>
                <a:spcPts val="0"/>
              </a:spcAft>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3464650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86545"/>
            <a:ext cx="7770813" cy="3084910"/>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400" dirty="0">
                <a:hlinkClick r:id="rId2"/>
              </a:rPr>
              <a:t>https://standards.ieee.org/about/policies/bylaws/sect6-7.html#7</a:t>
            </a:r>
            <a:br>
              <a:rPr lang="en-US" sz="1400" dirty="0"/>
            </a:br>
            <a:r>
              <a:rPr lang="en-US" sz="1200" dirty="0"/>
              <a:t>	Clause 6.1 of the IEEE SA Standards Board Operations Manual</a:t>
            </a:r>
            <a:br>
              <a:rPr lang="en-US" sz="1200" dirty="0"/>
            </a:br>
            <a:r>
              <a:rPr lang="en-US" sz="1200" dirty="0"/>
              <a:t>	</a:t>
            </a:r>
            <a:r>
              <a:rPr lang="en-US" sz="1400" dirty="0">
                <a:hlinkClick r:id="rId3"/>
              </a:rPr>
              <a:t>https://standards.ieee.org/about/policies/opman/sect6.html</a:t>
            </a:r>
            <a:endParaRPr lang="en-US" sz="14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400" dirty="0">
                <a:hlinkClick r:id="rId5"/>
              </a:rPr>
              <a:t>http://standards.ieee.org/faqs/copyrights.html/</a:t>
            </a:r>
            <a:endParaRPr lang="en-US" sz="14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400" dirty="0">
                <a:hlinkClick r:id="rId3"/>
              </a:rPr>
              <a:t>https://standards.ieee.org/about/policies/opman/sect6.html</a:t>
            </a:r>
            <a:endParaRPr lang="en-US" sz="1400" dirty="0"/>
          </a:p>
          <a:p>
            <a:pPr marL="900113" lvl="2" indent="-214313">
              <a:buSzPct val="150000"/>
              <a:buFont typeface="Arial" panose="020B0604020202020204" pitchFamily="34" charset="0"/>
              <a:buChar char="•"/>
            </a:pPr>
            <a:endParaRPr lang="en-US" altLang="en-US" sz="1100" dirty="0"/>
          </a:p>
        </p:txBody>
      </p:sp>
    </p:spTree>
    <p:extLst>
      <p:ext uri="{BB962C8B-B14F-4D97-AF65-F5344CB8AC3E}">
        <p14:creationId xmlns:p14="http://schemas.microsoft.com/office/powerpoint/2010/main" val="131171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Participant behavior in IEEE-SA activities is guided</a:t>
            </a:r>
            <a:br>
              <a:rPr lang="en-US" sz="2400" dirty="0"/>
            </a:br>
            <a:r>
              <a:rPr lang="en-US" sz="2400"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350" dirty="0">
                <a:hlinkClick r:id="rId2"/>
              </a:rPr>
              <a:t>IEEE Code of Ethics</a:t>
            </a:r>
            <a:endParaRPr lang="en-US" sz="1350" dirty="0"/>
          </a:p>
          <a:p>
            <a:pPr lvl="1">
              <a:buFont typeface="Arial" panose="020B0604020202020204" pitchFamily="34" charset="0"/>
              <a:buChar char="•"/>
            </a:pPr>
            <a:r>
              <a:rPr lang="en-US" sz="1350" dirty="0">
                <a:hlinkClick r:id="rId3"/>
              </a:rPr>
              <a:t>IEEE Code of Conduct</a:t>
            </a:r>
            <a:endParaRPr lang="en-US" sz="135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350" i="1" dirty="0"/>
              <a:t>Uphold the highest standards of integrity, responsible behavior, and ethical and professional conduct</a:t>
            </a:r>
          </a:p>
          <a:p>
            <a:pPr lvl="1">
              <a:buFont typeface="Arial" panose="020B0604020202020204" pitchFamily="34" charset="0"/>
              <a:buChar char="•"/>
            </a:pPr>
            <a:r>
              <a:rPr lang="en-US" sz="1350" i="1" dirty="0"/>
              <a:t>Treat people fairly and with respect, to not engage in harassment, discrimination, or retaliation, and to protect people's privacy.</a:t>
            </a:r>
          </a:p>
          <a:p>
            <a:pPr lvl="1">
              <a:buFont typeface="Arial" panose="020B0604020202020204" pitchFamily="34" charset="0"/>
              <a:buChar char="•"/>
            </a:pPr>
            <a:r>
              <a:rPr lang="en-US" sz="135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350" dirty="0">
                <a:hlinkClick r:id="rId4"/>
              </a:rPr>
              <a:t>http://www.ieee.org/about/corporate/governance</a:t>
            </a:r>
            <a:endParaRPr lang="en-US" sz="1350"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Participants in the IEEE-SA “individual process” shall</a:t>
            </a:r>
            <a:br>
              <a:rPr lang="en-US" sz="2400" dirty="0"/>
            </a:br>
            <a:r>
              <a:rPr lang="en-US" sz="2400"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500" dirty="0"/>
              <a:t>The </a:t>
            </a:r>
            <a:r>
              <a:rPr lang="en-US" sz="1500" dirty="0">
                <a:hlinkClick r:id="rId2"/>
              </a:rPr>
              <a:t>IEEE-SA Standards Board Bylaws </a:t>
            </a:r>
            <a:r>
              <a:rPr lang="en-US" sz="1500" dirty="0"/>
              <a:t>require that “participants in the IEEE standards development individual process shall act based on their qualifications and experience”</a:t>
            </a:r>
          </a:p>
          <a:p>
            <a:pPr>
              <a:buFont typeface="Arial" panose="020B0604020202020204" pitchFamily="34" charset="0"/>
              <a:buChar char="•"/>
            </a:pPr>
            <a:r>
              <a:rPr lang="en-US" sz="1500" dirty="0"/>
              <a:t>This means participants:</a:t>
            </a:r>
          </a:p>
          <a:p>
            <a:pPr lvl="1">
              <a:buFont typeface="Arial" panose="020B0604020202020204" pitchFamily="34" charset="0"/>
              <a:buChar char="•"/>
            </a:pPr>
            <a:r>
              <a:rPr lang="en-US" sz="1350" b="1" dirty="0">
                <a:solidFill>
                  <a:srgbClr val="00B050"/>
                </a:solidFill>
              </a:rPr>
              <a:t>Shall act &amp; vote </a:t>
            </a:r>
            <a:r>
              <a:rPr lang="en-US" sz="1350" dirty="0"/>
              <a:t>based on their personal &amp; independent opinions derived from their expertise, knowledge, and qualifications</a:t>
            </a:r>
          </a:p>
          <a:p>
            <a:pPr lvl="1">
              <a:buFont typeface="Arial" panose="020B0604020202020204" pitchFamily="34" charset="0"/>
              <a:buChar char="•"/>
            </a:pPr>
            <a:r>
              <a:rPr lang="en-US" sz="1350" b="1" dirty="0">
                <a:solidFill>
                  <a:srgbClr val="FF0000"/>
                </a:solidFill>
              </a:rPr>
              <a:t>Shall not act or vote </a:t>
            </a:r>
            <a:r>
              <a:rPr lang="en-US" sz="135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350" b="1" dirty="0">
                <a:solidFill>
                  <a:srgbClr val="FF0000"/>
                </a:solidFill>
              </a:rPr>
              <a:t>Shall not direct </a:t>
            </a:r>
            <a:r>
              <a:rPr lang="en-US" sz="135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1500" dirty="0"/>
              <a:t>By participating in standards activities using the “</a:t>
            </a:r>
            <a:r>
              <a:rPr lang="en-US" sz="1500" i="1" dirty="0"/>
              <a:t>individual process</a:t>
            </a:r>
            <a:r>
              <a:rPr lang="en-US" sz="1500" dirty="0"/>
              <a:t>”, you are deemed to accept these requirements; if you are unable to satisfy these requirements then you shall immediately cease any participation</a:t>
            </a:r>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a:t>IEEE-SA standards activities shall allow the fair &amp;</a:t>
            </a:r>
            <a:br>
              <a:rPr lang="en-US" sz="2400" dirty="0"/>
            </a:br>
            <a:r>
              <a:rPr lang="en-US" sz="2400"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(clause 5.2.1.3) specifies that “</a:t>
            </a:r>
            <a:r>
              <a:rPr lang="en-US" sz="2000" i="1" dirty="0"/>
              <a:t>the standards development process shall not be dominated by any single interest category, individual, or organization</a:t>
            </a:r>
            <a:r>
              <a:rPr lang="en-US" sz="2000" dirty="0"/>
              <a:t>”</a:t>
            </a:r>
          </a:p>
          <a:p>
            <a:pPr lvl="1">
              <a:buFont typeface="Arial" panose="020B0604020202020204" pitchFamily="34" charset="0"/>
              <a:buChar char="•"/>
            </a:pPr>
            <a:r>
              <a:rPr lang="en-US" sz="1200" dirty="0"/>
              <a:t>This means no participant may exercise “</a:t>
            </a:r>
            <a:r>
              <a:rPr lang="en-US" sz="1200" i="1" dirty="0"/>
              <a:t>authority, leadership, or influence by reason of superior leverage, strength, or representation to the exclusion of fair and equitable consideration of other viewpoints</a:t>
            </a:r>
            <a:r>
              <a:rPr lang="en-US" sz="1200" dirty="0"/>
              <a:t>” or “</a:t>
            </a:r>
            <a:r>
              <a:rPr lang="en-US" sz="1200" i="1" dirty="0"/>
              <a:t>to hinder the progress of the standards development activity</a:t>
            </a:r>
            <a:r>
              <a:rPr lang="en-US" sz="1200" dirty="0"/>
              <a:t>”</a:t>
            </a:r>
          </a:p>
          <a:p>
            <a:pPr>
              <a:buFont typeface="Arial" panose="020B0604020202020204" pitchFamily="34" charset="0"/>
              <a:buChar char="•"/>
            </a:pPr>
            <a:r>
              <a:rPr lang="en-US" sz="2000" dirty="0"/>
              <a:t>This rule applies equally to those participating in a standards development project and to that project’s leadership group</a:t>
            </a:r>
          </a:p>
          <a:p>
            <a:pPr>
              <a:buFont typeface="Arial" panose="020B0604020202020204" pitchFamily="34" charset="0"/>
              <a:buChar char="•"/>
            </a:pPr>
            <a:r>
              <a:rPr lang="en-US" sz="2000"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762000"/>
            <a:ext cx="7772400" cy="533400"/>
          </a:xfrm>
        </p:spPr>
        <p:txBody>
          <a:bodyPr/>
          <a:lstStyle/>
          <a:p>
            <a:pPr eaLnBrk="1" hangingPunct="1"/>
            <a:r>
              <a:rPr lang="en-US" altLang="en-US" dirty="0"/>
              <a:t>ARC Agenda – 8 Nov 2021, 13:30 ET</a:t>
            </a:r>
          </a:p>
        </p:txBody>
      </p:sp>
      <p:sp>
        <p:nvSpPr>
          <p:cNvPr id="11267" name="Rectangle 3"/>
          <p:cNvSpPr>
            <a:spLocks noGrp="1" noChangeArrowheads="1"/>
          </p:cNvSpPr>
          <p:nvPr>
            <p:ph idx="1"/>
          </p:nvPr>
        </p:nvSpPr>
        <p:spPr>
          <a:xfrm>
            <a:off x="342900" y="1371600"/>
            <a:ext cx="8458200" cy="5143500"/>
          </a:xfrm>
        </p:spPr>
        <p:txBody>
          <a:bodyPr/>
          <a:lstStyle/>
          <a:p>
            <a:pPr eaLnBrk="1" hangingPunct="1">
              <a:lnSpc>
                <a:spcPct val="90000"/>
              </a:lnSpc>
              <a:spcBef>
                <a:spcPts val="300"/>
              </a:spcBef>
              <a:spcAft>
                <a:spcPts val="600"/>
              </a:spcAft>
              <a:defRPr/>
            </a:pPr>
            <a:r>
              <a:rPr lang="en-US" sz="2800" dirty="0">
                <a:solidFill>
                  <a:srgbClr val="000000"/>
                </a:solidFill>
              </a:rPr>
              <a:t>Reminder: 2 meetings this week: Monday 13:30 ET, Wednesday 11:15 ET</a:t>
            </a:r>
          </a:p>
          <a:p>
            <a:pPr eaLnBrk="1" hangingPunct="1">
              <a:lnSpc>
                <a:spcPct val="90000"/>
              </a:lnSpc>
              <a:spcBef>
                <a:spcPts val="300"/>
              </a:spcBef>
              <a:spcAft>
                <a:spcPts val="600"/>
              </a:spcAft>
              <a:defRPr/>
            </a:pPr>
            <a:r>
              <a:rPr lang="en-US" sz="2800" dirty="0">
                <a:solidFill>
                  <a:srgbClr val="000000"/>
                </a:solidFill>
              </a:rPr>
              <a:t>Attendance, noises/recording, meeting protocol reminders</a:t>
            </a:r>
          </a:p>
          <a:p>
            <a:pPr eaLnBrk="1" hangingPunct="1">
              <a:lnSpc>
                <a:spcPct val="90000"/>
              </a:lnSpc>
              <a:spcBef>
                <a:spcPts val="300"/>
              </a:spcBef>
              <a:spcAft>
                <a:spcPts val="600"/>
              </a:spcAft>
              <a:defRPr/>
            </a:pPr>
            <a:r>
              <a:rPr lang="en-US" sz="2800" dirty="0">
                <a:solidFill>
                  <a:srgbClr val="000000"/>
                </a:solidFill>
              </a:rPr>
              <a:t>Policies, duty to inform, participation rules</a:t>
            </a:r>
          </a:p>
          <a:p>
            <a:pPr eaLnBrk="1" hangingPunct="1">
              <a:lnSpc>
                <a:spcPct val="90000"/>
              </a:lnSpc>
              <a:spcBef>
                <a:spcPts val="300"/>
              </a:spcBef>
              <a:spcAft>
                <a:spcPts val="600"/>
              </a:spcAft>
              <a:defRPr/>
            </a:pPr>
            <a:r>
              <a:rPr lang="en-US" sz="2800" dirty="0">
                <a:solidFill>
                  <a:srgbClr val="000000"/>
                </a:solidFill>
              </a:rPr>
              <a:t>Prior meeting minutes</a:t>
            </a:r>
          </a:p>
          <a:p>
            <a:pPr eaLnBrk="1" hangingPunct="1">
              <a:lnSpc>
                <a:spcPct val="90000"/>
              </a:lnSpc>
              <a:spcBef>
                <a:spcPts val="300"/>
              </a:spcBef>
              <a:spcAft>
                <a:spcPts val="600"/>
              </a:spcAft>
              <a:defRPr/>
            </a:pPr>
            <a:r>
              <a:rPr lang="en-US" sz="2800" dirty="0">
                <a:solidFill>
                  <a:srgbClr val="000000"/>
                </a:solidFill>
              </a:rPr>
              <a:t>Contribution/discussion topics:</a:t>
            </a:r>
          </a:p>
          <a:p>
            <a:pPr lvl="1" eaLnBrk="1" hangingPunct="1">
              <a:lnSpc>
                <a:spcPct val="90000"/>
              </a:lnSpc>
              <a:spcBef>
                <a:spcPts val="300"/>
              </a:spcBef>
              <a:spcAft>
                <a:spcPts val="600"/>
              </a:spcAft>
              <a:defRPr/>
            </a:pPr>
            <a:r>
              <a:rPr lang="en-US" dirty="0"/>
              <a:t>Annex G way forward </a:t>
            </a:r>
          </a:p>
          <a:p>
            <a:pPr lvl="1" eaLnBrk="1" hangingPunct="1">
              <a:lnSpc>
                <a:spcPct val="90000"/>
              </a:lnSpc>
              <a:spcBef>
                <a:spcPts val="300"/>
              </a:spcBef>
              <a:spcAft>
                <a:spcPts val="600"/>
              </a:spcAft>
              <a:defRPr/>
            </a:pPr>
            <a:r>
              <a:rPr lang="en-US" dirty="0"/>
              <a:t>IEEE Std 802 revision</a:t>
            </a:r>
          </a:p>
          <a:p>
            <a:pPr lvl="1" eaLnBrk="1" hangingPunct="1">
              <a:lnSpc>
                <a:spcPct val="90000"/>
              </a:lnSpc>
              <a:spcBef>
                <a:spcPts val="300"/>
              </a:spcBef>
              <a:spcAft>
                <a:spcPts val="600"/>
              </a:spcAft>
              <a:defRPr/>
            </a:pPr>
            <a:r>
              <a:rPr lang="en-US" dirty="0" err="1"/>
              <a:t>TGbe</a:t>
            </a:r>
            <a:r>
              <a:rPr lang="en-US" dirty="0"/>
              <a:t> informative annex</a:t>
            </a:r>
          </a:p>
          <a:p>
            <a:pPr lvl="1" eaLnBrk="1" hangingPunct="1">
              <a:lnSpc>
                <a:spcPct val="90000"/>
              </a:lnSpc>
              <a:spcBef>
                <a:spcPts val="300"/>
              </a:spcBef>
              <a:spcAft>
                <a:spcPts val="600"/>
              </a:spcAft>
              <a:defRPr/>
            </a:pPr>
            <a:r>
              <a:rPr lang="en-US" dirty="0"/>
              <a:t>Other topics?</a:t>
            </a:r>
          </a:p>
          <a:p>
            <a:pPr lvl="1" eaLnBrk="1" hangingPunct="1">
              <a:lnSpc>
                <a:spcPct val="90000"/>
              </a:lnSpc>
              <a:spcBef>
                <a:spcPts val="300"/>
              </a:spcBef>
              <a:spcAft>
                <a:spcPts val="600"/>
              </a:spcAft>
              <a:defRPr/>
            </a:pPr>
            <a:endParaRPr lang="en-US" dirty="0"/>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23026113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762000"/>
            <a:ext cx="7772400" cy="533400"/>
          </a:xfrm>
        </p:spPr>
        <p:txBody>
          <a:bodyPr/>
          <a:lstStyle/>
          <a:p>
            <a:pPr eaLnBrk="1" hangingPunct="1"/>
            <a:r>
              <a:rPr lang="en-US" altLang="en-US" dirty="0"/>
              <a:t>ARC Agenda – 10 Nov 2021, 11:15 ET</a:t>
            </a:r>
          </a:p>
        </p:txBody>
      </p:sp>
      <p:sp>
        <p:nvSpPr>
          <p:cNvPr id="11267" name="Rectangle 3"/>
          <p:cNvSpPr>
            <a:spLocks noGrp="1" noChangeArrowheads="1"/>
          </p:cNvSpPr>
          <p:nvPr>
            <p:ph idx="1"/>
          </p:nvPr>
        </p:nvSpPr>
        <p:spPr>
          <a:xfrm>
            <a:off x="342900" y="1524000"/>
            <a:ext cx="8458200" cy="4038600"/>
          </a:xfrm>
        </p:spPr>
        <p:txBody>
          <a:bodyPr/>
          <a:lstStyle/>
          <a:p>
            <a:pPr eaLnBrk="1" hangingPunct="1">
              <a:lnSpc>
                <a:spcPct val="90000"/>
              </a:lnSpc>
              <a:spcBef>
                <a:spcPts val="300"/>
              </a:spcBef>
              <a:spcAft>
                <a:spcPts val="600"/>
              </a:spcAft>
              <a:defRPr/>
            </a:pPr>
            <a:r>
              <a:rPr lang="en-US" sz="2800" dirty="0">
                <a:solidFill>
                  <a:srgbClr val="000000"/>
                </a:solidFill>
              </a:rPr>
              <a:t>Attendance, noises/recording, meeting protocol reminders</a:t>
            </a:r>
          </a:p>
          <a:p>
            <a:pPr eaLnBrk="1" hangingPunct="1">
              <a:lnSpc>
                <a:spcPct val="90000"/>
              </a:lnSpc>
              <a:spcBef>
                <a:spcPts val="300"/>
              </a:spcBef>
              <a:spcAft>
                <a:spcPts val="600"/>
              </a:spcAft>
              <a:defRPr/>
            </a:pPr>
            <a:r>
              <a:rPr lang="en-US" sz="2800" dirty="0">
                <a:solidFill>
                  <a:srgbClr val="000000"/>
                </a:solidFill>
              </a:rPr>
              <a:t>Policies, duty to inform, participation rules</a:t>
            </a:r>
          </a:p>
          <a:p>
            <a:pPr eaLnBrk="1" hangingPunct="1">
              <a:lnSpc>
                <a:spcPct val="90000"/>
              </a:lnSpc>
              <a:spcBef>
                <a:spcPts val="300"/>
              </a:spcBef>
              <a:spcAft>
                <a:spcPts val="600"/>
              </a:spcAft>
              <a:defRPr/>
            </a:pPr>
            <a:r>
              <a:rPr lang="en-US" sz="2800" dirty="0">
                <a:solidFill>
                  <a:srgbClr val="000000"/>
                </a:solidFill>
              </a:rPr>
              <a:t>Contribution/discussion topics:</a:t>
            </a:r>
          </a:p>
          <a:p>
            <a:pPr lvl="1" eaLnBrk="1" hangingPunct="1">
              <a:lnSpc>
                <a:spcPct val="90000"/>
              </a:lnSpc>
              <a:spcBef>
                <a:spcPts val="300"/>
              </a:spcBef>
              <a:spcAft>
                <a:spcPts val="600"/>
              </a:spcAft>
              <a:defRPr/>
            </a:pPr>
            <a:r>
              <a:rPr lang="en-US" dirty="0"/>
              <a:t>Annex G way forward </a:t>
            </a:r>
          </a:p>
          <a:p>
            <a:pPr lvl="1" eaLnBrk="1" hangingPunct="1">
              <a:lnSpc>
                <a:spcPct val="90000"/>
              </a:lnSpc>
              <a:spcBef>
                <a:spcPts val="300"/>
              </a:spcBef>
              <a:spcAft>
                <a:spcPts val="600"/>
              </a:spcAft>
              <a:defRPr/>
            </a:pPr>
            <a:r>
              <a:rPr lang="en-US" dirty="0"/>
              <a:t>IEEE Std 802 revision</a:t>
            </a:r>
          </a:p>
          <a:p>
            <a:pPr lvl="1" eaLnBrk="1" hangingPunct="1">
              <a:lnSpc>
                <a:spcPct val="90000"/>
              </a:lnSpc>
              <a:spcBef>
                <a:spcPts val="300"/>
              </a:spcBef>
              <a:spcAft>
                <a:spcPts val="600"/>
              </a:spcAft>
              <a:defRPr/>
            </a:pPr>
            <a:r>
              <a:rPr lang="en-US" dirty="0" err="1"/>
              <a:t>TGbe</a:t>
            </a:r>
            <a:r>
              <a:rPr lang="en-US" dirty="0"/>
              <a:t> informative annex</a:t>
            </a:r>
          </a:p>
          <a:p>
            <a:pPr lvl="1" eaLnBrk="1" hangingPunct="1">
              <a:lnSpc>
                <a:spcPct val="90000"/>
              </a:lnSpc>
              <a:spcBef>
                <a:spcPts val="300"/>
              </a:spcBef>
              <a:spcAft>
                <a:spcPts val="600"/>
              </a:spcAft>
              <a:defRPr/>
            </a:pPr>
            <a:r>
              <a:rPr lang="en-US" dirty="0"/>
              <a:t>Other topics?</a:t>
            </a:r>
          </a:p>
          <a:p>
            <a:pPr eaLnBrk="1" hangingPunct="1">
              <a:lnSpc>
                <a:spcPct val="90000"/>
              </a:lnSpc>
              <a:spcBef>
                <a:spcPts val="300"/>
              </a:spcBef>
              <a:spcAft>
                <a:spcPts val="600"/>
              </a:spcAft>
              <a:defRPr/>
            </a:pPr>
            <a:r>
              <a:rPr lang="en-US" sz="2800" dirty="0">
                <a:solidFill>
                  <a:srgbClr val="000000"/>
                </a:solidFill>
              </a:rPr>
              <a:t>Next steps</a:t>
            </a:r>
          </a:p>
          <a:p>
            <a:pPr marL="342900" lvl="1" indent="-342900" eaLnBrk="1" hangingPunct="1">
              <a:lnSpc>
                <a:spcPct val="90000"/>
              </a:lnSpc>
              <a:spcBef>
                <a:spcPts val="300"/>
              </a:spcBef>
              <a:buFont typeface="Arial" pitchFamily="34" charset="0"/>
              <a:buChar char="•"/>
              <a:defRPr/>
            </a:pPr>
            <a:endParaRPr lang="en-US" sz="2800" dirty="0"/>
          </a:p>
          <a:p>
            <a:pPr marL="342900" lvl="1" indent="-342900" eaLnBrk="1" hangingPunct="1">
              <a:lnSpc>
                <a:spcPct val="90000"/>
              </a:lnSpc>
              <a:spcBef>
                <a:spcPts val="300"/>
              </a:spcBef>
              <a:buFont typeface="Arial" pitchFamily="34" charset="0"/>
              <a:buChar char="•"/>
              <a:defRPr/>
            </a:pPr>
            <a:endParaRPr lang="en-US" b="1" dirty="0"/>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7733727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Prior meeting minutes</a:t>
            </a:r>
          </a:p>
        </p:txBody>
      </p:sp>
      <p:sp>
        <p:nvSpPr>
          <p:cNvPr id="11267" name="Rectangle 3"/>
          <p:cNvSpPr>
            <a:spLocks noGrp="1" noChangeArrowheads="1"/>
          </p:cNvSpPr>
          <p:nvPr>
            <p:ph idx="1"/>
          </p:nvPr>
        </p:nvSpPr>
        <p:spPr>
          <a:xfrm>
            <a:off x="342900" y="1219200"/>
            <a:ext cx="8458200" cy="5257800"/>
          </a:xfrm>
        </p:spPr>
        <p:txBody>
          <a:bodyPr/>
          <a:lstStyle/>
          <a:p>
            <a:pPr marL="0" indent="0" eaLnBrk="1" hangingPunct="1">
              <a:lnSpc>
                <a:spcPct val="90000"/>
              </a:lnSpc>
              <a:spcBef>
                <a:spcPts val="300"/>
              </a:spcBef>
              <a:buNone/>
              <a:defRPr/>
            </a:pPr>
            <a:r>
              <a:rPr lang="en-US" sz="2800" dirty="0"/>
              <a:t>Approve the minutes of:</a:t>
            </a:r>
          </a:p>
          <a:p>
            <a:pPr marL="400050" lvl="1" indent="0" eaLnBrk="1" hangingPunct="1">
              <a:lnSpc>
                <a:spcPct val="90000"/>
              </a:lnSpc>
              <a:spcBef>
                <a:spcPts val="300"/>
              </a:spcBef>
              <a:buNone/>
              <a:defRPr/>
            </a:pPr>
            <a:r>
              <a:rPr lang="en-US" sz="2400" dirty="0">
                <a:solidFill>
                  <a:srgbClr val="000000"/>
                </a:solidFill>
              </a:rPr>
              <a:t>Aug/Sept telecons:</a:t>
            </a:r>
          </a:p>
          <a:p>
            <a:pPr lvl="1" indent="-342900" eaLnBrk="1" hangingPunct="1">
              <a:lnSpc>
                <a:spcPct val="90000"/>
              </a:lnSpc>
              <a:spcBef>
                <a:spcPts val="300"/>
              </a:spcBef>
              <a:defRPr/>
            </a:pPr>
            <a:r>
              <a:rPr lang="en-US" sz="2400" dirty="0">
                <a:solidFill>
                  <a:srgbClr val="000000"/>
                </a:solidFill>
              </a:rPr>
              <a:t>Aug 9: </a:t>
            </a:r>
            <a:r>
              <a:rPr lang="en-US" sz="2400" dirty="0">
                <a:solidFill>
                  <a:srgbClr val="000000"/>
                </a:solidFill>
                <a:hlinkClick r:id="rId3"/>
              </a:rPr>
              <a:t>11-21/1318r0</a:t>
            </a:r>
            <a:r>
              <a:rPr lang="en-US" sz="2400" dirty="0">
                <a:solidFill>
                  <a:srgbClr val="000000"/>
                </a:solidFill>
              </a:rPr>
              <a:t> </a:t>
            </a:r>
          </a:p>
          <a:p>
            <a:pPr lvl="1" indent="-342900" eaLnBrk="1" hangingPunct="1">
              <a:lnSpc>
                <a:spcPct val="90000"/>
              </a:lnSpc>
              <a:spcBef>
                <a:spcPts val="300"/>
              </a:spcBef>
              <a:defRPr/>
            </a:pPr>
            <a:r>
              <a:rPr lang="en-US" sz="2400" dirty="0">
                <a:solidFill>
                  <a:srgbClr val="000000"/>
                </a:solidFill>
              </a:rPr>
              <a:t>Aug 30: </a:t>
            </a:r>
            <a:r>
              <a:rPr lang="en-US" sz="2400" dirty="0">
                <a:solidFill>
                  <a:srgbClr val="000000"/>
                </a:solidFill>
                <a:hlinkClick r:id="rId4"/>
              </a:rPr>
              <a:t>11-21/1424r0</a:t>
            </a:r>
            <a:r>
              <a:rPr lang="en-US" sz="2400" dirty="0">
                <a:solidFill>
                  <a:srgbClr val="000000"/>
                </a:solidFill>
              </a:rPr>
              <a:t> </a:t>
            </a:r>
          </a:p>
          <a:p>
            <a:pPr lvl="1" indent="-342900" eaLnBrk="1" hangingPunct="1">
              <a:lnSpc>
                <a:spcPct val="90000"/>
              </a:lnSpc>
              <a:spcBef>
                <a:spcPts val="300"/>
              </a:spcBef>
              <a:defRPr/>
            </a:pPr>
            <a:r>
              <a:rPr lang="en-US" sz="2400" dirty="0">
                <a:solidFill>
                  <a:srgbClr val="000000"/>
                </a:solidFill>
              </a:rPr>
              <a:t>Sept 2: </a:t>
            </a:r>
            <a:r>
              <a:rPr lang="en-US" sz="2400" dirty="0">
                <a:solidFill>
                  <a:srgbClr val="000000"/>
                </a:solidFill>
                <a:hlinkClick r:id="rId5"/>
              </a:rPr>
              <a:t>11-21/1447r0</a:t>
            </a:r>
            <a:r>
              <a:rPr lang="en-US" sz="2400" dirty="0">
                <a:solidFill>
                  <a:srgbClr val="000000"/>
                </a:solidFill>
              </a:rPr>
              <a:t> </a:t>
            </a:r>
          </a:p>
          <a:p>
            <a:pPr lvl="1" indent="-342900" eaLnBrk="1" hangingPunct="1">
              <a:lnSpc>
                <a:spcPct val="90000"/>
              </a:lnSpc>
              <a:spcBef>
                <a:spcPts val="300"/>
              </a:spcBef>
              <a:defRPr/>
            </a:pPr>
            <a:r>
              <a:rPr lang="en-US" sz="2400" dirty="0">
                <a:solidFill>
                  <a:srgbClr val="000000"/>
                </a:solidFill>
              </a:rPr>
              <a:t>Sept 9:</a:t>
            </a:r>
          </a:p>
          <a:p>
            <a:pPr marL="400050" lvl="1" indent="0" eaLnBrk="1" hangingPunct="1">
              <a:lnSpc>
                <a:spcPct val="90000"/>
              </a:lnSpc>
              <a:spcBef>
                <a:spcPts val="300"/>
              </a:spcBef>
              <a:buNone/>
              <a:defRPr/>
            </a:pPr>
            <a:r>
              <a:rPr lang="en-US" sz="2400" dirty="0">
                <a:solidFill>
                  <a:srgbClr val="000000"/>
                </a:solidFill>
              </a:rPr>
              <a:t>Sept interim: </a:t>
            </a:r>
          </a:p>
          <a:p>
            <a:pPr marL="400050" lvl="1" indent="0" eaLnBrk="1" hangingPunct="1">
              <a:lnSpc>
                <a:spcPct val="90000"/>
              </a:lnSpc>
              <a:spcBef>
                <a:spcPts val="300"/>
              </a:spcBef>
              <a:buNone/>
              <a:defRPr/>
            </a:pPr>
            <a:endParaRPr lang="en-US" sz="2400" dirty="0">
              <a:solidFill>
                <a:srgbClr val="000000"/>
              </a:solidFill>
            </a:endParaRPr>
          </a:p>
          <a:p>
            <a:pPr marL="457200" indent="-457200">
              <a:lnSpc>
                <a:spcPct val="90000"/>
              </a:lnSpc>
              <a:spcBef>
                <a:spcPts val="0"/>
              </a:spcBef>
              <a:spcAft>
                <a:spcPts val="600"/>
              </a:spcAft>
              <a:buFont typeface="Arial" panose="020B0604020202020204" pitchFamily="34" charset="0"/>
              <a:buChar char="•"/>
              <a:defRPr/>
            </a:pPr>
            <a:r>
              <a:rPr lang="en-US" dirty="0"/>
              <a:t>Moved:</a:t>
            </a:r>
          </a:p>
          <a:p>
            <a:pPr marL="457200" indent="-457200">
              <a:lnSpc>
                <a:spcPct val="90000"/>
              </a:lnSpc>
              <a:spcBef>
                <a:spcPts val="0"/>
              </a:spcBef>
              <a:spcAft>
                <a:spcPts val="600"/>
              </a:spcAft>
              <a:buFont typeface="Arial" panose="020B0604020202020204" pitchFamily="34" charset="0"/>
              <a:buChar char="•"/>
              <a:defRPr/>
            </a:pPr>
            <a:r>
              <a:rPr lang="en-US" dirty="0"/>
              <a:t>Seconded: </a:t>
            </a:r>
          </a:p>
          <a:p>
            <a:pPr marL="457200" indent="-457200">
              <a:lnSpc>
                <a:spcPct val="90000"/>
              </a:lnSpc>
              <a:spcBef>
                <a:spcPts val="0"/>
              </a:spcBef>
              <a:spcAft>
                <a:spcPts val="600"/>
              </a:spcAft>
              <a:buFont typeface="Arial" panose="020B0604020202020204" pitchFamily="34" charset="0"/>
              <a:buChar char="•"/>
              <a:defRPr/>
            </a:pPr>
            <a:r>
              <a:rPr lang="en-US" dirty="0"/>
              <a:t>Result:</a:t>
            </a:r>
          </a:p>
          <a:p>
            <a:pPr marL="342900" lvl="1" indent="-342900" eaLnBrk="1" hangingPunct="1">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7109799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762000"/>
            <a:ext cx="7772400" cy="533400"/>
          </a:xfrm>
        </p:spPr>
        <p:txBody>
          <a:bodyPr/>
          <a:lstStyle/>
          <a:p>
            <a:pPr eaLnBrk="1" hangingPunct="1"/>
            <a:r>
              <a:rPr lang="en-US" altLang="en-US" dirty="0"/>
              <a:t>ARC (Architecture) – Other</a:t>
            </a:r>
          </a:p>
        </p:txBody>
      </p:sp>
      <p:sp>
        <p:nvSpPr>
          <p:cNvPr id="5" name="Rectangle 2">
            <a:extLst>
              <a:ext uri="{FF2B5EF4-FFF2-40B4-BE49-F238E27FC236}">
                <a16:creationId xmlns:a16="http://schemas.microsoft.com/office/drawing/2014/main" id="{1DB52346-A1EB-460C-ADBC-95FEECACA586}"/>
              </a:ext>
            </a:extLst>
          </p:cNvPr>
          <p:cNvSpPr txBox="1">
            <a:spLocks noChangeArrowheads="1"/>
          </p:cNvSpPr>
          <p:nvPr/>
        </p:nvSpPr>
        <p:spPr bwMode="auto">
          <a:xfrm>
            <a:off x="609600" y="1295400"/>
            <a:ext cx="7924799" cy="495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2" indent="0">
              <a:spcBef>
                <a:spcPts val="300"/>
              </a:spcBef>
              <a:spcAft>
                <a:spcPts val="0"/>
              </a:spcAft>
              <a:buFontTx/>
              <a:buNone/>
              <a:defRPr/>
            </a:pPr>
            <a:r>
              <a:rPr lang="en-US" altLang="en-US" sz="2400" b="1" kern="0" dirty="0"/>
              <a:t>Other items being tracked (but not actively worked unless/until contributions):</a:t>
            </a:r>
          </a:p>
          <a:p>
            <a:pPr marL="685800" lvl="2" indent="-342900">
              <a:lnSpc>
                <a:spcPct val="90000"/>
              </a:lnSpc>
              <a:buFont typeface="Arial" pitchFamily="34" charset="0"/>
              <a:buChar char="•"/>
              <a:defRPr/>
            </a:pPr>
            <a:r>
              <a:rPr lang="en-US" sz="2000" b="1" kern="0" dirty="0"/>
              <a:t>Related to IEEE Std 802 updates:</a:t>
            </a:r>
          </a:p>
          <a:p>
            <a:pPr marL="1143000" lvl="3" indent="-342900">
              <a:lnSpc>
                <a:spcPct val="90000"/>
              </a:lnSpc>
              <a:buFont typeface="Arial" pitchFamily="34" charset="0"/>
              <a:buChar char="•"/>
              <a:defRPr/>
            </a:pPr>
            <a:r>
              <a:rPr lang="en-US" sz="2000" b="1" kern="0" dirty="0"/>
              <a:t>802.1AC mapping from ISS to 802.11 MAC SAP interface</a:t>
            </a:r>
          </a:p>
          <a:p>
            <a:pPr marL="1143000" lvl="3" indent="-342900">
              <a:lnSpc>
                <a:spcPct val="90000"/>
              </a:lnSpc>
              <a:buFont typeface="Arial" pitchFamily="34" charset="0"/>
              <a:buChar char="•"/>
              <a:defRPr/>
            </a:pPr>
            <a:r>
              <a:rPr lang="en-US" sz="2000" b="1" kern="0" dirty="0"/>
              <a:t>Consider any changes to remove 802.2/LLC terms?</a:t>
            </a:r>
          </a:p>
          <a:p>
            <a:pPr marL="1143000" lvl="3" indent="-342900">
              <a:lnSpc>
                <a:spcPct val="90000"/>
              </a:lnSpc>
              <a:buFont typeface="Arial" pitchFamily="34" charset="0"/>
              <a:buChar char="•"/>
              <a:defRPr/>
            </a:pPr>
            <a:r>
              <a:rPr lang="en-US" sz="2000" b="1" kern="0" dirty="0"/>
              <a:t>Clarifying EPD/LPD: </a:t>
            </a:r>
            <a:r>
              <a:rPr lang="en-US" sz="2000" kern="0" dirty="0">
                <a:hlinkClick r:id="rId3"/>
              </a:rPr>
              <a:t>11-20/0174r0</a:t>
            </a:r>
            <a:endParaRPr lang="en-US" sz="2000" b="1" kern="0" dirty="0">
              <a:solidFill>
                <a:schemeClr val="accent2">
                  <a:lumMod val="75000"/>
                </a:schemeClr>
              </a:solidFill>
            </a:endParaRPr>
          </a:p>
          <a:p>
            <a:pPr marL="685800" lvl="2" indent="-342900">
              <a:lnSpc>
                <a:spcPct val="90000"/>
              </a:lnSpc>
              <a:buFont typeface="Arial" pitchFamily="34" charset="0"/>
              <a:buChar char="•"/>
              <a:defRPr/>
            </a:pPr>
            <a:r>
              <a:rPr lang="en-US" sz="2000" b="1" kern="0" dirty="0"/>
              <a:t>“What is a STA?” (per </a:t>
            </a:r>
            <a:r>
              <a:rPr lang="en-US" sz="2000" b="1" kern="0" dirty="0" err="1"/>
              <a:t>REVmd</a:t>
            </a:r>
            <a:r>
              <a:rPr lang="en-US" sz="2000" b="1" kern="0" dirty="0"/>
              <a:t> discussion: </a:t>
            </a:r>
            <a:r>
              <a:rPr lang="en-US" sz="2000" kern="0" dirty="0">
                <a:solidFill>
                  <a:schemeClr val="accent2">
                    <a:lumMod val="75000"/>
                  </a:schemeClr>
                </a:solidFill>
                <a:hlinkClick r:id="rId4">
                  <a:extLst>
                    <a:ext uri="{A12FA001-AC4F-418D-AE19-62706E023703}">
                      <ahyp:hlinkClr xmlns:ahyp="http://schemas.microsoft.com/office/drawing/2018/hyperlinkcolor" val="tx"/>
                    </a:ext>
                  </a:extLst>
                </a:hlinkClick>
              </a:rPr>
              <a:t>11-19/0106r0</a:t>
            </a:r>
            <a:r>
              <a:rPr lang="en-US" sz="2000" b="1" kern="0" dirty="0"/>
              <a:t>)</a:t>
            </a:r>
          </a:p>
          <a:p>
            <a:pPr marL="685800" lvl="2" indent="-342900">
              <a:lnSpc>
                <a:spcPct val="90000"/>
              </a:lnSpc>
              <a:buFont typeface="Arial" pitchFamily="34" charset="0"/>
              <a:buChar char="•"/>
              <a:defRPr/>
            </a:pPr>
            <a:r>
              <a:rPr lang="en-US" sz="2000" b="1" kern="0" dirty="0"/>
              <a:t>Off-channel TDLS architecture</a:t>
            </a:r>
          </a:p>
          <a:p>
            <a:pPr marL="685800" lvl="2" indent="-342900">
              <a:lnSpc>
                <a:spcPct val="90000"/>
              </a:lnSpc>
              <a:spcBef>
                <a:spcPts val="300"/>
              </a:spcBef>
              <a:spcAft>
                <a:spcPts val="0"/>
              </a:spcAft>
              <a:buFont typeface="Arial" pitchFamily="34" charset="0"/>
              <a:buChar char="•"/>
              <a:defRPr/>
            </a:pPr>
            <a:r>
              <a:rPr lang="en-US" sz="2000" b="1" kern="0" dirty="0"/>
              <a:t>MLME-RESET, versus MLME-JOIN, MLME-START, MLME-SCAN and MLME-END</a:t>
            </a:r>
          </a:p>
          <a:p>
            <a:pPr marL="1143000" lvl="3" indent="-342900">
              <a:lnSpc>
                <a:spcPct val="90000"/>
              </a:lnSpc>
              <a:spcBef>
                <a:spcPts val="300"/>
              </a:spcBef>
              <a:spcAft>
                <a:spcPts val="0"/>
              </a:spcAft>
              <a:buFont typeface="Arial" pitchFamily="34" charset="0"/>
              <a:buChar char="•"/>
              <a:defRPr/>
            </a:pPr>
            <a:r>
              <a:rPr lang="en-US" sz="2000" b="1" kern="0" dirty="0"/>
              <a:t>One aspect is how MAC address is set/controlled – related to IEEE 1609/</a:t>
            </a:r>
            <a:r>
              <a:rPr lang="en-US" sz="2000" b="1" kern="0" dirty="0" err="1"/>
              <a:t>TGbd</a:t>
            </a:r>
            <a:r>
              <a:rPr lang="en-US" sz="2000" b="1" kern="0" dirty="0"/>
              <a:t>  activities</a:t>
            </a:r>
          </a:p>
          <a:p>
            <a:pPr marL="685800" lvl="3" indent="-342900">
              <a:lnSpc>
                <a:spcPct val="90000"/>
              </a:lnSpc>
              <a:spcBef>
                <a:spcPts val="300"/>
              </a:spcBef>
              <a:spcAft>
                <a:spcPts val="0"/>
              </a:spcAft>
              <a:buFont typeface="Arial" panose="020B0604020202020204" pitchFamily="34" charset="0"/>
              <a:buChar char="•"/>
              <a:defRPr/>
            </a:pPr>
            <a:r>
              <a:rPr lang="en-US" sz="2000" b="1" kern="0" dirty="0" err="1"/>
              <a:t>TGaz</a:t>
            </a:r>
            <a:r>
              <a:rPr lang="en-US" sz="2000" b="1" kern="0" dirty="0"/>
              <a:t> work on Fine Timing Measurement and IEEE 1588 mapping</a:t>
            </a:r>
          </a:p>
          <a:p>
            <a:pPr marL="685800" lvl="2" indent="-342900">
              <a:lnSpc>
                <a:spcPct val="90000"/>
              </a:lnSpc>
              <a:buFont typeface="Arial" pitchFamily="34" charset="0"/>
              <a:buChar char="•"/>
              <a:defRPr/>
            </a:pPr>
            <a:r>
              <a:rPr lang="en-US" sz="2000" b="1" kern="0" dirty="0" err="1"/>
              <a:t>Nendica’s</a:t>
            </a:r>
            <a:r>
              <a:rPr lang="en-US" sz="2000" b="1" kern="0" dirty="0"/>
              <a:t>/</a:t>
            </a:r>
            <a:r>
              <a:rPr lang="en-US" sz="2000" b="1" kern="0" dirty="0" err="1"/>
              <a:t>TGbe’s</a:t>
            </a:r>
            <a:r>
              <a:rPr lang="en-US" sz="2000" b="1" kern="0" dirty="0"/>
              <a:t> discussion on 802.11 in a Deterministic Network/Time-Sensitive Networking</a:t>
            </a:r>
          </a:p>
        </p:txBody>
      </p:sp>
    </p:spTree>
    <p:extLst>
      <p:ext uri="{BB962C8B-B14F-4D97-AF65-F5344CB8AC3E}">
        <p14:creationId xmlns:p14="http://schemas.microsoft.com/office/powerpoint/2010/main" val="2978869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ltLang="en-US" dirty="0"/>
              <a:t>Abstract</a:t>
            </a:r>
          </a:p>
        </p:txBody>
      </p:sp>
      <p:sp>
        <p:nvSpPr>
          <p:cNvPr id="17411" name="Rectangle 3"/>
          <p:cNvSpPr>
            <a:spLocks noGrp="1" noChangeArrowheads="1"/>
          </p:cNvSpPr>
          <p:nvPr>
            <p:ph idx="1"/>
          </p:nvPr>
        </p:nvSpPr>
        <p:spPr/>
        <p:txBody>
          <a:bodyPr/>
          <a:lstStyle/>
          <a:p>
            <a:pPr algn="ctr" eaLnBrk="1" hangingPunct="1">
              <a:buFontTx/>
              <a:buNone/>
            </a:pPr>
            <a:r>
              <a:rPr lang="en-US" altLang="en-US" dirty="0"/>
              <a:t>Agenda for:</a:t>
            </a:r>
          </a:p>
          <a:p>
            <a:pPr algn="ctr" eaLnBrk="1" hangingPunct="1">
              <a:buFontTx/>
              <a:buNone/>
            </a:pPr>
            <a:endParaRPr lang="en-US" altLang="en-US" dirty="0"/>
          </a:p>
          <a:p>
            <a:pPr algn="ctr" eaLnBrk="1" hangingPunct="1">
              <a:buFontTx/>
              <a:buNone/>
            </a:pPr>
            <a:r>
              <a:rPr lang="en-US" altLang="en-US" dirty="0"/>
              <a:t> ARC SC, November 2021, Plenary meetings (Teleconferences)</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dirty="0">
                <a:solidFill>
                  <a:srgbClr val="000000"/>
                </a:solidFill>
              </a:rPr>
              <a:t>Annex G way forward</a:t>
            </a:r>
            <a:endParaRPr lang="en-US" altLang="en-US" dirty="0"/>
          </a:p>
        </p:txBody>
      </p:sp>
      <p:sp>
        <p:nvSpPr>
          <p:cNvPr id="11267" name="Rectangle 3"/>
          <p:cNvSpPr>
            <a:spLocks noGrp="1" noChangeArrowheads="1"/>
          </p:cNvSpPr>
          <p:nvPr>
            <p:ph idx="1"/>
          </p:nvPr>
        </p:nvSpPr>
        <p:spPr>
          <a:xfrm>
            <a:off x="342900" y="1066800"/>
            <a:ext cx="8458200" cy="5334000"/>
          </a:xfrm>
        </p:spPr>
        <p:txBody>
          <a:bodyPr/>
          <a:lstStyle/>
          <a:p>
            <a:pPr marL="0" indent="0" eaLnBrk="1" hangingPunct="1">
              <a:lnSpc>
                <a:spcPct val="90000"/>
              </a:lnSpc>
              <a:spcBef>
                <a:spcPts val="1200"/>
              </a:spcBef>
              <a:buNone/>
              <a:defRPr/>
            </a:pPr>
            <a:r>
              <a:rPr lang="en-US" sz="2800" dirty="0">
                <a:solidFill>
                  <a:srgbClr val="000000"/>
                </a:solidFill>
              </a:rPr>
              <a:t>Annex G way forward</a:t>
            </a:r>
          </a:p>
          <a:p>
            <a:pPr marL="857250" lvl="1" indent="-457200">
              <a:lnSpc>
                <a:spcPct val="90000"/>
              </a:lnSpc>
              <a:spcBef>
                <a:spcPts val="300"/>
              </a:spcBef>
              <a:spcAft>
                <a:spcPts val="0"/>
              </a:spcAft>
              <a:buFont typeface="Arial" panose="020B0604020202020204" pitchFamily="34" charset="0"/>
              <a:buChar char="•"/>
              <a:defRPr/>
            </a:pPr>
            <a:r>
              <a:rPr lang="en-US" sz="2400" b="1" dirty="0"/>
              <a:t>Current plan: </a:t>
            </a:r>
          </a:p>
          <a:p>
            <a:pPr marL="1257300" lvl="2" indent="-457200">
              <a:lnSpc>
                <a:spcPct val="90000"/>
              </a:lnSpc>
              <a:spcBef>
                <a:spcPts val="300"/>
              </a:spcBef>
              <a:spcAft>
                <a:spcPts val="0"/>
              </a:spcAft>
              <a:buFont typeface="Arial" panose="020B0604020202020204" pitchFamily="34" charset="0"/>
              <a:buChar char="•"/>
              <a:defRPr/>
            </a:pPr>
            <a:r>
              <a:rPr lang="en-US" sz="2200" dirty="0"/>
              <a:t>Replace any references in main body text (to Annex G or “frame exchange sequence” in various spellings) with normative text in-place, add definition(s), etc. </a:t>
            </a:r>
          </a:p>
          <a:p>
            <a:pPr marL="1257300" lvl="2" indent="-457200">
              <a:lnSpc>
                <a:spcPct val="90000"/>
              </a:lnSpc>
              <a:spcBef>
                <a:spcPts val="300"/>
              </a:spcBef>
              <a:spcAft>
                <a:spcPts val="0"/>
              </a:spcAft>
              <a:buFont typeface="Arial" panose="020B0604020202020204" pitchFamily="34" charset="0"/>
              <a:buChar char="•"/>
              <a:defRPr/>
            </a:pPr>
            <a:r>
              <a:rPr lang="en-US" sz="2200" dirty="0"/>
              <a:t>Create a new and more useable Annex G with a friendly notation/style and cross-references to main body text for technical details – make it more of an introduction/overview of 802.11 frame exchanges</a:t>
            </a:r>
          </a:p>
          <a:p>
            <a:pPr marL="857250" lvl="1" indent="-457200">
              <a:lnSpc>
                <a:spcPct val="90000"/>
              </a:lnSpc>
              <a:spcBef>
                <a:spcPts val="300"/>
              </a:spcBef>
              <a:spcAft>
                <a:spcPts val="0"/>
              </a:spcAft>
              <a:buFont typeface="Arial" panose="020B0604020202020204" pitchFamily="34" charset="0"/>
              <a:buChar char="•"/>
              <a:defRPr/>
            </a:pPr>
            <a:r>
              <a:rPr lang="en-US" sz="2400" dirty="0"/>
              <a:t>Contributions:</a:t>
            </a:r>
          </a:p>
          <a:p>
            <a:pPr marL="1200150" lvl="2" indent="-457200">
              <a:lnSpc>
                <a:spcPct val="90000"/>
              </a:lnSpc>
              <a:spcBef>
                <a:spcPts val="300"/>
              </a:spcBef>
              <a:spcAft>
                <a:spcPts val="0"/>
              </a:spcAft>
              <a:buFont typeface="Arial" panose="020B0604020202020204" pitchFamily="34" charset="0"/>
              <a:buChar char="•"/>
              <a:defRPr/>
            </a:pPr>
            <a:r>
              <a:rPr lang="en-US" sz="2200" dirty="0"/>
              <a:t> </a:t>
            </a:r>
          </a:p>
          <a:p>
            <a:pPr marL="0" indent="-400050" eaLnBrk="1" hangingPunct="1">
              <a:lnSpc>
                <a:spcPct val="90000"/>
              </a:lnSpc>
              <a:spcBef>
                <a:spcPts val="300"/>
              </a:spcBef>
              <a:buFont typeface="Arial" pitchFamily="34" charset="0"/>
              <a:buChar char="•"/>
              <a:defRPr/>
            </a:pPr>
            <a:r>
              <a:rPr lang="en-US" sz="2800" dirty="0"/>
              <a:t>Next steps:</a:t>
            </a:r>
          </a:p>
          <a:p>
            <a:pPr marL="742950" lvl="2" indent="-400050" eaLnBrk="1" hangingPunct="1">
              <a:lnSpc>
                <a:spcPct val="90000"/>
              </a:lnSpc>
              <a:spcBef>
                <a:spcPts val="300"/>
              </a:spcBef>
              <a:buFont typeface="Arial" pitchFamily="34" charset="0"/>
              <a:buChar char="•"/>
              <a:defRPr/>
            </a:pPr>
            <a:r>
              <a:rPr lang="en-US" sz="2000" dirty="0"/>
              <a:t>Consider scope/purpose for (new) Annex G – informative or normative, etc.</a:t>
            </a:r>
          </a:p>
          <a:p>
            <a:pPr marL="742950" lvl="2" indent="-400050" eaLnBrk="1" hangingPunct="1">
              <a:lnSpc>
                <a:spcPct val="90000"/>
              </a:lnSpc>
              <a:spcBef>
                <a:spcPts val="300"/>
              </a:spcBef>
              <a:buFont typeface="Arial" pitchFamily="34" charset="0"/>
              <a:buChar char="•"/>
              <a:defRPr/>
            </a:pPr>
            <a:r>
              <a:rPr lang="en-US" sz="2000" dirty="0"/>
              <a:t>Replace Annex G with some other notation/style – </a:t>
            </a:r>
            <a:r>
              <a:rPr lang="en-US" sz="2000" dirty="0">
                <a:hlinkClick r:id="rId3"/>
              </a:rPr>
              <a:t>11-21/0414r2</a:t>
            </a:r>
            <a:r>
              <a:rPr lang="en-US" sz="2000" dirty="0"/>
              <a:t> – Harry </a:t>
            </a:r>
            <a:r>
              <a:rPr lang="en-US" sz="2000" dirty="0" err="1"/>
              <a:t>Bims</a:t>
            </a:r>
            <a:endParaRPr lang="en-US" sz="2000" dirty="0"/>
          </a:p>
          <a:p>
            <a:pPr marL="400050" lvl="1" indent="-400050" eaLnBrk="1" hangingPunct="1">
              <a:lnSpc>
                <a:spcPct val="90000"/>
              </a:lnSpc>
              <a:spcBef>
                <a:spcPts val="300"/>
              </a:spcBef>
              <a:buFont typeface="Arial" pitchFamily="34" charset="0"/>
              <a:buChar char="•"/>
              <a:defRPr/>
            </a:pPr>
            <a:endParaRPr lang="en-US" sz="1600" b="0" dirty="0"/>
          </a:p>
          <a:p>
            <a:pPr marL="0" indent="-400050" eaLnBrk="1" hangingPunct="1">
              <a:lnSpc>
                <a:spcPct val="90000"/>
              </a:lnSpc>
              <a:spcBef>
                <a:spcPts val="300"/>
              </a:spcBef>
              <a:buFont typeface="Arial" pitchFamily="34" charset="0"/>
              <a:buChar char="•"/>
              <a:defRPr/>
            </a:pPr>
            <a:endParaRPr lang="en-US" sz="2000" b="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dirty="0">
                <a:solidFill>
                  <a:srgbClr val="000000"/>
                </a:solidFill>
              </a:rPr>
              <a:t>IEEE Std 802 revision</a:t>
            </a:r>
            <a:endParaRPr lang="en-US" altLang="en-US" dirty="0"/>
          </a:p>
        </p:txBody>
      </p:sp>
      <p:sp>
        <p:nvSpPr>
          <p:cNvPr id="11267" name="Rectangle 3"/>
          <p:cNvSpPr>
            <a:spLocks noGrp="1" noChangeArrowheads="1"/>
          </p:cNvSpPr>
          <p:nvPr>
            <p:ph idx="1"/>
          </p:nvPr>
        </p:nvSpPr>
        <p:spPr>
          <a:xfrm>
            <a:off x="342900" y="1219200"/>
            <a:ext cx="8458200" cy="5181600"/>
          </a:xfrm>
        </p:spPr>
        <p:txBody>
          <a:bodyPr/>
          <a:lstStyle/>
          <a:p>
            <a:pPr eaLnBrk="1" hangingPunct="1">
              <a:lnSpc>
                <a:spcPct val="90000"/>
              </a:lnSpc>
              <a:spcBef>
                <a:spcPts val="300"/>
              </a:spcBef>
              <a:defRPr/>
            </a:pPr>
            <a:r>
              <a:rPr lang="en-US" dirty="0"/>
              <a:t>802EC 22 June 2021 (meeting notes: </a:t>
            </a:r>
            <a:r>
              <a:rPr lang="en-US" u="sng" dirty="0">
                <a:hlinkClick r:id="rId3"/>
              </a:rPr>
              <a:t>https://mentor.ieee.org/802-ec/dcn/21/ec-21-0142-01-00EC-technical-coherence-sub-ad-hoc-22jun2021-notes.docx</a:t>
            </a:r>
            <a:r>
              <a:rPr lang="en-US" u="sng" dirty="0"/>
              <a:t>)</a:t>
            </a:r>
            <a:endParaRPr lang="en-US" dirty="0">
              <a:solidFill>
                <a:srgbClr val="000000"/>
              </a:solidFill>
              <a:hlinkClick r:id="rId4"/>
            </a:endParaRPr>
          </a:p>
          <a:p>
            <a:pPr eaLnBrk="1" hangingPunct="1">
              <a:lnSpc>
                <a:spcPct val="90000"/>
              </a:lnSpc>
              <a:spcBef>
                <a:spcPts val="300"/>
              </a:spcBef>
              <a:defRPr/>
            </a:pPr>
            <a:endParaRPr lang="en-US" dirty="0">
              <a:solidFill>
                <a:srgbClr val="000000"/>
              </a:solidFill>
              <a:hlinkClick r:id="rId4"/>
            </a:endParaRPr>
          </a:p>
          <a:p>
            <a:pPr eaLnBrk="1" hangingPunct="1">
              <a:lnSpc>
                <a:spcPct val="90000"/>
              </a:lnSpc>
              <a:spcBef>
                <a:spcPts val="300"/>
              </a:spcBef>
              <a:defRPr/>
            </a:pPr>
            <a:r>
              <a:rPr lang="en-US" dirty="0">
                <a:solidFill>
                  <a:srgbClr val="000000"/>
                </a:solidFill>
                <a:hlinkClick r:id="rId4"/>
              </a:rPr>
              <a:t>ec-21-0131-00-00EC-views-on-revision-of-ieee-std-802.pptx</a:t>
            </a:r>
            <a:r>
              <a:rPr lang="en-US" dirty="0">
                <a:solidFill>
                  <a:srgbClr val="000000"/>
                </a:solidFill>
              </a:rPr>
              <a:t> </a:t>
            </a:r>
            <a:endParaRPr lang="en-US" sz="2000" dirty="0">
              <a:solidFill>
                <a:srgbClr val="000000"/>
              </a:solidFill>
            </a:endParaRPr>
          </a:p>
          <a:p>
            <a:pPr marL="0" indent="0" eaLnBrk="1" hangingPunct="1">
              <a:lnSpc>
                <a:spcPct val="90000"/>
              </a:lnSpc>
              <a:spcBef>
                <a:spcPts val="300"/>
              </a:spcBef>
              <a:buNone/>
              <a:defRPr/>
            </a:pPr>
            <a:endParaRPr lang="en-US" sz="2000" b="0" dirty="0"/>
          </a:p>
          <a:p>
            <a:r>
              <a:rPr lang="en-US" dirty="0"/>
              <a:t>Proposal at EC:</a:t>
            </a:r>
          </a:p>
          <a:p>
            <a:pPr lvl="1"/>
            <a:r>
              <a:rPr lang="en-US" dirty="0"/>
              <a:t>A project to revise IEEE Std 802 should be initiated.</a:t>
            </a:r>
          </a:p>
          <a:p>
            <a:pPr lvl="1"/>
            <a:r>
              <a:rPr lang="en-US" dirty="0"/>
              <a:t>The project should be charged with ambitious but documented goals.</a:t>
            </a:r>
          </a:p>
          <a:p>
            <a:pPr lvl="1"/>
            <a:r>
              <a:rPr lang="en-US" dirty="0"/>
              <a:t>The goals should be specified in a consensus report to accompany the PAR.</a:t>
            </a:r>
          </a:p>
          <a:p>
            <a:pPr lvl="1"/>
            <a:r>
              <a:rPr lang="en-US" dirty="0"/>
              <a:t>The report and PAR could be generated by a focused pre-PAR activity, conducted in, for example, a Study Group or an Industry Connections Activity such as </a:t>
            </a:r>
            <a:r>
              <a:rPr lang="en-US" dirty="0" err="1"/>
              <a:t>Nendica</a:t>
            </a:r>
            <a:r>
              <a:rPr lang="en-US" dirty="0"/>
              <a:t>.</a:t>
            </a:r>
          </a:p>
          <a:p>
            <a:pPr marL="0" indent="-400050" eaLnBrk="1" hangingPunct="1">
              <a:lnSpc>
                <a:spcPct val="90000"/>
              </a:lnSpc>
              <a:spcBef>
                <a:spcPts val="300"/>
              </a:spcBef>
              <a:buFont typeface="Arial" pitchFamily="34" charset="0"/>
              <a:buChar char="•"/>
              <a:defRPr/>
            </a:pPr>
            <a:r>
              <a:rPr lang="en-US" sz="2000" b="0" dirty="0">
                <a:solidFill>
                  <a:srgbClr val="FF0000"/>
                </a:solidFill>
              </a:rPr>
              <a:t>Related?: Review 802.1AC mapping from ISS to 802.11 MAC SAP interface</a:t>
            </a:r>
          </a:p>
          <a:p>
            <a:pPr marL="0" indent="-400050" eaLnBrk="1" hangingPunct="1">
              <a:lnSpc>
                <a:spcPct val="90000"/>
              </a:lnSpc>
              <a:spcBef>
                <a:spcPts val="300"/>
              </a:spcBef>
              <a:buFont typeface="Arial" pitchFamily="34" charset="0"/>
              <a:buChar char="•"/>
              <a:defRPr/>
            </a:pPr>
            <a:endParaRPr lang="en-US" sz="2000" b="0" dirty="0"/>
          </a:p>
        </p:txBody>
      </p:sp>
    </p:spTree>
    <p:extLst>
      <p:ext uri="{BB962C8B-B14F-4D97-AF65-F5344CB8AC3E}">
        <p14:creationId xmlns:p14="http://schemas.microsoft.com/office/powerpoint/2010/main" val="232663424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r>
              <a:rPr lang="en-US" altLang="en-US" dirty="0"/>
              <a:t>Next steps</a:t>
            </a:r>
          </a:p>
        </p:txBody>
      </p:sp>
      <p:sp>
        <p:nvSpPr>
          <p:cNvPr id="50179" name="Rectangle 3"/>
          <p:cNvSpPr>
            <a:spLocks noGrp="1" noChangeArrowheads="1"/>
          </p:cNvSpPr>
          <p:nvPr>
            <p:ph idx="1"/>
          </p:nvPr>
        </p:nvSpPr>
        <p:spPr>
          <a:xfrm>
            <a:off x="685800" y="1676400"/>
            <a:ext cx="7772400" cy="4114800"/>
          </a:xfrm>
        </p:spPr>
        <p:txBody>
          <a:bodyPr/>
          <a:lstStyle/>
          <a:p>
            <a:pPr eaLnBrk="1" hangingPunct="1"/>
            <a:r>
              <a:rPr lang="en-US" altLang="en-US" dirty="0"/>
              <a:t>Contributions requested/expected:</a:t>
            </a:r>
          </a:p>
          <a:p>
            <a:pPr lvl="1" eaLnBrk="1" hangingPunct="1"/>
            <a:r>
              <a:rPr lang="en-US" altLang="en-US" dirty="0"/>
              <a:t>Annex G</a:t>
            </a:r>
          </a:p>
          <a:p>
            <a:pPr lvl="1" eaLnBrk="1" hangingPunct="1"/>
            <a:r>
              <a:rPr lang="en-US" altLang="en-US" dirty="0" err="1"/>
              <a:t>TGbe</a:t>
            </a:r>
            <a:r>
              <a:rPr lang="en-US" altLang="en-US" dirty="0"/>
              <a:t> informative annex</a:t>
            </a:r>
          </a:p>
          <a:p>
            <a:pPr eaLnBrk="1" hangingPunct="1"/>
            <a:r>
              <a:rPr lang="en-US" altLang="en-US" dirty="0"/>
              <a:t>January/telecons planning</a:t>
            </a:r>
          </a:p>
          <a:p>
            <a:pPr lvl="1" eaLnBrk="1" hangingPunct="1"/>
            <a:r>
              <a:rPr lang="en-US" altLang="en-US" dirty="0"/>
              <a:t>2 slots</a:t>
            </a:r>
          </a:p>
          <a:p>
            <a:pPr lvl="1" eaLnBrk="1" hangingPunct="1"/>
            <a:r>
              <a:rPr lang="en-US" altLang="en-US" dirty="0"/>
              <a:t>Topics: </a:t>
            </a:r>
          </a:p>
          <a:p>
            <a:pPr eaLnBrk="1" hangingPunct="1"/>
            <a:r>
              <a:rPr lang="en-US" altLang="en-US" dirty="0"/>
              <a:t>Next Teleconference(s):</a:t>
            </a:r>
          </a:p>
          <a:p>
            <a:pPr lvl="1" eaLnBrk="1" hangingPunct="1"/>
            <a:r>
              <a:rPr lang="en-US" altLang="en-US" dirty="0"/>
              <a:t>Nov to Jan teleconference plan…  How many telecons?</a:t>
            </a:r>
          </a:p>
          <a:p>
            <a:pPr lvl="2" eaLnBrk="1" hangingPunct="1"/>
            <a:r>
              <a:rPr lang="en-US" altLang="en-US" dirty="0"/>
              <a:t>Conflicts to avoid: </a:t>
            </a:r>
            <a:r>
              <a:rPr lang="en-US" altLang="en-US" dirty="0" err="1"/>
              <a:t>TGbe</a:t>
            </a:r>
            <a:r>
              <a:rPr lang="en-US" altLang="en-US" dirty="0"/>
              <a:t>, </a:t>
            </a:r>
            <a:r>
              <a:rPr lang="en-US" altLang="en-US" dirty="0" err="1"/>
              <a:t>REVme</a:t>
            </a:r>
            <a:r>
              <a:rPr lang="en-US" altLang="en-US" dirty="0"/>
              <a:t>, </a:t>
            </a:r>
            <a:r>
              <a:rPr lang="en-US" altLang="en-US" dirty="0" err="1"/>
              <a:t>TGbd</a:t>
            </a:r>
            <a:r>
              <a:rPr lang="en-US" altLang="en-US" dirty="0"/>
              <a:t>, AANI, </a:t>
            </a:r>
            <a:r>
              <a:rPr lang="en-US" altLang="en-US" dirty="0" err="1"/>
              <a:t>TGbh</a:t>
            </a:r>
            <a:endParaRPr lang="en-US" altLang="en-US" dirty="0"/>
          </a:p>
          <a:p>
            <a:pPr lvl="2" eaLnBrk="1" hangingPunct="1"/>
            <a:r>
              <a:rPr lang="en-US" altLang="en-US" dirty="0"/>
              <a:t>Split topics across times, to get equal access in different time zones</a:t>
            </a:r>
          </a:p>
          <a:p>
            <a:pPr lvl="2" eaLnBrk="1" hangingPunct="1"/>
            <a:r>
              <a:rPr lang="en-US" altLang="en-US" dirty="0"/>
              <a:t>Monday 1PM ET?  Thursday 7PM ET?</a:t>
            </a:r>
          </a:p>
          <a:p>
            <a:pPr lvl="2" eaLnBrk="1" hangingPunct="1"/>
            <a:r>
              <a:rPr lang="en-US" altLang="en-US" dirty="0"/>
              <a:t>Dates to avoid??</a:t>
            </a:r>
          </a:p>
          <a:p>
            <a:pPr lvl="1" eaLnBrk="1" hangingPunct="1"/>
            <a:r>
              <a:rPr lang="en-US" altLang="en-US" dirty="0"/>
              <a:t>Will be coordinated with other TG chairs, and announced later</a:t>
            </a:r>
          </a:p>
        </p:txBody>
      </p:sp>
    </p:spTree>
    <p:extLst>
      <p:ext uri="{BB962C8B-B14F-4D97-AF65-F5344CB8AC3E}">
        <p14:creationId xmlns:p14="http://schemas.microsoft.com/office/powerpoint/2010/main" val="34767948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ctrTitle"/>
          </p:nvPr>
        </p:nvSpPr>
        <p:spPr>
          <a:xfrm>
            <a:off x="685800" y="1752600"/>
            <a:ext cx="7772400" cy="1470025"/>
          </a:xfrm>
        </p:spPr>
        <p:txBody>
          <a:bodyPr/>
          <a:lstStyle/>
          <a:p>
            <a:pPr eaLnBrk="1" hangingPunct="1"/>
            <a:r>
              <a:rPr lang="en-US" altLang="en-US" dirty="0"/>
              <a:t>IEEE 802.11  </a:t>
            </a:r>
            <a:br>
              <a:rPr lang="en-US" altLang="en-US" dirty="0"/>
            </a:br>
            <a:r>
              <a:rPr lang="en-US" altLang="en-US" dirty="0"/>
              <a:t>Architecture Standing Committee</a:t>
            </a:r>
          </a:p>
        </p:txBody>
      </p:sp>
      <p:sp>
        <p:nvSpPr>
          <p:cNvPr id="19459" name="Rectangle 3"/>
          <p:cNvSpPr>
            <a:spLocks noGrp="1" noChangeArrowheads="1"/>
          </p:cNvSpPr>
          <p:nvPr>
            <p:ph type="subTitle" idx="1"/>
          </p:nvPr>
        </p:nvSpPr>
        <p:spPr>
          <a:xfrm>
            <a:off x="1371600" y="3581400"/>
            <a:ext cx="6400800" cy="1752600"/>
          </a:xfrm>
        </p:spPr>
        <p:txBody>
          <a:bodyPr/>
          <a:lstStyle/>
          <a:p>
            <a:pPr eaLnBrk="1" hangingPunct="1"/>
            <a:r>
              <a:rPr lang="en-US" altLang="en-US" dirty="0"/>
              <a:t>Agenda</a:t>
            </a:r>
          </a:p>
          <a:p>
            <a:pPr eaLnBrk="1" hangingPunct="1"/>
            <a:r>
              <a:rPr lang="en-US" altLang="en-US" dirty="0"/>
              <a:t>November 2021 Plenary Session</a:t>
            </a:r>
          </a:p>
          <a:p>
            <a:pPr eaLnBrk="1" hangingPunct="1"/>
            <a:endParaRPr lang="en-US" altLang="en-US" sz="2000" dirty="0"/>
          </a:p>
          <a:p>
            <a:pPr eaLnBrk="1" hangingPunct="1"/>
            <a:r>
              <a:rPr lang="en-US" altLang="en-US" sz="2000" dirty="0"/>
              <a:t>Chair: Mark Hamilton (Ruckus/CommScope)</a:t>
            </a:r>
          </a:p>
          <a:p>
            <a:pPr eaLnBrk="1" hangingPunct="1"/>
            <a:r>
              <a:rPr lang="en-US" altLang="en-US" sz="2000" dirty="0"/>
              <a:t>Vice Chair &amp; Sec’y: Joe Levy (InterDigital)</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November 802.11 electronic interim session</a:t>
            </a:r>
          </a:p>
        </p:txBody>
      </p:sp>
      <p:sp>
        <p:nvSpPr>
          <p:cNvPr id="3" name="Content Placeholder 2"/>
          <p:cNvSpPr>
            <a:spLocks noGrp="1"/>
          </p:cNvSpPr>
          <p:nvPr>
            <p:ph idx="1"/>
          </p:nvPr>
        </p:nvSpPr>
        <p:spPr>
          <a:xfrm>
            <a:off x="685801" y="2057400"/>
            <a:ext cx="7770813" cy="4343400"/>
          </a:xfrm>
        </p:spPr>
        <p:txBody>
          <a:bodyPr/>
          <a:lstStyle/>
          <a:p>
            <a:pPr>
              <a:buFont typeface="Arial" panose="020B0604020202020204" pitchFamily="34" charset="0"/>
              <a:buChar char="•"/>
            </a:pPr>
            <a:r>
              <a:rPr lang="en-US" dirty="0"/>
              <a:t>This meeting is part of the September 802.11 interim session</a:t>
            </a:r>
          </a:p>
          <a:p>
            <a:pPr>
              <a:buFont typeface="Arial" panose="020B0604020202020204" pitchFamily="34" charset="0"/>
              <a:buChar char="•"/>
            </a:pPr>
            <a:r>
              <a:rPr lang="en-US" dirty="0"/>
              <a:t>You must pay the registration fee in order to attend</a:t>
            </a:r>
          </a:p>
          <a:p>
            <a:pPr>
              <a:buFont typeface="Arial" panose="020B0604020202020204" pitchFamily="34" charset="0"/>
              <a:buChar char="•"/>
            </a:pPr>
            <a:r>
              <a:rPr lang="en-US" dirty="0"/>
              <a:t>If you have not already done so, you can register </a:t>
            </a:r>
            <a:r>
              <a:rPr lang="en-US" dirty="0">
                <a:hlinkClick r:id="rId2"/>
              </a:rPr>
              <a:t>here</a:t>
            </a:r>
            <a:r>
              <a:rPr lang="en-US" dirty="0"/>
              <a:t>   or follow the registration link for this session here </a:t>
            </a:r>
            <a:r>
              <a:rPr lang="en-US" dirty="0">
                <a:hlinkClick r:id="rId3"/>
              </a:rPr>
              <a:t>http://802world.org/plenary/</a:t>
            </a:r>
            <a:r>
              <a:rPr lang="en-US" dirty="0"/>
              <a:t> </a:t>
            </a:r>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p:txBody>
      </p:sp>
    </p:spTree>
    <p:extLst>
      <p:ext uri="{BB962C8B-B14F-4D97-AF65-F5344CB8AC3E}">
        <p14:creationId xmlns:p14="http://schemas.microsoft.com/office/powerpoint/2010/main" val="19687203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altLang="en-US" dirty="0"/>
              <a:t>Attendance, etc.</a:t>
            </a:r>
          </a:p>
        </p:txBody>
      </p:sp>
      <p:sp>
        <p:nvSpPr>
          <p:cNvPr id="23555" name="Rectangle 3"/>
          <p:cNvSpPr>
            <a:spLocks noGrp="1" noChangeArrowheads="1"/>
          </p:cNvSpPr>
          <p:nvPr>
            <p:ph idx="1"/>
          </p:nvPr>
        </p:nvSpPr>
        <p:spPr/>
        <p:txBody>
          <a:bodyPr/>
          <a:lstStyle/>
          <a:p>
            <a:pPr eaLnBrk="1" hangingPunct="1"/>
            <a:r>
              <a:rPr lang="en-US" altLang="en-US" sz="2800" dirty="0"/>
              <a:t>Reminders to attendees:</a:t>
            </a:r>
          </a:p>
          <a:p>
            <a:pPr lvl="1" eaLnBrk="1" hangingPunct="1"/>
            <a:r>
              <a:rPr lang="en-US" altLang="en-US" sz="2400" dirty="0"/>
              <a:t>Sign in for .11 attendance credit</a:t>
            </a:r>
          </a:p>
          <a:p>
            <a:pPr lvl="1" eaLnBrk="1" hangingPunct="1"/>
            <a:r>
              <a:rPr lang="en-US" altLang="en-US" sz="2400" dirty="0"/>
              <a:t>Noises off</a:t>
            </a:r>
          </a:p>
          <a:p>
            <a:pPr lvl="1" eaLnBrk="1" hangingPunct="1"/>
            <a:r>
              <a:rPr lang="en-US" altLang="en-US" sz="2400" dirty="0"/>
              <a:t>No recordings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857251" y="2571750"/>
            <a:ext cx="7429500" cy="628650"/>
          </a:xfrm>
        </p:spPr>
        <p:txBody>
          <a:bodyPr/>
          <a:lstStyle/>
          <a:p>
            <a:r>
              <a:rPr lang="en-US" altLang="en-US" sz="2100" dirty="0"/>
              <a:t>Please announce your affiliation when you first address the group during a meeting slot</a:t>
            </a:r>
          </a:p>
          <a:p>
            <a:endParaRPr lang="en-US" sz="2100" dirty="0"/>
          </a:p>
        </p:txBody>
      </p:sp>
    </p:spTree>
    <p:extLst>
      <p:ext uri="{BB962C8B-B14F-4D97-AF65-F5344CB8AC3E}">
        <p14:creationId xmlns:p14="http://schemas.microsoft.com/office/powerpoint/2010/main" val="15954705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342900" lvl="1" indent="0" algn="ctr">
              <a:defRPr/>
            </a:pPr>
            <a:r>
              <a:rPr lang="en-US" altLang="en-US" sz="2400" b="1" dirty="0">
                <a:latin typeface="Calibri" panose="020F0502020204030204" pitchFamily="34" charset="0"/>
                <a:cs typeface="Calibri" panose="020F0502020204030204" pitchFamily="34" charset="0"/>
              </a:rPr>
              <a:t>Early identification of holders of potential Essential Patent Claims is encouraged</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1500" dirty="0">
                <a:latin typeface="Calibri" pitchFamily="34" charset="0"/>
                <a:cs typeface="Calibri" pitchFamily="34" charset="0"/>
              </a:rPr>
              <a:t>Cause an LOA to be submitted to the IEEE-SA (patcom@ieee.org); or</a:t>
            </a:r>
          </a:p>
          <a:p>
            <a:pPr marL="0" indent="0">
              <a:buSzPct val="150000"/>
              <a:defRPr/>
            </a:pPr>
            <a:endParaRPr lang="en-US" altLang="en-US" sz="1500" dirty="0">
              <a:latin typeface="Calibri" pitchFamily="34" charset="0"/>
              <a:cs typeface="Calibri" pitchFamily="34" charset="0"/>
            </a:endParaRPr>
          </a:p>
          <a:p>
            <a:pPr>
              <a:buSzPct val="150000"/>
              <a:buFont typeface="Arial" panose="020B0604020202020204" pitchFamily="34" charset="0"/>
              <a:buChar char="•"/>
              <a:defRPr/>
            </a:pPr>
            <a:r>
              <a:rPr lang="en-US" altLang="en-US" sz="1500" dirty="0">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1500" dirty="0">
              <a:latin typeface="Calibri" pitchFamily="34" charset="0"/>
              <a:cs typeface="Calibri" pitchFamily="34" charset="0"/>
            </a:endParaRPr>
          </a:p>
          <a:p>
            <a:pPr>
              <a:buSzPct val="150000"/>
              <a:buFont typeface="Arial" panose="020B0604020202020204" pitchFamily="34" charset="0"/>
              <a:buChar char="•"/>
              <a:defRPr/>
            </a:pPr>
            <a:r>
              <a:rPr lang="en-US" altLang="en-US" sz="1500" dirty="0">
                <a:latin typeface="Calibri" pitchFamily="34" charset="0"/>
                <a:cs typeface="Calibri" pitchFamily="34" charset="0"/>
              </a:rPr>
              <a:t>Speak up now and respond to this Call for Potentially Essential Patents</a:t>
            </a:r>
          </a:p>
          <a:p>
            <a:pPr marL="0" indent="0">
              <a:defRPr/>
            </a:pPr>
            <a:r>
              <a:rPr lang="en-US" altLang="en-US" sz="15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1500" dirty="0">
                <a:latin typeface="Calibri" pitchFamily="34" charset="0"/>
                <a:cs typeface="Calibri" pitchFamily="34" charset="0"/>
              </a:rPr>
            </a:br>
            <a:endParaRPr lang="en-US" altLang="en-US" sz="1500" dirty="0">
              <a:latin typeface="Calibri" pitchFamily="34" charset="0"/>
              <a:cs typeface="Calibri" pitchFamily="34"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685801" y="2170511"/>
            <a:ext cx="7770813" cy="3257550"/>
          </a:xfrm>
        </p:spPr>
        <p:txBody>
          <a:bodyPr/>
          <a:lstStyle/>
          <a:p>
            <a:pPr>
              <a:lnSpc>
                <a:spcPct val="80000"/>
              </a:lnSpc>
              <a:spcAft>
                <a:spcPct val="40000"/>
              </a:spcAft>
              <a:buSzPct val="150000"/>
              <a:buFont typeface="Arial" panose="020B0604020202020204" pitchFamily="34" charset="0"/>
              <a:buChar char="•"/>
              <a:defRPr/>
            </a:pPr>
            <a:r>
              <a:rPr lang="en-US" altLang="en-US" sz="15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2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350" b="1" dirty="0">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788" dirty="0">
                <a:latin typeface="Calibri" panose="020F0502020204030204" pitchFamily="34" charset="0"/>
                <a:cs typeface="Calibri" panose="020F0502020204030204" pitchFamily="34" charset="0"/>
              </a:rPr>
              <a:t>---------------------------------------------------------------   </a:t>
            </a:r>
            <a:endParaRPr lang="en-US" altLang="en-US" sz="105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For more details, see </a:t>
            </a:r>
            <a:r>
              <a:rPr lang="en-US" altLang="en-US" sz="1050" i="1" dirty="0">
                <a:latin typeface="Calibri" panose="020F0502020204030204" pitchFamily="34" charset="0"/>
                <a:cs typeface="Calibri" panose="020F0502020204030204" pitchFamily="34" charset="0"/>
              </a:rPr>
              <a:t>IEEE-SA Standards Board Operations Manual</a:t>
            </a:r>
            <a:r>
              <a:rPr lang="en-US" altLang="en-US" sz="1050" dirty="0">
                <a:latin typeface="Calibri" panose="020F0502020204030204" pitchFamily="34" charset="0"/>
                <a:cs typeface="Calibri" panose="020F0502020204030204" pitchFamily="34" charset="0"/>
              </a:rPr>
              <a:t>, clause 5.3.10 and </a:t>
            </a:r>
            <a:br>
              <a:rPr lang="en-US" altLang="en-US" sz="1050" dirty="0">
                <a:latin typeface="Calibri" panose="020F0502020204030204" pitchFamily="34" charset="0"/>
                <a:cs typeface="Calibri" panose="020F0502020204030204" pitchFamily="34" charset="0"/>
              </a:rPr>
            </a:br>
            <a:r>
              <a:rPr lang="en-US" altLang="en-US" sz="1050" i="1" dirty="0">
                <a:latin typeface="Calibri" panose="020F0502020204030204" pitchFamily="34" charset="0"/>
                <a:cs typeface="Calibri" panose="020F0502020204030204" pitchFamily="34" charset="0"/>
              </a:rPr>
              <a:t>Antitrust and Competition Policy: What You Need to Know </a:t>
            </a:r>
            <a:r>
              <a:rPr lang="en-US" altLang="en-US" sz="1050" dirty="0">
                <a:latin typeface="Calibri" panose="020F0502020204030204" pitchFamily="34" charset="0"/>
                <a:cs typeface="Calibri" panose="020F0502020204030204" pitchFamily="34" charset="0"/>
              </a:rPr>
              <a:t>at http://standards.ieee.org/develop/policies/antitrust.pdf</a:t>
            </a:r>
          </a:p>
        </p:txBody>
      </p:sp>
    </p:spTree>
    <p:extLst>
      <p:ext uri="{BB962C8B-B14F-4D97-AF65-F5344CB8AC3E}">
        <p14:creationId xmlns:p14="http://schemas.microsoft.com/office/powerpoint/2010/main" val="1295285405"/>
      </p:ext>
    </p:extLst>
  </p:cSld>
  <p:clrMapOvr>
    <a:masterClrMapping/>
  </p:clrMapOvr>
</p:sld>
</file>

<file path=ppt/theme/theme1.xml><?xml version="1.0" encoding="utf-8"?>
<a:theme xmlns:a="http://schemas.openxmlformats.org/drawingml/2006/main" name="802-11-Submission">
  <a:themeElements>
    <a:clrScheme name="Custom 4">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4CBF"/>
      </a:hlink>
      <a:folHlink>
        <a:srgbClr val="004CBF"/>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97726</TotalTime>
  <Words>2226</Words>
  <Application>Microsoft Office PowerPoint</Application>
  <PresentationFormat>On-screen Show (4:3)</PresentationFormat>
  <Paragraphs>222</Paragraphs>
  <Slides>22</Slides>
  <Notes>12</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29" baseType="lpstr">
      <vt:lpstr>Arial</vt:lpstr>
      <vt:lpstr>Calibri</vt:lpstr>
      <vt:lpstr>Helvetica</vt:lpstr>
      <vt:lpstr>Monotype Sorts</vt:lpstr>
      <vt:lpstr>Times New Roman</vt:lpstr>
      <vt:lpstr>802-11-Submission</vt:lpstr>
      <vt:lpstr>Document</vt:lpstr>
      <vt:lpstr>ARC-SC-agenda-Nov-2021</vt:lpstr>
      <vt:lpstr>Abstract</vt:lpstr>
      <vt:lpstr>IEEE 802.11   Architecture Standing Committee</vt:lpstr>
      <vt:lpstr>Registration for the November 802.11 electronic interim session</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ARC Agenda – 8 Nov 2021, 13:30 ET</vt:lpstr>
      <vt:lpstr>ARC Agenda – 10 Nov 2021, 11:15 ET</vt:lpstr>
      <vt:lpstr>Prior meeting minutes</vt:lpstr>
      <vt:lpstr>ARC (Architecture) – Other</vt:lpstr>
      <vt:lpstr>Annex G way forward</vt:lpstr>
      <vt:lpstr>IEEE Std 802 revision</vt:lpstr>
      <vt:lpstr>Next steps</vt:lpstr>
    </vt:vector>
  </TitlesOfParts>
  <Company>Ruckus/CommScope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ARC-agenda-mar-2021</dc:title>
  <dc:creator>Mark Hamilton</dc:creator>
  <cp:lastModifiedBy>Hamilton, Mark</cp:lastModifiedBy>
  <cp:revision>1017</cp:revision>
  <cp:lastPrinted>1998-02-10T13:28:06Z</cp:lastPrinted>
  <dcterms:created xsi:type="dcterms:W3CDTF">2009-07-15T16:38:20Z</dcterms:created>
  <dcterms:modified xsi:type="dcterms:W3CDTF">2021-10-04T14:03:53Z</dcterms:modified>
</cp:coreProperties>
</file>