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0"/>
  </p:notesMasterIdLst>
  <p:handoutMasterIdLst>
    <p:handoutMasterId r:id="rId51"/>
  </p:handoutMasterIdLst>
  <p:sldIdLst>
    <p:sldId id="720" r:id="rId2"/>
    <p:sldId id="736" r:id="rId3"/>
    <p:sldId id="737" r:id="rId4"/>
    <p:sldId id="1159" r:id="rId5"/>
    <p:sldId id="738" r:id="rId6"/>
    <p:sldId id="739" r:id="rId7"/>
    <p:sldId id="741" r:id="rId8"/>
    <p:sldId id="740" r:id="rId9"/>
    <p:sldId id="1061" r:id="rId10"/>
    <p:sldId id="1062" r:id="rId11"/>
    <p:sldId id="1063" r:id="rId12"/>
    <p:sldId id="742" r:id="rId13"/>
    <p:sldId id="793" r:id="rId14"/>
    <p:sldId id="833" r:id="rId15"/>
    <p:sldId id="753" r:id="rId16"/>
    <p:sldId id="885" r:id="rId17"/>
    <p:sldId id="935" r:id="rId18"/>
    <p:sldId id="1107" r:id="rId19"/>
    <p:sldId id="1142" r:id="rId20"/>
    <p:sldId id="1181" r:id="rId21"/>
    <p:sldId id="1151" r:id="rId22"/>
    <p:sldId id="1186" r:id="rId23"/>
    <p:sldId id="1187" r:id="rId24"/>
    <p:sldId id="1188" r:id="rId25"/>
    <p:sldId id="1179" r:id="rId26"/>
    <p:sldId id="1202" r:id="rId27"/>
    <p:sldId id="1180" r:id="rId28"/>
    <p:sldId id="1189" r:id="rId29"/>
    <p:sldId id="1191" r:id="rId30"/>
    <p:sldId id="1201" r:id="rId31"/>
    <p:sldId id="1193" r:id="rId32"/>
    <p:sldId id="1203" r:id="rId33"/>
    <p:sldId id="1204" r:id="rId34"/>
    <p:sldId id="1205" r:id="rId35"/>
    <p:sldId id="1206" r:id="rId36"/>
    <p:sldId id="1194" r:id="rId37"/>
    <p:sldId id="1200" r:id="rId38"/>
    <p:sldId id="1196" r:id="rId39"/>
    <p:sldId id="1211" r:id="rId40"/>
    <p:sldId id="1212" r:id="rId41"/>
    <p:sldId id="1213" r:id="rId42"/>
    <p:sldId id="1197" r:id="rId43"/>
    <p:sldId id="1198" r:id="rId44"/>
    <p:sldId id="1199" r:id="rId45"/>
    <p:sldId id="1207" r:id="rId46"/>
    <p:sldId id="1208" r:id="rId47"/>
    <p:sldId id="1209" r:id="rId48"/>
    <p:sldId id="1210" r:id="rId4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16" autoAdjust="0"/>
    <p:restoredTop sz="95405"/>
  </p:normalViewPr>
  <p:slideViewPr>
    <p:cSldViewPr showGuides="1">
      <p:cViewPr varScale="1">
        <p:scale>
          <a:sx n="70" d="100"/>
          <a:sy n="70" d="100"/>
        </p:scale>
        <p:origin x="564"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 2021</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Oct</a:t>
            </a:r>
            <a:r>
              <a:rPr lang="en-US" dirty="0" smtClean="0"/>
              <a:t>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623</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r4</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1/11-21-1769-00-00bd-ieee-802-11bd-october-2021-tc-meeting-minutesminutes.docx" TargetMode="External"/><Relationship Id="rId2" Type="http://schemas.openxmlformats.org/officeDocument/2006/relationships/hyperlink" Target="https://mentor.ieee.org/802.11/dcn/21/11-21-1544-00-00bd-tgbd-september-interim-2021-teleconference-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Nov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2021-10-27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213"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Nov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buFont typeface="Arial" panose="020B0604020202020204" pitchFamily="34" charset="0"/>
              <a:buChar char="•"/>
            </a:pPr>
            <a:r>
              <a:rPr lang="en-US" altLang="zh-CN" sz="2000" dirty="0" smtClean="0">
                <a:solidFill>
                  <a:schemeClr val="bg1">
                    <a:lumMod val="85000"/>
                  </a:schemeClr>
                </a:solidFill>
                <a:cs typeface="+mn-ea"/>
                <a:sym typeface="+mn-ea"/>
              </a:rPr>
              <a:t>Nov </a:t>
            </a:r>
            <a:r>
              <a:rPr lang="en-US" altLang="zh-CN" sz="2000" dirty="0">
                <a:solidFill>
                  <a:schemeClr val="bg1">
                    <a:lumMod val="85000"/>
                  </a:schemeClr>
                </a:solidFill>
                <a:cs typeface="+mn-ea"/>
                <a:sym typeface="+mn-ea"/>
              </a:rPr>
              <a:t>2</a:t>
            </a:r>
            <a:r>
              <a:rPr lang="en-US" altLang="zh-CN" sz="2000" baseline="30000" dirty="0">
                <a:solidFill>
                  <a:schemeClr val="bg1">
                    <a:lumMod val="85000"/>
                  </a:schemeClr>
                </a:solidFill>
                <a:cs typeface="+mn-ea"/>
                <a:sym typeface="+mn-ea"/>
              </a:rPr>
              <a:t>nd</a:t>
            </a:r>
            <a:r>
              <a:rPr lang="en-US" altLang="zh-CN" sz="2000" dirty="0">
                <a:solidFill>
                  <a:schemeClr val="bg1">
                    <a:lumMod val="85000"/>
                  </a:schemeClr>
                </a:solidFill>
                <a:cs typeface="+mn-ea"/>
                <a:sym typeface="+mn-ea"/>
              </a:rPr>
              <a:t>, 10:00am ~ 11:59am, ET; </a:t>
            </a:r>
            <a:r>
              <a:rPr lang="en-US" altLang="zh-CN" sz="2000" dirty="0" err="1">
                <a:solidFill>
                  <a:schemeClr val="bg1">
                    <a:lumMod val="85000"/>
                  </a:schemeClr>
                </a:solidFill>
                <a:cs typeface="+mn-ea"/>
                <a:sym typeface="+mn-ea"/>
              </a:rPr>
              <a:t>Webex</a:t>
            </a:r>
            <a:r>
              <a:rPr lang="en-US" altLang="zh-CN" sz="2000" dirty="0">
                <a:solidFill>
                  <a:schemeClr val="bg1">
                    <a:lumMod val="85000"/>
                  </a:schemeClr>
                </a:solidFill>
                <a:cs typeface="+mn-ea"/>
                <a:sym typeface="+mn-ea"/>
              </a:rPr>
              <a:t> (Daylight Time)</a:t>
            </a:r>
          </a:p>
          <a:p>
            <a:pPr marL="342900" indent="-342900" eaLnBrk="1" hangingPunct="1">
              <a:buFont typeface="Arial" panose="020B0604020202020204" pitchFamily="34" charset="0"/>
              <a:buChar char="•"/>
            </a:pPr>
            <a:r>
              <a:rPr lang="en-US" altLang="zh-CN" sz="2000" dirty="0">
                <a:solidFill>
                  <a:schemeClr val="bg1">
                    <a:lumMod val="85000"/>
                  </a:schemeClr>
                </a:solidFill>
                <a:cs typeface="+mn-ea"/>
                <a:sym typeface="+mn-ea"/>
              </a:rPr>
              <a:t>Nov 9</a:t>
            </a:r>
            <a:r>
              <a:rPr lang="en-US" altLang="zh-CN" sz="2000" baseline="30000" dirty="0">
                <a:solidFill>
                  <a:schemeClr val="bg1">
                    <a:lumMod val="85000"/>
                  </a:schemeClr>
                </a:solidFill>
                <a:cs typeface="+mn-ea"/>
                <a:sym typeface="+mn-ea"/>
              </a:rPr>
              <a:t>th</a:t>
            </a:r>
            <a:r>
              <a:rPr lang="en-US" altLang="zh-CN" sz="2000" dirty="0">
                <a:solidFill>
                  <a:schemeClr val="bg1">
                    <a:lumMod val="85000"/>
                  </a:schemeClr>
                </a:solidFill>
                <a:cs typeface="+mn-ea"/>
                <a:sym typeface="+mn-ea"/>
              </a:rPr>
              <a:t>, </a:t>
            </a:r>
            <a:r>
              <a:rPr lang="en-US" altLang="zh-CN" sz="2000" dirty="0" smtClean="0">
                <a:solidFill>
                  <a:schemeClr val="bg1">
                    <a:lumMod val="85000"/>
                  </a:schemeClr>
                </a:solidFill>
                <a:cs typeface="+mn-ea"/>
                <a:sym typeface="+mn-ea"/>
              </a:rPr>
              <a:t>9:00am </a:t>
            </a:r>
            <a:r>
              <a:rPr lang="en-US" altLang="zh-CN" sz="2000" dirty="0">
                <a:solidFill>
                  <a:schemeClr val="bg1">
                    <a:lumMod val="85000"/>
                  </a:schemeClr>
                </a:solidFill>
                <a:cs typeface="+mn-ea"/>
                <a:sym typeface="+mn-ea"/>
              </a:rPr>
              <a:t>~ 11:00am, ET; </a:t>
            </a:r>
            <a:r>
              <a:rPr lang="en-US" altLang="zh-CN" sz="2000" dirty="0" err="1">
                <a:solidFill>
                  <a:schemeClr val="bg1">
                    <a:lumMod val="85000"/>
                  </a:schemeClr>
                </a:solidFill>
                <a:cs typeface="+mn-ea"/>
                <a:sym typeface="+mn-ea"/>
              </a:rPr>
              <a:t>Webex</a:t>
            </a:r>
            <a:r>
              <a:rPr lang="en-US" altLang="zh-CN" sz="2000" dirty="0">
                <a:solidFill>
                  <a:schemeClr val="bg1">
                    <a:lumMod val="85000"/>
                  </a:schemeClr>
                </a:solidFill>
                <a:cs typeface="+mn-ea"/>
                <a:sym typeface="+mn-ea"/>
              </a:rPr>
              <a:t> (Standard </a:t>
            </a:r>
            <a:r>
              <a:rPr lang="en-US" altLang="zh-CN" sz="2000" dirty="0" smtClean="0">
                <a:solidFill>
                  <a:schemeClr val="bg1">
                    <a:lumMod val="85000"/>
                  </a:schemeClr>
                </a:solidFill>
                <a:cs typeface="+mn-ea"/>
                <a:sym typeface="+mn-ea"/>
              </a:rPr>
              <a:t>Time, plenary week)</a:t>
            </a:r>
          </a:p>
          <a:p>
            <a:pPr marL="342900" indent="-342900" eaLnBrk="1" hangingPunct="1">
              <a:buFont typeface="Arial" panose="020B0604020202020204" pitchFamily="34" charset="0"/>
              <a:buChar char="•"/>
            </a:pPr>
            <a:r>
              <a:rPr lang="en-US" altLang="zh-CN" sz="2000" dirty="0" smtClean="0">
                <a:solidFill>
                  <a:schemeClr val="bg1">
                    <a:lumMod val="85000"/>
                  </a:schemeClr>
                </a:solidFill>
                <a:cs typeface="+mn-ea"/>
                <a:sym typeface="+mn-ea"/>
              </a:rPr>
              <a:t>Nov 10</a:t>
            </a:r>
            <a:r>
              <a:rPr lang="en-US" altLang="zh-CN" sz="2000" baseline="30000" dirty="0" smtClean="0">
                <a:solidFill>
                  <a:schemeClr val="bg1">
                    <a:lumMod val="85000"/>
                  </a:schemeClr>
                </a:solidFill>
                <a:cs typeface="+mn-ea"/>
                <a:sym typeface="+mn-ea"/>
              </a:rPr>
              <a:t>th</a:t>
            </a:r>
            <a:r>
              <a:rPr lang="en-US" altLang="zh-CN" sz="2000" dirty="0" smtClean="0">
                <a:solidFill>
                  <a:schemeClr val="bg1">
                    <a:lumMod val="85000"/>
                  </a:schemeClr>
                </a:solidFill>
                <a:cs typeface="+mn-ea"/>
                <a:sym typeface="+mn-ea"/>
              </a:rPr>
              <a:t>, 11:15am ~ 13:15, ET; </a:t>
            </a:r>
            <a:r>
              <a:rPr lang="en-US" altLang="zh-CN" sz="2000" dirty="0" err="1" smtClean="0">
                <a:solidFill>
                  <a:schemeClr val="bg1">
                    <a:lumMod val="85000"/>
                  </a:schemeClr>
                </a:solidFill>
                <a:cs typeface="+mn-ea"/>
                <a:sym typeface="+mn-ea"/>
              </a:rPr>
              <a:t>Webex</a:t>
            </a:r>
            <a:r>
              <a:rPr lang="en-US" altLang="zh-CN" sz="2000" dirty="0" smtClean="0">
                <a:solidFill>
                  <a:schemeClr val="bg1">
                    <a:lumMod val="85000"/>
                  </a:schemeClr>
                </a:solidFill>
                <a:cs typeface="+mn-ea"/>
                <a:sym typeface="+mn-ea"/>
              </a:rPr>
              <a:t> (Standard Time, plenary week)</a:t>
            </a:r>
          </a:p>
          <a:p>
            <a:pPr marL="342900" indent="-342900" eaLnBrk="1" hangingPunct="1">
              <a:buFont typeface="Arial" panose="020B0604020202020204" pitchFamily="34" charset="0"/>
              <a:buChar char="•"/>
            </a:pPr>
            <a:r>
              <a:rPr lang="en-US" altLang="zh-CN" sz="2000" dirty="0" smtClean="0">
                <a:solidFill>
                  <a:schemeClr val="bg1">
                    <a:lumMod val="85000"/>
                  </a:schemeClr>
                </a:solidFill>
                <a:cs typeface="+mn-ea"/>
                <a:sym typeface="+mn-ea"/>
              </a:rPr>
              <a:t>Nov 11</a:t>
            </a:r>
            <a:r>
              <a:rPr lang="en-US" altLang="zh-CN" sz="2000" baseline="30000" dirty="0" smtClean="0">
                <a:solidFill>
                  <a:schemeClr val="bg1">
                    <a:lumMod val="85000"/>
                  </a:schemeClr>
                </a:solidFill>
                <a:cs typeface="+mn-ea"/>
                <a:sym typeface="+mn-ea"/>
              </a:rPr>
              <a:t>th</a:t>
            </a:r>
            <a:r>
              <a:rPr lang="en-US" altLang="zh-CN" sz="2000" dirty="0" smtClean="0">
                <a:solidFill>
                  <a:schemeClr val="bg1">
                    <a:lumMod val="85000"/>
                  </a:schemeClr>
                </a:solidFill>
                <a:cs typeface="+mn-ea"/>
                <a:sym typeface="+mn-ea"/>
              </a:rPr>
              <a:t>, 19:00 ~ 21:00, ET</a:t>
            </a:r>
            <a:r>
              <a:rPr lang="en-US" altLang="zh-CN" sz="2000" dirty="0">
                <a:solidFill>
                  <a:schemeClr val="bg1">
                    <a:lumMod val="85000"/>
                  </a:schemeClr>
                </a:solidFill>
                <a:cs typeface="+mn-ea"/>
                <a:sym typeface="+mn-ea"/>
              </a:rPr>
              <a:t>; </a:t>
            </a:r>
            <a:r>
              <a:rPr lang="en-US" altLang="zh-CN" sz="2000" dirty="0" err="1">
                <a:solidFill>
                  <a:schemeClr val="bg1">
                    <a:lumMod val="85000"/>
                  </a:schemeClr>
                </a:solidFill>
                <a:cs typeface="+mn-ea"/>
                <a:sym typeface="+mn-ea"/>
              </a:rPr>
              <a:t>Webex</a:t>
            </a:r>
            <a:r>
              <a:rPr lang="en-US" altLang="zh-CN" sz="2000" dirty="0">
                <a:solidFill>
                  <a:schemeClr val="bg1">
                    <a:lumMod val="85000"/>
                  </a:schemeClr>
                </a:solidFill>
                <a:cs typeface="+mn-ea"/>
                <a:sym typeface="+mn-ea"/>
              </a:rPr>
              <a:t> (Standard Time, plenary week)</a:t>
            </a:r>
          </a:p>
          <a:p>
            <a:pPr marL="342900" indent="-342900" eaLnBrk="1" hangingPunct="1">
              <a:buFont typeface="Arial" panose="020B0604020202020204" pitchFamily="34" charset="0"/>
              <a:buChar char="•"/>
            </a:pPr>
            <a:r>
              <a:rPr lang="en-US" altLang="zh-CN" sz="2000" dirty="0" smtClean="0">
                <a:solidFill>
                  <a:schemeClr val="bg1">
                    <a:lumMod val="85000"/>
                  </a:schemeClr>
                </a:solidFill>
                <a:cs typeface="+mn-ea"/>
                <a:sym typeface="+mn-ea"/>
              </a:rPr>
              <a:t>Nov 12</a:t>
            </a:r>
            <a:r>
              <a:rPr lang="en-US" altLang="zh-CN" sz="2000" baseline="30000" dirty="0" smtClean="0">
                <a:solidFill>
                  <a:schemeClr val="bg1">
                    <a:lumMod val="85000"/>
                  </a:schemeClr>
                </a:solidFill>
                <a:cs typeface="+mn-ea"/>
                <a:sym typeface="+mn-ea"/>
              </a:rPr>
              <a:t>th</a:t>
            </a:r>
            <a:r>
              <a:rPr lang="en-US" altLang="zh-CN" sz="2000" dirty="0" smtClean="0">
                <a:solidFill>
                  <a:schemeClr val="bg1">
                    <a:lumMod val="85000"/>
                  </a:schemeClr>
                </a:solidFill>
                <a:cs typeface="+mn-ea"/>
                <a:sym typeface="+mn-ea"/>
              </a:rPr>
              <a:t>, 9:00am ~ 11:00am, ET</a:t>
            </a:r>
            <a:r>
              <a:rPr lang="en-US" altLang="zh-CN" sz="2000" dirty="0">
                <a:solidFill>
                  <a:schemeClr val="bg1">
                    <a:lumMod val="85000"/>
                  </a:schemeClr>
                </a:solidFill>
                <a:cs typeface="+mn-ea"/>
                <a:sym typeface="+mn-ea"/>
              </a:rPr>
              <a:t>; </a:t>
            </a:r>
            <a:r>
              <a:rPr lang="en-US" altLang="zh-CN" sz="2000" dirty="0" err="1">
                <a:solidFill>
                  <a:schemeClr val="bg1">
                    <a:lumMod val="85000"/>
                  </a:schemeClr>
                </a:solidFill>
                <a:cs typeface="+mn-ea"/>
                <a:sym typeface="+mn-ea"/>
              </a:rPr>
              <a:t>Webex</a:t>
            </a:r>
            <a:r>
              <a:rPr lang="en-US" altLang="zh-CN" sz="2000" dirty="0">
                <a:solidFill>
                  <a:schemeClr val="bg1">
                    <a:lumMod val="85000"/>
                  </a:schemeClr>
                </a:solidFill>
                <a:cs typeface="+mn-ea"/>
                <a:sym typeface="+mn-ea"/>
              </a:rPr>
              <a:t> (Standard Time, plenary week)</a:t>
            </a:r>
          </a:p>
          <a:p>
            <a:pPr marL="342900" indent="-342900" eaLnBrk="1" hangingPunct="1">
              <a:buFont typeface="Arial" panose="020B0604020202020204" pitchFamily="34" charset="0"/>
              <a:buChar char="•"/>
            </a:pPr>
            <a:endParaRPr lang="en-US" altLang="zh-CN" sz="2000" dirty="0">
              <a:solidFill>
                <a:srgbClr val="00B050"/>
              </a:solidFill>
              <a:cs typeface="+mn-ea"/>
              <a:sym typeface="+mn-ea"/>
            </a:endParaRPr>
          </a:p>
          <a:p>
            <a:pPr eaLnBrk="1" hangingPunct="1"/>
            <a:endParaRPr lang="en-US" altLang="zh-CN" sz="2000" dirty="0">
              <a:solidFill>
                <a:srgbClr val="00B050"/>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graphicFrame>
        <p:nvGraphicFramePr>
          <p:cNvPr id="7" name="表格 6"/>
          <p:cNvGraphicFramePr>
            <a:graphicFrameLocks noGrp="1"/>
          </p:cNvGraphicFramePr>
          <p:nvPr>
            <p:custDataLst>
              <p:tags r:id="rId1"/>
            </p:custDataLst>
            <p:extLst>
              <p:ext uri="{D42A27DB-BD31-4B8C-83A1-F6EECF244321}">
                <p14:modId xmlns:p14="http://schemas.microsoft.com/office/powerpoint/2010/main" val="3573451319"/>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11-21/1622r4, </a:t>
                      </a:r>
                      <a:r>
                        <a:rPr lang="en-US" altLang="zh-CN" sz="1200" baseline="0" dirty="0" smtClean="0">
                          <a:solidFill>
                            <a:srgbClr val="0070C0"/>
                          </a:solidFill>
                        </a:rPr>
                        <a:t>11-21/1623r4</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11-21/1544r0, 11-21/1769r0</a:t>
                      </a:r>
                      <a:endParaRPr lang="en-US" altLang="zh-CN" sz="1200" dirty="0" smtClean="0">
                        <a:solidFill>
                          <a:schemeClr val="tx1"/>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11-19/2045r14 (D2.0)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a:t>
                      </a:r>
                      <a:r>
                        <a:rPr lang="en-US" altLang="zh-CN" sz="1200" dirty="0" smtClean="0">
                          <a:solidFill>
                            <a:srgbClr val="0070C0"/>
                          </a:solidFill>
                        </a:rPr>
                        <a:t>11-21/1296r6 </a:t>
                      </a:r>
                      <a:r>
                        <a:rPr lang="en-US" altLang="zh-CN" sz="1200" dirty="0" smtClean="0">
                          <a:solidFill>
                            <a:srgbClr val="0070C0"/>
                          </a:solidFill>
                        </a:rPr>
                        <a:t>(LB254)</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u="sng" kern="0" dirty="0" smtClean="0">
                <a:solidFill>
                  <a:srgbClr val="00B050"/>
                </a:solidFill>
                <a:cs typeface="+mn-ea"/>
                <a:sym typeface="Wingdings" panose="05000000000000000000" pitchFamily="2" charset="2"/>
              </a:rPr>
              <a:t>Nov 1 to Nov 30, 2021</a:t>
            </a:r>
            <a:endParaRPr lang="en-US" altLang="en-US" sz="2000" u="sng"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Jan 2022 (Try Nov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11-21/1372r0</a:t>
            </a:r>
            <a:r>
              <a:rPr lang="en-US" altLang="zh-CN" sz="1600" dirty="0">
                <a:solidFill>
                  <a:srgbClr val="00B050"/>
                </a:solidFill>
                <a:latin typeface="Calibri" panose="020F0502020204030204" pitchFamily="34" charset="0"/>
                <a:cs typeface="Calibri" panose="020F0502020204030204" pitchFamily="34" charset="0"/>
              </a:rPr>
              <a:t>, Clause 31.2.3 comment resolution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11-21/1482, D2.0 CR clause 6 and 11 related to DMG and MLME, Hiroyuki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11-21/1530r1, </a:t>
            </a:r>
            <a:r>
              <a:rPr lang="en-US" altLang="zh-CN" sz="1600" dirty="0">
                <a:solidFill>
                  <a:srgbClr val="00B050"/>
                </a:solidFill>
                <a:latin typeface="Calibri" panose="020F0502020204030204" pitchFamily="34" charset="0"/>
                <a:cs typeface="Calibri" panose="020F0502020204030204" pitchFamily="34" charset="0"/>
              </a:rPr>
              <a:t>d2-0-cr-for-receive-specification,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11-21/1669r1, lb254-cr-clause-36-2, Bo Sun (ZTE)</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11-21/1434r1, </a:t>
            </a:r>
            <a:r>
              <a:rPr lang="en-US" altLang="zh-CN" sz="1600" dirty="0">
                <a:solidFill>
                  <a:srgbClr val="00B050"/>
                </a:solidFill>
                <a:latin typeface="Calibri" panose="020F0502020204030204" pitchFamily="34" charset="0"/>
                <a:cs typeface="Calibri" panose="020F0502020204030204" pitchFamily="34" charset="0"/>
              </a:rPr>
              <a:t>Some clause B4 comment resolutions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11-21/1435r1, </a:t>
            </a:r>
            <a:r>
              <a:rPr lang="en-US" altLang="zh-CN" sz="1600" dirty="0">
                <a:solidFill>
                  <a:srgbClr val="00B050"/>
                </a:solidFill>
                <a:latin typeface="Calibri" panose="020F0502020204030204" pitchFamily="34" charset="0"/>
                <a:cs typeface="Calibri" panose="020F0502020204030204" pitchFamily="34" charset="0"/>
              </a:rPr>
              <a:t>Some clause 31.2 and clause 31.2.1 comment resolutions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11-21/1721, lb254 comment resolution for 11bd d2.0 clause 31.4 and 31.5, Stephan Sand (DLR)</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11-21/1722, </a:t>
            </a:r>
            <a:r>
              <a:rPr lang="en-US" altLang="zh-CN" sz="1600" dirty="0">
                <a:solidFill>
                  <a:srgbClr val="00B050"/>
                </a:solidFill>
                <a:latin typeface="Calibri" panose="020F0502020204030204" pitchFamily="34" charset="0"/>
                <a:cs typeface="Calibri" panose="020F0502020204030204" pitchFamily="34" charset="0"/>
              </a:rPr>
              <a:t>lb254 comment resolution for 11bd d2.0 clause </a:t>
            </a:r>
            <a:r>
              <a:rPr lang="en-US" altLang="zh-CN" sz="1600" dirty="0" smtClean="0">
                <a:solidFill>
                  <a:srgbClr val="00B050"/>
                </a:solidFill>
                <a:latin typeface="Calibri" panose="020F0502020204030204" pitchFamily="34" charset="0"/>
                <a:cs typeface="Calibri" panose="020F0502020204030204" pitchFamily="34" charset="0"/>
              </a:rPr>
              <a:t>4, </a:t>
            </a:r>
            <a:r>
              <a:rPr lang="en-US" altLang="zh-CN" sz="1600" dirty="0">
                <a:solidFill>
                  <a:srgbClr val="00B050"/>
                </a:solidFill>
                <a:latin typeface="Calibri" panose="020F0502020204030204" pitchFamily="34" charset="0"/>
                <a:cs typeface="Calibri" panose="020F0502020204030204" pitchFamily="34" charset="0"/>
              </a:rPr>
              <a:t>Stephan Sand (DLR</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11-21/1669r2, lb254-cr-clause-36-2, Bo Sun (ZTE)</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11-21/1796, LB254 Comment Resolution for 11bd D2.0 Clause 32.3, Miguel Lopez (Ericsson)</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11-21/1790, lb254 comment resolution for 11bd d2.0 clause 31.4 and 32, Stephan Sand (DLR)</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11-21/1800, lb254 comment resolution for 11bd d2.0 clause 4, Stephan Sand (DLR)</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11-21/1826, Resolutions for CID 2126 and 2218 of LB-254, Joseph Levy (</a:t>
            </a:r>
            <a:r>
              <a:rPr lang="en-US" altLang="zh-CN" sz="1600" dirty="0" err="1" smtClean="0">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 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a:t>
            </a:r>
          </a:p>
          <a:p>
            <a:pPr lvl="1" algn="just" eaLnBrk="0" hangingPunct="0">
              <a:buFontTx/>
              <a:buChar char="–"/>
              <a:defRPr/>
            </a:pPr>
            <a:r>
              <a:rPr lang="en-US" altLang="zh-CN" dirty="0" smtClean="0">
                <a:solidFill>
                  <a:srgbClr val="00B050"/>
                </a:solidFill>
              </a:rPr>
              <a:t>11-21/1721r1</a:t>
            </a:r>
            <a:r>
              <a:rPr lang="en-US" altLang="zh-CN" dirty="0">
                <a:solidFill>
                  <a:srgbClr val="00B050"/>
                </a:solidFill>
              </a:rPr>
              <a:t>, lb254 comment resolution for 11bd d2.0 clause 31.4 and 31.5, Stephan Sand (DLR)</a:t>
            </a:r>
          </a:p>
          <a:p>
            <a:pPr lvl="1" algn="just" eaLnBrk="0" hangingPunct="0">
              <a:buFontTx/>
              <a:buChar char="–"/>
              <a:defRPr/>
            </a:pPr>
            <a:r>
              <a:rPr lang="en-US" altLang="zh-CN" dirty="0" smtClean="0">
                <a:solidFill>
                  <a:srgbClr val="00B050"/>
                </a:solidFill>
              </a:rPr>
              <a:t>11-21/1722r1, </a:t>
            </a:r>
            <a:r>
              <a:rPr lang="en-US" altLang="zh-CN" dirty="0">
                <a:solidFill>
                  <a:srgbClr val="00B050"/>
                </a:solidFill>
              </a:rPr>
              <a:t>lb254 comment resolution for 11bd d2.0 clause 4, Stephan Sand (DLR)</a:t>
            </a:r>
          </a:p>
          <a:p>
            <a:pPr lvl="1" algn="just" eaLnBrk="0" hangingPunct="0">
              <a:buFontTx/>
              <a:buChar char="–"/>
              <a:defRPr/>
            </a:pPr>
            <a:r>
              <a:rPr lang="en-US" altLang="zh-CN" dirty="0">
                <a:solidFill>
                  <a:srgbClr val="00B050"/>
                </a:solidFill>
              </a:rPr>
              <a:t>11-21/1669r2, lb254-cr-clause-36-2, Bo Sun (ZTE</a:t>
            </a:r>
            <a:r>
              <a:rPr lang="en-US" altLang="zh-CN" dirty="0" smtClean="0">
                <a:solidFill>
                  <a:srgbClr val="00B050"/>
                </a:solidFill>
              </a:rPr>
              <a:t>)</a:t>
            </a:r>
          </a:p>
          <a:p>
            <a:pPr lvl="1" algn="just" eaLnBrk="0" hangingPunct="0">
              <a:buFontTx/>
              <a:buChar char="–"/>
              <a:defRPr/>
            </a:pPr>
            <a:r>
              <a:rPr lang="en-US" altLang="zh-CN" dirty="0" smtClean="0">
                <a:solidFill>
                  <a:srgbClr val="00B050"/>
                </a:solidFill>
              </a:rPr>
              <a:t>11-21/1372r3, Joseph Levy (</a:t>
            </a:r>
            <a:r>
              <a:rPr lang="en-US" altLang="zh-CN" dirty="0" err="1" smtClean="0">
                <a:solidFill>
                  <a:srgbClr val="00B050"/>
                </a:solidFill>
              </a:rPr>
              <a:t>InterDigital</a:t>
            </a:r>
            <a:r>
              <a:rPr lang="en-US" altLang="zh-CN" dirty="0" smtClean="0">
                <a:solidFill>
                  <a:srgbClr val="00B050"/>
                </a:solidFill>
              </a:rPr>
              <a:t>)</a:t>
            </a:r>
            <a:endParaRPr lang="en-US" altLang="zh-CN" dirty="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LB254 comment status, </a:t>
            </a:r>
            <a:r>
              <a:rPr lang="en-GB" altLang="en-US" dirty="0" err="1" smtClean="0"/>
              <a:t>Yujin</a:t>
            </a:r>
            <a:r>
              <a:rPr lang="en-GB" altLang="en-US" dirty="0" smtClean="0"/>
              <a:t> Noh (</a:t>
            </a:r>
            <a:r>
              <a:rPr lang="en-GB" altLang="en-US" dirty="0" err="1" smtClean="0"/>
              <a:t>Senscomm</a:t>
            </a:r>
            <a:r>
              <a:rPr lang="en-GB" altLang="en-US" dirty="0" smtClean="0"/>
              <a:t>) </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lvl="1" algn="just" eaLnBrk="0" hangingPunct="0">
              <a:defRPr/>
            </a:pPr>
            <a:r>
              <a:rPr lang="en-US" altLang="en-GB" sz="2100" dirty="0"/>
              <a:t>Call for submission</a:t>
            </a:r>
          </a:p>
          <a:p>
            <a:pPr algn="just" eaLnBrk="0" hangingPunct="0">
              <a:defRPr/>
            </a:pPr>
            <a:r>
              <a:rPr lang="en-US" altLang="en-GB" dirty="0" smtClean="0"/>
              <a:t>Any other business?</a:t>
            </a:r>
          </a:p>
          <a:p>
            <a:pPr algn="just" eaLnBrk="0" hangingPunct="0">
              <a:defRPr/>
            </a:pPr>
            <a:r>
              <a:rPr lang="en-US" altLang="en-GB" dirty="0" smtClean="0"/>
              <a:t>Next </a:t>
            </a:r>
            <a:r>
              <a:rPr lang="en-US" altLang="en-GB" dirty="0"/>
              <a:t>teleconference on </a:t>
            </a:r>
            <a:r>
              <a:rPr lang="en-US" altLang="en-GB" dirty="0" smtClean="0"/>
              <a:t>Nov 9</a:t>
            </a:r>
            <a:r>
              <a:rPr lang="en-US" altLang="en-GB" baseline="30000" dirty="0" smtClean="0"/>
              <a:t>th</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11-21/1721r1)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11-21/1721r1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2165, 2167 and 2168</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 </a:t>
            </a:r>
          </a:p>
          <a:p>
            <a:r>
              <a:rPr lang="en-US" altLang="zh-CN" dirty="0" smtClean="0"/>
              <a:t>(13 participants in the call during the SP)</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155192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11-21/1722r1)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17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11-21/1722r1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2022, 2023, 2052, 2054, 2055, 2064, 2077, 2079, 2080, 2127, 2129, 2219, 2220, 2221, 2222, 2239, </a:t>
            </a:r>
            <a:r>
              <a:rPr lang="en-GB" altLang="zh-CN" sz="2100" dirty="0" smtClean="0">
                <a:latin typeface="Calibri" panose="020F0502020204030204" pitchFamily="34" charset="0"/>
                <a:cs typeface="Calibri" panose="020F0502020204030204" pitchFamily="34" charset="0"/>
              </a:rPr>
              <a:t>and 2282</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a:p>
          <a:p>
            <a:r>
              <a:rPr lang="en-US" altLang="zh-CN" dirty="0"/>
              <a:t>(</a:t>
            </a:r>
            <a:r>
              <a:rPr lang="en-US" altLang="zh-CN" dirty="0" smtClean="0"/>
              <a:t>14 </a:t>
            </a:r>
            <a:r>
              <a:rPr lang="en-US" altLang="zh-CN" dirty="0"/>
              <a:t>participants in the call during the SP)</a:t>
            </a:r>
          </a:p>
          <a:p>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8664164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11-21/1669r2)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D2.1 as in 11-21/1669r2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2163 and 2176</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a:p>
          <a:p>
            <a:r>
              <a:rPr lang="en-US" altLang="zh-CN" dirty="0"/>
              <a:t>(</a:t>
            </a:r>
            <a:r>
              <a:rPr lang="en-US" altLang="zh-CN" dirty="0" smtClean="0"/>
              <a:t>14 </a:t>
            </a:r>
            <a:r>
              <a:rPr lang="en-US" altLang="zh-CN" dirty="0"/>
              <a:t>participants in the call during the SP)</a:t>
            </a:r>
          </a:p>
          <a:p>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457362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11-21/1372r3)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4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D2.1 as in 11-21/1372r3</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2001, 2002, 2161 and 2162</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a:p>
          <a:p>
            <a:r>
              <a:rPr lang="en-US" altLang="zh-CN" dirty="0"/>
              <a:t>(</a:t>
            </a:r>
            <a:r>
              <a:rPr lang="en-US" altLang="zh-CN" dirty="0" smtClean="0"/>
              <a:t>14 </a:t>
            </a:r>
            <a:r>
              <a:rPr lang="en-US" altLang="zh-CN" dirty="0"/>
              <a:t>participants in the call during the SP)</a:t>
            </a:r>
          </a:p>
          <a:p>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421904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Nov </a:t>
            </a:r>
            <a:r>
              <a:rPr lang="en-US" altLang="zh-CN" sz="3200" dirty="0">
                <a:solidFill>
                  <a:srgbClr val="0000FF"/>
                </a:solidFill>
                <a:latin typeface="Arial Black" panose="020B0A04020102020204" pitchFamily="34" charset="0"/>
              </a:rPr>
              <a:t>2021 </a:t>
            </a:r>
            <a:r>
              <a:rPr lang="en-US" altLang="zh-CN" sz="3200" dirty="0" smtClean="0">
                <a:solidFill>
                  <a:srgbClr val="0000FF"/>
                </a:solidFill>
                <a:latin typeface="Arial Black" panose="020B0A04020102020204" pitchFamily="34" charset="0"/>
              </a:rPr>
              <a:t>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 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199727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sz="2400" dirty="0"/>
              <a:t>This meeting is part of the November IEEE 802 plenary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a:t>
            </a:r>
            <a:r>
              <a:rPr lang="en-US" sz="2400" dirty="0">
                <a:hlinkClick r:id="rId2"/>
              </a:rPr>
              <a:t>here</a:t>
            </a:r>
            <a:r>
              <a:rPr lang="en-US" sz="2400" dirty="0"/>
              <a:t> or follow the registration link here </a:t>
            </a:r>
            <a:r>
              <a:rPr lang="en-US" sz="2400" dirty="0">
                <a:hlinkClick r:id="rId3"/>
              </a:rPr>
              <a:t>http://802world.org/plenary/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a:p>
            <a:endParaRPr lang="en-US" sz="2400" dirty="0"/>
          </a:p>
        </p:txBody>
      </p:sp>
      <p:sp>
        <p:nvSpPr>
          <p:cNvPr id="4" name="Slide Number Placeholder 3"/>
          <p:cNvSpPr>
            <a:spLocks noGrp="1"/>
          </p:cNvSpPr>
          <p:nvPr>
            <p:ph type="sldNum" idx="4294967295"/>
          </p:nvPr>
        </p:nvSpPr>
        <p:spPr>
          <a:xfrm>
            <a:off x="5793318" y="6475414"/>
            <a:ext cx="704849" cy="363537"/>
          </a:xfrm>
          <a:prstGeom prst="rect">
            <a:avLst/>
          </a:prstGeom>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2452635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lvl="0" algn="just" eaLnBrk="0" hangingPunct="0">
              <a:defRPr/>
            </a:pPr>
            <a:r>
              <a:rPr lang="en-US" altLang="en-GB" dirty="0"/>
              <a:t>Approval of </a:t>
            </a:r>
            <a:r>
              <a:rPr lang="en-GB" altLang="en-US" dirty="0"/>
              <a:t>agenda</a:t>
            </a:r>
          </a:p>
          <a:p>
            <a:pPr lvl="0" algn="just" eaLnBrk="0" hangingPunct="0">
              <a:defRPr/>
            </a:pPr>
            <a:r>
              <a:rPr lang="en-GB" altLang="en-US" dirty="0"/>
              <a:t>Approval of TG minutes</a:t>
            </a:r>
          </a:p>
          <a:p>
            <a:pPr lvl="0" algn="just" eaLnBrk="0" hangingPunct="0">
              <a:defRPr/>
            </a:pPr>
            <a:r>
              <a:rPr lang="en-GB" altLang="en-US" dirty="0"/>
              <a:t>Tech Editor report (</a:t>
            </a:r>
            <a:r>
              <a:rPr lang="en-GB" altLang="en-US" dirty="0" smtClean="0"/>
              <a:t>11-19/2045r14)</a:t>
            </a:r>
            <a:endParaRPr lang="en-GB" altLang="en-US"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lvl="1" eaLnBrk="0" hangingPunct="0">
              <a:defRPr/>
            </a:pPr>
            <a:r>
              <a:rPr lang="en-US" altLang="zh-CN" dirty="0" smtClean="0">
                <a:solidFill>
                  <a:srgbClr val="00B050"/>
                </a:solidFill>
              </a:rPr>
              <a:t>11-21/1482, D2.0 CR</a:t>
            </a:r>
            <a:r>
              <a:rPr lang="en-US" altLang="zh-CN" dirty="0">
                <a:solidFill>
                  <a:srgbClr val="00B050"/>
                </a:solidFill>
              </a:rPr>
              <a:t> </a:t>
            </a:r>
            <a:r>
              <a:rPr lang="en-US" altLang="zh-CN" dirty="0" smtClean="0">
                <a:solidFill>
                  <a:srgbClr val="00B050"/>
                </a:solidFill>
              </a:rPr>
              <a:t>clause</a:t>
            </a:r>
            <a:r>
              <a:rPr lang="en-US" altLang="zh-CN" dirty="0">
                <a:solidFill>
                  <a:srgbClr val="00B050"/>
                </a:solidFill>
              </a:rPr>
              <a:t> </a:t>
            </a:r>
            <a:r>
              <a:rPr lang="en-US" altLang="zh-CN" dirty="0" smtClean="0">
                <a:solidFill>
                  <a:srgbClr val="00B050"/>
                </a:solidFill>
              </a:rPr>
              <a:t>6</a:t>
            </a:r>
            <a:r>
              <a:rPr lang="en-US" altLang="zh-CN" dirty="0">
                <a:solidFill>
                  <a:srgbClr val="00B050"/>
                </a:solidFill>
              </a:rPr>
              <a:t> </a:t>
            </a:r>
            <a:r>
              <a:rPr lang="en-US" altLang="zh-CN" dirty="0" smtClean="0">
                <a:solidFill>
                  <a:srgbClr val="00B050"/>
                </a:solidFill>
              </a:rPr>
              <a:t>and</a:t>
            </a:r>
            <a:r>
              <a:rPr lang="en-US" altLang="zh-CN" dirty="0">
                <a:solidFill>
                  <a:srgbClr val="00B050"/>
                </a:solidFill>
              </a:rPr>
              <a:t> </a:t>
            </a:r>
            <a:r>
              <a:rPr lang="en-US" altLang="zh-CN" dirty="0" smtClean="0">
                <a:solidFill>
                  <a:srgbClr val="00B050"/>
                </a:solidFill>
              </a:rPr>
              <a:t>11</a:t>
            </a:r>
            <a:r>
              <a:rPr lang="en-US" altLang="zh-CN" dirty="0">
                <a:solidFill>
                  <a:srgbClr val="00B050"/>
                </a:solidFill>
              </a:rPr>
              <a:t> </a:t>
            </a:r>
            <a:r>
              <a:rPr lang="en-US" altLang="zh-CN" dirty="0" smtClean="0">
                <a:solidFill>
                  <a:srgbClr val="00B050"/>
                </a:solidFill>
              </a:rPr>
              <a:t>related</a:t>
            </a:r>
            <a:r>
              <a:rPr lang="en-US" altLang="zh-CN" dirty="0">
                <a:solidFill>
                  <a:srgbClr val="00B050"/>
                </a:solidFill>
              </a:rPr>
              <a:t> </a:t>
            </a:r>
            <a:r>
              <a:rPr lang="en-US" altLang="zh-CN" dirty="0" smtClean="0">
                <a:solidFill>
                  <a:srgbClr val="00B050"/>
                </a:solidFill>
              </a:rPr>
              <a:t>to</a:t>
            </a:r>
            <a:r>
              <a:rPr lang="en-US" altLang="zh-CN" dirty="0">
                <a:solidFill>
                  <a:srgbClr val="00B050"/>
                </a:solidFill>
              </a:rPr>
              <a:t> </a:t>
            </a:r>
            <a:r>
              <a:rPr lang="en-US" altLang="zh-CN" dirty="0" smtClean="0">
                <a:solidFill>
                  <a:srgbClr val="00B050"/>
                </a:solidFill>
              </a:rPr>
              <a:t>DMG and MLME, Hiroyuki </a:t>
            </a:r>
            <a:r>
              <a:rPr lang="en-US" altLang="zh-CN" dirty="0" err="1" smtClean="0">
                <a:solidFill>
                  <a:srgbClr val="00B050"/>
                </a:solidFill>
              </a:rPr>
              <a:t>Motozuka</a:t>
            </a:r>
            <a:r>
              <a:rPr lang="en-US" altLang="zh-CN" dirty="0" smtClean="0">
                <a:solidFill>
                  <a:srgbClr val="00B050"/>
                </a:solidFill>
              </a:rPr>
              <a:t> (Panasonic)</a:t>
            </a:r>
          </a:p>
          <a:p>
            <a:pPr lvl="1" eaLnBrk="0" hangingPunct="0">
              <a:defRPr/>
            </a:pPr>
            <a:r>
              <a:rPr lang="en-US" altLang="zh-CN" sz="2100" dirty="0">
                <a:solidFill>
                  <a:srgbClr val="00B050"/>
                </a:solidFill>
              </a:rPr>
              <a:t>11-21/1796, LB254 Comment Resolution for 11bd D2.0 Clause 32.3, Miguel Lopez (Ericsson)</a:t>
            </a:r>
          </a:p>
          <a:p>
            <a:pPr lvl="1" eaLnBrk="0" hangingPunct="0">
              <a:defRPr/>
            </a:pPr>
            <a:r>
              <a:rPr lang="en-US" altLang="zh-CN" sz="2100" dirty="0">
                <a:solidFill>
                  <a:srgbClr val="00B050"/>
                </a:solidFill>
              </a:rPr>
              <a:t>11-21/1790, lb254 comment resolution for 11bd d2.0 clause 31.4 and 32, Stephan Sand (DLR)</a:t>
            </a:r>
          </a:p>
          <a:p>
            <a:pPr lvl="1" eaLnBrk="0" hangingPunct="0">
              <a:defRPr/>
            </a:pPr>
            <a:r>
              <a:rPr lang="en-US" altLang="zh-CN" sz="2100" dirty="0">
                <a:solidFill>
                  <a:srgbClr val="FFC000"/>
                </a:solidFill>
              </a:rPr>
              <a:t>11-21/1800, lb254 comment resolution for 11bd d2.0 clause 4, Stephan Sand (DLR</a:t>
            </a:r>
            <a:r>
              <a:rPr lang="en-US" altLang="zh-CN" sz="2100" dirty="0" smtClean="0">
                <a:solidFill>
                  <a:srgbClr val="FFC000"/>
                </a:solidFill>
              </a:rPr>
              <a:t>)</a:t>
            </a:r>
          </a:p>
          <a:p>
            <a:pPr lvl="1" eaLnBrk="0" hangingPunct="0">
              <a:defRPr/>
            </a:pPr>
            <a:r>
              <a:rPr lang="en-US" altLang="zh-CN" sz="2100" dirty="0"/>
              <a:t>11-21/1435r2, Some clause 31.2 and clause 31.2.1 comment resolutions for LB-254, Joseph Levy (</a:t>
            </a:r>
            <a:r>
              <a:rPr lang="en-US" altLang="zh-CN" sz="2100" dirty="0" err="1" smtClean="0"/>
              <a:t>InterDigital</a:t>
            </a:r>
            <a:r>
              <a:rPr lang="en-US" altLang="zh-CN" sz="2100" dirty="0" smtClean="0"/>
              <a:t>)</a:t>
            </a:r>
            <a:endParaRPr lang="en-US" altLang="zh-CN" sz="2100" dirty="0"/>
          </a:p>
          <a:p>
            <a:pPr lvl="1" eaLnBrk="0" hangingPunct="0">
              <a:defRPr/>
            </a:pPr>
            <a:r>
              <a:rPr lang="en-US" altLang="zh-CN" sz="2100" dirty="0"/>
              <a:t>11-21/1434r2, Some clause B4 comment resolutions for LB-254, Joseph Levy (</a:t>
            </a:r>
            <a:r>
              <a:rPr lang="en-US" altLang="zh-CN" sz="2100" dirty="0" err="1" smtClean="0"/>
              <a:t>InterDigital</a:t>
            </a:r>
            <a:r>
              <a:rPr lang="en-US" altLang="zh-CN" sz="2100" dirty="0" smtClean="0"/>
              <a:t>)</a:t>
            </a:r>
            <a:endParaRPr lang="en-US" altLang="zh-CN" sz="2100" dirty="0"/>
          </a:p>
          <a:p>
            <a:pPr lvl="1" eaLnBrk="0" hangingPunct="0">
              <a:defRPr/>
            </a:pPr>
            <a:r>
              <a:rPr lang="en-US" altLang="zh-CN" sz="2100" dirty="0"/>
              <a:t>11-21/1826, Resolutions for CID 2126 and 2218 of LB-254, Joseph Levy (</a:t>
            </a:r>
            <a:r>
              <a:rPr lang="en-US" altLang="zh-CN" sz="2100" dirty="0" err="1"/>
              <a:t>InterDigital</a:t>
            </a:r>
            <a:r>
              <a:rPr lang="en-US" altLang="zh-CN" sz="2100" dirty="0" smtClean="0"/>
              <a:t>)</a:t>
            </a:r>
            <a:endParaRPr lang="zh-CN" altLang="zh-CN" sz="2100" dirty="0"/>
          </a:p>
          <a:p>
            <a:pPr algn="just" eaLnBrk="0" hangingPunct="0">
              <a:defRPr/>
            </a:pPr>
            <a:r>
              <a:rPr lang="en-US" altLang="en-GB" dirty="0" smtClean="0"/>
              <a:t>Any </a:t>
            </a:r>
            <a:r>
              <a:rPr lang="en-US" altLang="en-GB" dirty="0"/>
              <a:t>other business?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23697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Approval of </a:t>
            </a:r>
            <a:r>
              <a:rPr lang="en-US" altLang="zh-CN" dirty="0" err="1"/>
              <a:t>TGbd</a:t>
            </a:r>
            <a:r>
              <a:rPr lang="en-US" altLang="zh-CN" dirty="0"/>
              <a:t> meeting minutes</a:t>
            </a:r>
            <a:endParaRPr lang="zh-CN" altLang="en-US" dirty="0"/>
          </a:p>
        </p:txBody>
      </p:sp>
      <p:sp>
        <p:nvSpPr>
          <p:cNvPr id="3" name="内容占位符 2"/>
          <p:cNvSpPr>
            <a:spLocks noGrp="1"/>
          </p:cNvSpPr>
          <p:nvPr>
            <p:ph idx="1"/>
          </p:nvPr>
        </p:nvSpPr>
        <p:spPr/>
        <p:txBody>
          <a:bodyPr/>
          <a:lstStyle/>
          <a:p>
            <a:r>
              <a:rPr lang="en-US" altLang="zh-CN" sz="2400" dirty="0">
                <a:sym typeface="+mn-ea"/>
              </a:rPr>
              <a:t>Move to approve the following minutes for </a:t>
            </a:r>
            <a:r>
              <a:rPr lang="en-US" altLang="zh-CN" sz="2400" dirty="0" err="1">
                <a:sym typeface="+mn-ea"/>
              </a:rPr>
              <a:t>TGbd</a:t>
            </a:r>
            <a:r>
              <a:rPr lang="en-US" altLang="zh-CN" sz="2400" dirty="0">
                <a:sym typeface="+mn-ea"/>
              </a:rPr>
              <a:t> teleconferences during IEEE 802.11 </a:t>
            </a:r>
            <a:r>
              <a:rPr lang="en-US" altLang="zh-CN" sz="2400" dirty="0" smtClean="0">
                <a:sym typeface="+mn-ea"/>
              </a:rPr>
              <a:t>Sep interim </a:t>
            </a:r>
            <a:r>
              <a:rPr lang="en-US" altLang="zh-CN" sz="2400" dirty="0">
                <a:sym typeface="+mn-ea"/>
              </a:rPr>
              <a:t>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mentor.ieee.org/802.11/dcn/21/11-21-1544-00-00bd-tgbd-september-interim-2021-teleconference-minutes.docx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3"/>
              </a:rPr>
              <a:t>https://</a:t>
            </a:r>
            <a:r>
              <a:rPr lang="en-US" altLang="zh-CN" sz="2100" dirty="0" smtClean="0">
                <a:latin typeface="Calibri" panose="020F0502020204030204" pitchFamily="34" charset="0"/>
                <a:cs typeface="Calibri" panose="020F0502020204030204" pitchFamily="34" charset="0"/>
                <a:hlinkClick r:id="rId3"/>
              </a:rPr>
              <a:t>mentor.ieee.org/802.11/dcn/21/11-21-1769-00-00bd-ieee-802-11bd-october-2021-tc-meeting-minutesminutes.docx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a:t>Moved: Yan Zhang</a:t>
            </a:r>
          </a:p>
          <a:p>
            <a:r>
              <a:rPr lang="en-US" altLang="zh-CN" dirty="0"/>
              <a:t>Seconded</a:t>
            </a:r>
            <a:r>
              <a:rPr lang="en-US" altLang="zh-CN" dirty="0" smtClean="0"/>
              <a:t>: Joseph Levy</a:t>
            </a:r>
          </a:p>
          <a:p>
            <a:endParaRPr lang="en-US" altLang="zh-CN" dirty="0"/>
          </a:p>
          <a:p>
            <a:r>
              <a:rPr lang="en-US" altLang="zh-CN" dirty="0" smtClean="0"/>
              <a:t>Approved unanimously</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Oct 2021</a:t>
            </a:r>
            <a:endParaRPr lang="en-US" dirty="0"/>
          </a:p>
        </p:txBody>
      </p:sp>
    </p:spTree>
    <p:extLst>
      <p:ext uri="{BB962C8B-B14F-4D97-AF65-F5344CB8AC3E}">
        <p14:creationId xmlns:p14="http://schemas.microsoft.com/office/powerpoint/2010/main" val="33114859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Nov </a:t>
            </a:r>
            <a:r>
              <a:rPr lang="en-US" altLang="zh-CN" sz="3200" dirty="0">
                <a:solidFill>
                  <a:srgbClr val="0000FF"/>
                </a:solidFill>
                <a:latin typeface="Arial Black" panose="020B0A04020102020204" pitchFamily="34" charset="0"/>
              </a:rPr>
              <a:t>2021 </a:t>
            </a:r>
            <a:r>
              <a:rPr lang="en-US" altLang="zh-CN" sz="3200" dirty="0" smtClean="0">
                <a:solidFill>
                  <a:srgbClr val="0000FF"/>
                </a:solidFill>
                <a:latin typeface="Arial Black" panose="020B0A04020102020204" pitchFamily="34" charset="0"/>
              </a:rPr>
              <a:t>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 10</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61636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sz="2400" dirty="0"/>
              <a:t>This meeting is part of the November IEEE 802 plenary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a:t>
            </a:r>
            <a:r>
              <a:rPr lang="en-US" sz="2400" dirty="0">
                <a:hlinkClick r:id="rId2"/>
              </a:rPr>
              <a:t>here</a:t>
            </a:r>
            <a:r>
              <a:rPr lang="en-US" sz="2400" dirty="0"/>
              <a:t> or follow the registration link here </a:t>
            </a:r>
            <a:r>
              <a:rPr lang="en-US" sz="2400" dirty="0">
                <a:hlinkClick r:id="rId3"/>
              </a:rPr>
              <a:t>http://802world.org/plenary/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a:p>
            <a:endParaRPr lang="en-US" sz="2400" dirty="0"/>
          </a:p>
        </p:txBody>
      </p:sp>
      <p:sp>
        <p:nvSpPr>
          <p:cNvPr id="4" name="Slide Number Placeholder 3"/>
          <p:cNvSpPr>
            <a:spLocks noGrp="1"/>
          </p:cNvSpPr>
          <p:nvPr>
            <p:ph type="sldNum" idx="4294967295"/>
          </p:nvPr>
        </p:nvSpPr>
        <p:spPr>
          <a:xfrm>
            <a:off x="5793318" y="6475414"/>
            <a:ext cx="704849" cy="363537"/>
          </a:xfrm>
          <a:prstGeom prst="rect">
            <a:avLst/>
          </a:prstGeom>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967107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lvl="0" algn="just" eaLnBrk="0" hangingPunct="0">
              <a:defRPr/>
            </a:pPr>
            <a:r>
              <a:rPr lang="en-US" altLang="en-GB" dirty="0"/>
              <a:t>Approval of </a:t>
            </a:r>
            <a:r>
              <a:rPr lang="en-GB" altLang="en-US" dirty="0"/>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 for</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presented CRs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lvl="1" eaLnBrk="0" hangingPunct="0">
              <a:defRPr/>
            </a:pPr>
            <a:r>
              <a:rPr lang="en-US" altLang="zh-CN" sz="2400" dirty="0">
                <a:solidFill>
                  <a:srgbClr val="00B050"/>
                </a:solidFill>
              </a:rPr>
              <a:t>11-21/1482, D2.0 CR clause 6 and 11 related to DMG and MLME, Hiroyuki </a:t>
            </a:r>
            <a:r>
              <a:rPr lang="en-US" altLang="zh-CN" sz="2400" dirty="0" err="1">
                <a:solidFill>
                  <a:srgbClr val="00B050"/>
                </a:solidFill>
              </a:rPr>
              <a:t>Motozuka</a:t>
            </a:r>
            <a:r>
              <a:rPr lang="en-US" altLang="zh-CN" sz="2400" dirty="0">
                <a:solidFill>
                  <a:srgbClr val="00B050"/>
                </a:solidFill>
              </a:rPr>
              <a:t> (Panasonic)</a:t>
            </a:r>
          </a:p>
          <a:p>
            <a:pPr lvl="1" eaLnBrk="0" hangingPunct="0">
              <a:defRPr/>
            </a:pPr>
            <a:r>
              <a:rPr lang="en-US" altLang="zh-CN" sz="2400" dirty="0">
                <a:solidFill>
                  <a:srgbClr val="00B050"/>
                </a:solidFill>
              </a:rPr>
              <a:t>11-21/1796, LB254 Comment Resolution for 11bd D2.0 Clause 32.3, Miguel Lopez (Ericsson)</a:t>
            </a:r>
          </a:p>
          <a:p>
            <a:pPr lvl="1" eaLnBrk="0" hangingPunct="0">
              <a:defRPr/>
            </a:pPr>
            <a:r>
              <a:rPr lang="en-US" altLang="zh-CN" sz="2400" dirty="0">
                <a:solidFill>
                  <a:srgbClr val="00B050"/>
                </a:solidFill>
              </a:rPr>
              <a:t>11-21/1790, lb254 comment resolution for 11bd d2.0 clause 31.4 and 32, Stephan Sand (DLR</a:t>
            </a:r>
            <a:r>
              <a:rPr lang="en-US" altLang="zh-CN" sz="2400" dirty="0" smtClean="0">
                <a:solidFill>
                  <a:srgbClr val="00B050"/>
                </a:solidFill>
              </a:rPr>
              <a:t>) (CID2281)</a:t>
            </a:r>
            <a:endParaRPr lang="en-US" altLang="zh-CN" sz="2400" dirty="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lvl="1" eaLnBrk="0" hangingPunct="0">
              <a:defRPr/>
            </a:pPr>
            <a:r>
              <a:rPr lang="en-US" altLang="zh-CN" sz="2400" dirty="0" smtClean="0">
                <a:solidFill>
                  <a:srgbClr val="00B050"/>
                </a:solidFill>
              </a:rPr>
              <a:t>11-21/1800r2, </a:t>
            </a:r>
            <a:r>
              <a:rPr lang="en-US" altLang="zh-CN" sz="2400" dirty="0">
                <a:solidFill>
                  <a:srgbClr val="00B050"/>
                </a:solidFill>
              </a:rPr>
              <a:t>lb254 comment resolution for 11bd d2.0 clause 4, Stephan Sand (DLR</a:t>
            </a:r>
            <a:r>
              <a:rPr lang="en-US" altLang="zh-CN" sz="2400" dirty="0" smtClean="0">
                <a:solidFill>
                  <a:srgbClr val="00B050"/>
                </a:solidFill>
              </a:rPr>
              <a:t>) [SP added]</a:t>
            </a:r>
            <a:endParaRPr lang="en-US" altLang="zh-CN" sz="2400" dirty="0">
              <a:solidFill>
                <a:srgbClr val="00B050"/>
              </a:solidFill>
            </a:endParaRPr>
          </a:p>
          <a:p>
            <a:pPr lvl="1" eaLnBrk="0" hangingPunct="0">
              <a:defRPr/>
            </a:pPr>
            <a:r>
              <a:rPr lang="en-US" altLang="zh-CN" sz="2400" dirty="0"/>
              <a:t>11-21/1435r2, Some clause 31.2 and clause 31.2.1 comment resolutions for LB-254, Joseph Levy (</a:t>
            </a:r>
            <a:r>
              <a:rPr lang="en-US" altLang="zh-CN" sz="2400" dirty="0" err="1"/>
              <a:t>InterDigital</a:t>
            </a:r>
            <a:r>
              <a:rPr lang="en-US" altLang="zh-CN" sz="2400" dirty="0"/>
              <a:t>)</a:t>
            </a:r>
          </a:p>
          <a:p>
            <a:pPr lvl="1" eaLnBrk="0" hangingPunct="0">
              <a:defRPr/>
            </a:pPr>
            <a:r>
              <a:rPr lang="en-US" altLang="zh-CN" sz="2400" dirty="0"/>
              <a:t>11-21/1434r2, Some clause B4 comment resolutions for LB-254, Joseph Levy (</a:t>
            </a:r>
            <a:r>
              <a:rPr lang="en-US" altLang="zh-CN" sz="2400" dirty="0" err="1"/>
              <a:t>InterDigital</a:t>
            </a:r>
            <a:r>
              <a:rPr lang="en-US" altLang="zh-CN" sz="2400" dirty="0"/>
              <a:t>)</a:t>
            </a:r>
          </a:p>
          <a:p>
            <a:pPr lvl="1" eaLnBrk="0" hangingPunct="0">
              <a:defRPr/>
            </a:pPr>
            <a:r>
              <a:rPr lang="en-US" altLang="zh-CN" sz="2400" dirty="0"/>
              <a:t>11-21/1826, Resolutions for CID 2126 and 2218 of LB-254, Joseph Levy (</a:t>
            </a:r>
            <a:r>
              <a:rPr lang="en-US" altLang="zh-CN" sz="2400" dirty="0" err="1"/>
              <a:t>InterDigital</a:t>
            </a:r>
            <a:r>
              <a:rPr lang="en-US" altLang="zh-CN" sz="2400" dirty="0"/>
              <a:t>)</a:t>
            </a:r>
            <a:endParaRPr lang="zh-CN" altLang="zh-CN" sz="2400" dirty="0"/>
          </a:p>
          <a:p>
            <a:pPr algn="just" eaLnBrk="0" hangingPunct="0">
              <a:defRPr/>
            </a:pPr>
            <a:r>
              <a:rPr lang="en-US" altLang="en-GB" dirty="0" smtClean="0"/>
              <a:t>MDR review, Tech Editor</a:t>
            </a:r>
          </a:p>
          <a:p>
            <a:pPr algn="just" eaLnBrk="0" hangingPunct="0">
              <a:defRPr/>
            </a:pPr>
            <a:r>
              <a:rPr lang="en-US" altLang="en-GB" dirty="0" smtClean="0"/>
              <a:t>Any </a:t>
            </a:r>
            <a:r>
              <a:rPr lang="en-US" altLang="en-GB" dirty="0"/>
              <a:t>other business?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8358594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11-21/1482r3)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7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11-21/1482r3</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2072, 2255, 2144, 2226, 2074, 2075, </a:t>
            </a:r>
            <a:r>
              <a:rPr lang="en-GB" altLang="zh-CN" sz="2100" dirty="0" smtClean="0">
                <a:latin typeface="Calibri" panose="020F0502020204030204" pitchFamily="34" charset="0"/>
                <a:cs typeface="Calibri" panose="020F0502020204030204" pitchFamily="34" charset="0"/>
              </a:rPr>
              <a:t>and 2066</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775175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11-21/1796r1)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8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D2.1 as in 11-21/1796r1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2016, 2017, 2018, 2019, 2105, 2106, 2107, </a:t>
            </a:r>
            <a:r>
              <a:rPr lang="en-US" altLang="zh-CN" sz="2100" dirty="0" smtClean="0">
                <a:latin typeface="Calibri" panose="020F0502020204030204" pitchFamily="34" charset="0"/>
                <a:cs typeface="Calibri" panose="020F0502020204030204" pitchFamily="34" charset="0"/>
              </a:rPr>
              <a:t>and 2194</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7391104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11-21/1790r1)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D2.1 as in 11-21/1790r1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2281</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30869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11-21/1800r2)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9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D2.1 as in 11-21/1800r2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zh-CN" altLang="zh-CN" sz="2400" dirty="0"/>
              <a:t> </a:t>
            </a:r>
            <a:r>
              <a:rPr lang="en-GB" altLang="zh-CN" sz="2100" dirty="0">
                <a:latin typeface="Calibri" panose="020F0502020204030204" pitchFamily="34" charset="0"/>
                <a:cs typeface="Calibri" panose="020F0502020204030204" pitchFamily="34" charset="0"/>
              </a:rPr>
              <a:t>2051, 2053, 2078, 2128, 2223, 2230, 2238, 2240, </a:t>
            </a:r>
            <a:r>
              <a:rPr lang="en-GB" altLang="zh-CN" sz="2100" dirty="0" smtClean="0">
                <a:latin typeface="Calibri" panose="020F0502020204030204" pitchFamily="34" charset="0"/>
                <a:cs typeface="Calibri" panose="020F0502020204030204" pitchFamily="34" charset="0"/>
              </a:rPr>
              <a:t>and 2259</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480303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Nov </a:t>
            </a:r>
            <a:r>
              <a:rPr lang="en-US" altLang="zh-CN" sz="3200" dirty="0">
                <a:solidFill>
                  <a:srgbClr val="0000FF"/>
                </a:solidFill>
                <a:latin typeface="Arial Black" panose="020B0A04020102020204" pitchFamily="34" charset="0"/>
              </a:rPr>
              <a:t>2021 </a:t>
            </a:r>
            <a:r>
              <a:rPr lang="en-US" altLang="zh-CN" sz="3200" dirty="0" smtClean="0">
                <a:solidFill>
                  <a:srgbClr val="0000FF"/>
                </a:solidFill>
                <a:latin typeface="Arial Black" panose="020B0A04020102020204" pitchFamily="34" charset="0"/>
              </a:rPr>
              <a:t>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563720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sz="2400" dirty="0"/>
              <a:t>This meeting is part of the November IEEE 802 plenary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a:t>
            </a:r>
            <a:r>
              <a:rPr lang="en-US" sz="2400" dirty="0">
                <a:hlinkClick r:id="rId2"/>
              </a:rPr>
              <a:t>here</a:t>
            </a:r>
            <a:r>
              <a:rPr lang="en-US" sz="2400" dirty="0"/>
              <a:t> or follow the registration link here </a:t>
            </a:r>
            <a:r>
              <a:rPr lang="en-US" sz="2400" dirty="0">
                <a:hlinkClick r:id="rId3"/>
              </a:rPr>
              <a:t>http://802world.org/plenary/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a:p>
            <a:endParaRPr lang="en-US" sz="2400" dirty="0"/>
          </a:p>
        </p:txBody>
      </p:sp>
      <p:sp>
        <p:nvSpPr>
          <p:cNvPr id="4" name="Slide Number Placeholder 3"/>
          <p:cNvSpPr>
            <a:spLocks noGrp="1"/>
          </p:cNvSpPr>
          <p:nvPr>
            <p:ph type="sldNum" idx="4294967295"/>
          </p:nvPr>
        </p:nvSpPr>
        <p:spPr>
          <a:xfrm>
            <a:off x="5793318" y="6475414"/>
            <a:ext cx="704849" cy="363537"/>
          </a:xfrm>
          <a:prstGeom prst="rect">
            <a:avLst/>
          </a:prstGeom>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672791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lvl="0" algn="just" eaLnBrk="0" hangingPunct="0">
              <a:defRPr/>
            </a:pPr>
            <a:r>
              <a:rPr lang="en-US" altLang="en-GB" dirty="0"/>
              <a:t>Approval of </a:t>
            </a:r>
            <a:r>
              <a:rPr lang="en-GB" altLang="en-US" dirty="0"/>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lvl="1" eaLnBrk="0" hangingPunct="0">
              <a:defRPr/>
            </a:pPr>
            <a:r>
              <a:rPr lang="en-US" altLang="zh-CN" sz="2400" dirty="0">
                <a:solidFill>
                  <a:srgbClr val="00B050"/>
                </a:solidFill>
              </a:rPr>
              <a:t>11-21/1435r2, Some clause 31.2 and clause 31.2.1 comment resolutions for LB-254, Joseph Levy (</a:t>
            </a:r>
            <a:r>
              <a:rPr lang="en-US" altLang="zh-CN" sz="2400" dirty="0" err="1">
                <a:solidFill>
                  <a:srgbClr val="00B050"/>
                </a:solidFill>
              </a:rPr>
              <a:t>InterDigital</a:t>
            </a:r>
            <a:r>
              <a:rPr lang="en-US" altLang="zh-CN" sz="2400" dirty="0">
                <a:solidFill>
                  <a:srgbClr val="00B050"/>
                </a:solidFill>
              </a:rPr>
              <a:t>)</a:t>
            </a:r>
          </a:p>
          <a:p>
            <a:pPr lvl="1" eaLnBrk="0" hangingPunct="0">
              <a:defRPr/>
            </a:pPr>
            <a:r>
              <a:rPr lang="en-US" altLang="zh-CN" sz="2400" dirty="0">
                <a:solidFill>
                  <a:srgbClr val="00B050"/>
                </a:solidFill>
              </a:rPr>
              <a:t>11-21/1434r2, Some clause B4 comment resolutions for LB-254, Joseph Levy (</a:t>
            </a:r>
            <a:r>
              <a:rPr lang="en-US" altLang="zh-CN" sz="2400" dirty="0" err="1">
                <a:solidFill>
                  <a:srgbClr val="00B050"/>
                </a:solidFill>
              </a:rPr>
              <a:t>InterDigital</a:t>
            </a:r>
            <a:r>
              <a:rPr lang="en-US" altLang="zh-CN" sz="2400" dirty="0">
                <a:solidFill>
                  <a:srgbClr val="00B050"/>
                </a:solidFill>
              </a:rPr>
              <a:t>)</a:t>
            </a:r>
          </a:p>
          <a:p>
            <a:pPr lvl="1" eaLnBrk="0" hangingPunct="0">
              <a:defRPr/>
            </a:pPr>
            <a:r>
              <a:rPr lang="en-US" altLang="zh-CN" sz="2400" dirty="0">
                <a:solidFill>
                  <a:srgbClr val="00B050"/>
                </a:solidFill>
              </a:rPr>
              <a:t>11-21/1826, Resolutions for CID 2126 and 2218 of LB-254, Joseph Levy (</a:t>
            </a:r>
            <a:r>
              <a:rPr lang="en-US" altLang="zh-CN" sz="2400" dirty="0" err="1">
                <a:solidFill>
                  <a:srgbClr val="00B050"/>
                </a:solidFill>
              </a:rPr>
              <a:t>InterDigital</a:t>
            </a:r>
            <a:r>
              <a:rPr lang="en-US" altLang="zh-CN" sz="2400" dirty="0">
                <a:solidFill>
                  <a:srgbClr val="00B050"/>
                </a:solidFill>
              </a:rPr>
              <a:t>)</a:t>
            </a:r>
            <a:endParaRPr lang="zh-CN" altLang="zh-CN" sz="2400" dirty="0">
              <a:solidFill>
                <a:srgbClr val="00B050"/>
              </a:solidFill>
            </a:endParaRPr>
          </a:p>
          <a:p>
            <a:pPr algn="just" eaLnBrk="0" hangingPunct="0">
              <a:defRPr/>
            </a:pPr>
            <a:r>
              <a:rPr lang="en-US" altLang="en-GB" dirty="0" smtClean="0"/>
              <a:t>SP for 11-21/1435r3, 11-21/1434r3 and 11-21/1826r1</a:t>
            </a:r>
          </a:p>
          <a:p>
            <a:pPr algn="just" eaLnBrk="0" hangingPunct="0">
              <a:defRPr/>
            </a:pPr>
            <a:r>
              <a:rPr lang="en-US" altLang="en-GB" dirty="0" smtClean="0"/>
              <a:t>Any </a:t>
            </a:r>
            <a:r>
              <a:rPr lang="en-US" altLang="en-GB" dirty="0"/>
              <a:t>other business?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1834890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a:t>
            </a:r>
            <a:r>
              <a:rPr lang="en-US" altLang="zh-CN" dirty="0" smtClean="0"/>
              <a:t>11-21/1435r3</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 CID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11-21/1435r3</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2061</a:t>
            </a: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452153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582034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#2 </a:t>
            </a:r>
            <a:r>
              <a:rPr lang="en-US" altLang="zh-CN" dirty="0" smtClean="0"/>
              <a:t>(CR, </a:t>
            </a:r>
            <a:r>
              <a:rPr lang="en-US" altLang="zh-CN" dirty="0" smtClean="0"/>
              <a:t>11-21/1434r3</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 CID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11-21/1434r3</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2204</a:t>
            </a: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93392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#3 </a:t>
            </a:r>
            <a:r>
              <a:rPr lang="en-US" altLang="zh-CN" dirty="0" smtClean="0"/>
              <a:t>(CR, </a:t>
            </a:r>
            <a:r>
              <a:rPr lang="en-US" altLang="zh-CN" dirty="0" smtClean="0"/>
              <a:t>11-21/1826r1)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11-21/1826r1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2126 and 2218</a:t>
            </a: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389142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Nov </a:t>
            </a:r>
            <a:r>
              <a:rPr lang="en-US" altLang="zh-CN" sz="3200" dirty="0">
                <a:solidFill>
                  <a:srgbClr val="0000FF"/>
                </a:solidFill>
                <a:latin typeface="Arial Black" panose="020B0A04020102020204" pitchFamily="34" charset="0"/>
              </a:rPr>
              <a:t>2021 </a:t>
            </a:r>
            <a:r>
              <a:rPr lang="en-US" altLang="zh-CN" sz="3200" dirty="0" smtClean="0">
                <a:solidFill>
                  <a:srgbClr val="0000FF"/>
                </a:solidFill>
                <a:latin typeface="Arial Black" panose="020B0A04020102020204" pitchFamily="34" charset="0"/>
              </a:rPr>
              <a:t>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 12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276089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sz="2400" dirty="0"/>
              <a:t>This meeting is part of the November IEEE 802 plenary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a:t>
            </a:r>
            <a:r>
              <a:rPr lang="en-US" sz="2400" dirty="0">
                <a:hlinkClick r:id="rId2"/>
              </a:rPr>
              <a:t>here</a:t>
            </a:r>
            <a:r>
              <a:rPr lang="en-US" sz="2400" dirty="0"/>
              <a:t> or follow the registration link here </a:t>
            </a:r>
            <a:r>
              <a:rPr lang="en-US" sz="2400" dirty="0">
                <a:hlinkClick r:id="rId3"/>
              </a:rPr>
              <a:t>http://802world.org/plenary/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a:p>
            <a:endParaRPr lang="en-US" sz="2400" dirty="0"/>
          </a:p>
        </p:txBody>
      </p:sp>
      <p:sp>
        <p:nvSpPr>
          <p:cNvPr id="4" name="Slide Number Placeholder 3"/>
          <p:cNvSpPr>
            <a:spLocks noGrp="1"/>
          </p:cNvSpPr>
          <p:nvPr>
            <p:ph type="sldNum" idx="4294967295"/>
          </p:nvPr>
        </p:nvSpPr>
        <p:spPr>
          <a:xfrm>
            <a:off x="5793318" y="6475414"/>
            <a:ext cx="704849" cy="363537"/>
          </a:xfrm>
          <a:prstGeom prst="rect">
            <a:avLst/>
          </a:prstGeom>
        </p:spPr>
        <p:txBody>
          <a:bodyPr/>
          <a:lstStyle/>
          <a:p>
            <a:r>
              <a:rPr lang="en-GB" dirty="0"/>
              <a:t>Slide </a:t>
            </a:r>
            <a:fld id="{440F5867-744E-4AA6-B0ED-4C44D2DFBB7B}" type="slidenum">
              <a:rPr lang="en-GB" smtClean="0"/>
              <a:pPr/>
              <a:t>43</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092504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lvl="0" algn="just" eaLnBrk="0" hangingPunct="0">
              <a:defRPr/>
            </a:pPr>
            <a:r>
              <a:rPr lang="en-US" altLang="en-GB" dirty="0"/>
              <a:t>Approval of </a:t>
            </a:r>
            <a:r>
              <a:rPr lang="en-GB" altLang="en-US" dirty="0"/>
              <a:t>agenda</a:t>
            </a:r>
          </a:p>
          <a:p>
            <a:pPr algn="just" eaLnBrk="0" hangingPunct="0">
              <a:defRPr/>
            </a:pPr>
            <a:r>
              <a:rPr lang="en-GB" altLang="en-US" dirty="0"/>
              <a:t>Present</a:t>
            </a:r>
            <a:r>
              <a:rPr lang="en-US" altLang="en-GB" dirty="0" err="1"/>
              <a:t>ations</a:t>
            </a:r>
            <a:r>
              <a:rPr lang="en-US" altLang="en-GB" dirty="0"/>
              <a:t> and </a:t>
            </a:r>
            <a:r>
              <a:rPr lang="en-US" altLang="en-GB" dirty="0" smtClean="0"/>
              <a:t>discussion</a:t>
            </a:r>
          </a:p>
          <a:p>
            <a:pPr marL="800100" lvl="3" indent="-342900" algn="just" eaLnBrk="0" hangingPunct="0">
              <a:defRPr/>
            </a:pPr>
            <a:r>
              <a:rPr lang="en-US" altLang="zh-CN" sz="2800" b="1" dirty="0"/>
              <a:t>Update of resolution to CID 2055 and 2088, tech editor </a:t>
            </a:r>
          </a:p>
          <a:p>
            <a:pPr marL="800100" lvl="3" indent="-342900" algn="just" eaLnBrk="0" hangingPunct="0">
              <a:defRPr/>
            </a:pPr>
            <a:r>
              <a:rPr lang="en-US" altLang="zh-CN" sz="2800" b="1" dirty="0" smtClean="0"/>
              <a:t>11-21/1790r2</a:t>
            </a:r>
            <a:r>
              <a:rPr lang="en-US" altLang="zh-CN" sz="2800" b="1" dirty="0" smtClean="0"/>
              <a:t>, </a:t>
            </a:r>
            <a:r>
              <a:rPr lang="en-US" altLang="zh-CN" sz="2800" b="1" dirty="0"/>
              <a:t>lb254 comment resolution for 11bd d2.0 clause 31.4 and 32, Stephan Sand (DLR) (</a:t>
            </a:r>
            <a:r>
              <a:rPr lang="en-US" altLang="zh-CN" sz="2800" b="1" dirty="0" smtClean="0"/>
              <a:t>CID2166)</a:t>
            </a:r>
          </a:p>
          <a:p>
            <a:pPr algn="just" eaLnBrk="0" hangingPunct="0">
              <a:defRPr/>
            </a:pPr>
            <a:r>
              <a:rPr lang="en-GB" altLang="en-US" dirty="0" smtClean="0"/>
              <a:t>CR </a:t>
            </a:r>
            <a:r>
              <a:rPr lang="en-GB" altLang="en-US" dirty="0"/>
              <a:t>motions </a:t>
            </a:r>
            <a:endParaRPr lang="en-GB" altLang="en-US" dirty="0" smtClean="0"/>
          </a:p>
          <a:p>
            <a:pPr algn="just" eaLnBrk="0" hangingPunct="0">
              <a:defRPr/>
            </a:pPr>
            <a:r>
              <a:rPr lang="en-GB" altLang="en-US" dirty="0"/>
              <a:t>A</a:t>
            </a:r>
            <a:r>
              <a:rPr lang="en-GB" altLang="en-US" dirty="0" smtClean="0"/>
              <a:t>pprove </a:t>
            </a:r>
            <a:r>
              <a:rPr lang="en-GB" altLang="en-US" dirty="0"/>
              <a:t>the generation of </a:t>
            </a:r>
            <a:r>
              <a:rPr lang="en-GB" altLang="en-US" dirty="0" smtClean="0"/>
              <a:t>D3.0 and re-circulation ballot</a:t>
            </a:r>
          </a:p>
          <a:p>
            <a:pPr algn="just" eaLnBrk="0" hangingPunct="0">
              <a:defRPr/>
            </a:pPr>
            <a:r>
              <a:rPr lang="en-GB" altLang="en-US" dirty="0"/>
              <a:t>Revisit Timeline</a:t>
            </a:r>
          </a:p>
          <a:p>
            <a:pPr algn="just" eaLnBrk="0" hangingPunct="0">
              <a:defRPr/>
            </a:pPr>
            <a:r>
              <a:rPr lang="en-US" altLang="en-GB" dirty="0"/>
              <a:t>Future teleconference plan </a:t>
            </a:r>
          </a:p>
          <a:p>
            <a:pPr algn="just" eaLnBrk="0" hangingPunct="0">
              <a:defRPr/>
            </a:pPr>
            <a:r>
              <a:rPr lang="en-US" altLang="en-GB" dirty="0" smtClean="0"/>
              <a:t>Any </a:t>
            </a:r>
            <a:r>
              <a:rPr lang="en-US" altLang="en-GB" dirty="0"/>
              <a:t>other business?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786163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1371724" y="606425"/>
            <a:ext cx="9448552" cy="990600"/>
          </a:xfrm>
          <a:prstGeom prst="rect">
            <a:avLst/>
          </a:prstGeom>
          <a:noFill/>
          <a:ln w="9525">
            <a:noFill/>
          </a:ln>
        </p:spPr>
        <p:txBody>
          <a:bodyPr anchor="ctr" anchorCtr="0"/>
          <a:lstStyle/>
          <a:p>
            <a:pPr algn="ctr" eaLnBrk="0" hangingPunct="0"/>
            <a:r>
              <a:rPr lang="en-US" altLang="zh-CN" sz="3200" b="1" dirty="0"/>
              <a:t>Motion #1 (approval of Comment Resolutions)</a:t>
            </a:r>
            <a:endParaRPr lang="en-US" altLang="en-US" sz="3200" b="1" dirty="0">
              <a:solidFill>
                <a:schemeClr val="tx2"/>
              </a:solidFill>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
        <p:nvSpPr>
          <p:cNvPr id="8" name="内容占位符 2"/>
          <p:cNvSpPr txBox="1">
            <a:spLocks/>
          </p:cNvSpPr>
          <p:nvPr/>
        </p:nvSpPr>
        <p:spPr>
          <a:xfrm>
            <a:off x="914400" y="2209832"/>
            <a:ext cx="10361613" cy="4343286"/>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400" kern="0" dirty="0" smtClean="0">
                <a:sym typeface="+mn-ea"/>
              </a:rPr>
              <a:t>Move to approve the comment resolutions to 108 CIDs which </a:t>
            </a:r>
            <a:r>
              <a:rPr lang="en-US" altLang="zh-CN" sz="2400" kern="0" dirty="0" smtClean="0">
                <a:sym typeface="+mn-ea"/>
              </a:rPr>
              <a:t>are marked </a:t>
            </a:r>
            <a:r>
              <a:rPr lang="en-US" altLang="zh-CN" sz="2400" kern="0" dirty="0" smtClean="0">
                <a:sym typeface="+mn-ea"/>
              </a:rPr>
              <a:t>as “ready for motion” as in 11-21/1296r6</a:t>
            </a:r>
            <a:endParaRPr lang="en-US" altLang="zh-CN" sz="2400" b="0" kern="0" dirty="0" smtClean="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400" kern="0"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kern="0" dirty="0" smtClean="0">
                <a:latin typeface="Calibri" panose="020F0502020204030204" pitchFamily="34" charset="0"/>
                <a:cs typeface="Calibri" panose="020F0502020204030204" pitchFamily="34" charset="0"/>
              </a:rPr>
              <a:t>Moved: </a:t>
            </a:r>
            <a:r>
              <a:rPr lang="en-US" altLang="zh-CN" sz="2400" kern="0" dirty="0" err="1" smtClean="0">
                <a:latin typeface="Calibri" panose="020F0502020204030204" pitchFamily="34" charset="0"/>
                <a:cs typeface="Calibri" panose="020F0502020204030204" pitchFamily="34" charset="0"/>
              </a:rPr>
              <a:t>Yujin</a:t>
            </a:r>
            <a:r>
              <a:rPr lang="en-US" altLang="zh-CN" sz="2400" kern="0" dirty="0" smtClean="0">
                <a:latin typeface="Calibri" panose="020F0502020204030204" pitchFamily="34" charset="0"/>
                <a:cs typeface="Calibri" panose="020F0502020204030204" pitchFamily="34" charset="0"/>
              </a:rPr>
              <a:t> Noh				Seconded</a:t>
            </a:r>
            <a:r>
              <a:rPr lang="en-US" altLang="zh-CN" sz="2400" kern="0" dirty="0" smtClean="0">
                <a:latin typeface="Calibri" panose="020F0502020204030204" pitchFamily="34" charset="0"/>
                <a:cs typeface="Calibri" panose="020F0502020204030204" pitchFamily="34" charset="0"/>
              </a:rPr>
              <a:t>: Stephan Sand</a:t>
            </a:r>
            <a:endParaRPr lang="en-US" altLang="zh-CN" sz="2400" kern="0" dirty="0" smtClean="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400" kern="0"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kern="0" dirty="0" smtClean="0">
                <a:latin typeface="Calibri" panose="020F0502020204030204" pitchFamily="34" charset="0"/>
                <a:cs typeface="Calibri" panose="020F0502020204030204" pitchFamily="34" charset="0"/>
              </a:rPr>
              <a:t>Result</a:t>
            </a:r>
            <a:r>
              <a:rPr lang="en-US" altLang="zh-CN" sz="2400" kern="0" dirty="0" smtClean="0">
                <a:latin typeface="Calibri" panose="020F0502020204030204" pitchFamily="34" charset="0"/>
                <a:cs typeface="Calibri" panose="020F0502020204030204" pitchFamily="34" charset="0"/>
              </a:rPr>
              <a:t>:  Approved unanimously</a:t>
            </a:r>
            <a:endParaRPr lang="en-US" altLang="zh-CN" sz="2400" kern="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458425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1371724" y="606425"/>
            <a:ext cx="9448552" cy="990600"/>
          </a:xfrm>
          <a:prstGeom prst="rect">
            <a:avLst/>
          </a:prstGeom>
          <a:noFill/>
          <a:ln w="9525">
            <a:noFill/>
          </a:ln>
        </p:spPr>
        <p:txBody>
          <a:bodyPr anchor="ctr" anchorCtr="0"/>
          <a:lstStyle/>
          <a:p>
            <a:pPr algn="ctr" eaLnBrk="0" hangingPunct="0"/>
            <a:r>
              <a:rPr lang="en-US" altLang="zh-CN" sz="3200" b="1" dirty="0"/>
              <a:t>Motion </a:t>
            </a:r>
            <a:r>
              <a:rPr lang="en-US" altLang="zh-CN" sz="3200" b="1" dirty="0" smtClean="0"/>
              <a:t>#2 </a:t>
            </a:r>
            <a:r>
              <a:rPr lang="en-US" altLang="zh-CN" sz="3200" b="1" dirty="0" smtClean="0"/>
              <a:t>(Generation of D3.0 and recirculation)</a:t>
            </a:r>
            <a:endParaRPr lang="en-US" altLang="en-US" sz="3200" b="1" dirty="0">
              <a:solidFill>
                <a:schemeClr val="tx2"/>
              </a:solidFill>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
        <p:nvSpPr>
          <p:cNvPr id="8" name="内容占位符 2"/>
          <p:cNvSpPr txBox="1">
            <a:spLocks/>
          </p:cNvSpPr>
          <p:nvPr/>
        </p:nvSpPr>
        <p:spPr>
          <a:xfrm>
            <a:off x="914400" y="2209832"/>
            <a:ext cx="10361613" cy="4343286"/>
          </a:xfrm>
          <a:prstGeom prst="rect">
            <a:avLst/>
          </a:prstGeom>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400" dirty="0"/>
              <a:t>Having approved comment resolutions for all of the comments received from LB </a:t>
            </a:r>
            <a:r>
              <a:rPr lang="en-US" altLang="zh-CN" sz="2400" dirty="0" smtClean="0"/>
              <a:t>254 </a:t>
            </a:r>
            <a:r>
              <a:rPr lang="en-US" altLang="zh-CN" sz="2400" dirty="0"/>
              <a:t>on </a:t>
            </a:r>
            <a:r>
              <a:rPr lang="en-US" altLang="zh-CN" sz="2400" dirty="0" smtClean="0"/>
              <a:t>IEEE P802.11bd </a:t>
            </a:r>
            <a:r>
              <a:rPr lang="en-US" altLang="zh-CN" sz="2400" dirty="0" smtClean="0"/>
              <a:t>D2.0 </a:t>
            </a:r>
            <a:r>
              <a:rPr lang="en-US" altLang="zh-CN" sz="2400" dirty="0"/>
              <a:t>as contained in document </a:t>
            </a:r>
          </a:p>
          <a:p>
            <a:r>
              <a:rPr lang="en-US" altLang="zh-CN" sz="2400" u="sng" dirty="0"/>
              <a:t>https://</a:t>
            </a:r>
            <a:r>
              <a:rPr lang="en-US" altLang="zh-CN" sz="2400" u="sng" dirty="0" smtClean="0"/>
              <a:t>mentor.ieee.org/802.11/dcn/20/11-21-1296-06-00bd-tgbd-lb251-comments.xlsx</a:t>
            </a:r>
            <a:r>
              <a:rPr lang="en-US" altLang="zh-CN" sz="2400" dirty="0"/>
              <a:t>,</a:t>
            </a:r>
          </a:p>
          <a:p>
            <a:r>
              <a:rPr lang="en-US" altLang="zh-CN" sz="2400" dirty="0" smtClean="0"/>
              <a:t>instruct </a:t>
            </a:r>
            <a:r>
              <a:rPr lang="en-US" altLang="zh-CN" sz="2400" dirty="0"/>
              <a:t>the </a:t>
            </a:r>
            <a:r>
              <a:rPr lang="en-US" altLang="zh-CN" sz="2400" dirty="0" err="1"/>
              <a:t>TGbd</a:t>
            </a:r>
            <a:r>
              <a:rPr lang="en-US" altLang="zh-CN" sz="2400" dirty="0"/>
              <a:t> editor to create </a:t>
            </a:r>
            <a:r>
              <a:rPr lang="en-US" altLang="zh-CN" sz="2400" dirty="0" smtClean="0"/>
              <a:t>IEEE P802.11bd </a:t>
            </a:r>
            <a:r>
              <a:rPr lang="en-US" altLang="zh-CN" sz="2400" dirty="0" smtClean="0"/>
              <a:t>D3.0 </a:t>
            </a:r>
            <a:r>
              <a:rPr lang="en-US" altLang="zh-CN" sz="2400" dirty="0"/>
              <a:t>and approve a motion request </a:t>
            </a:r>
            <a:r>
              <a:rPr lang="en-US" altLang="zh-CN" sz="2400" dirty="0" smtClean="0"/>
              <a:t>to </a:t>
            </a:r>
            <a:r>
              <a:rPr lang="en-US" altLang="zh-CN" sz="2400" dirty="0"/>
              <a:t>WG11 for approval of a </a:t>
            </a:r>
            <a:r>
              <a:rPr lang="en-US" altLang="zh-CN" sz="2400" dirty="0" smtClean="0"/>
              <a:t>15-day </a:t>
            </a:r>
            <a:r>
              <a:rPr lang="en-US" altLang="zh-CN" sz="2400" dirty="0"/>
              <a:t>Working Group Recirculation Ballot asking the question “Should </a:t>
            </a:r>
            <a:r>
              <a:rPr lang="en-US" altLang="zh-CN" sz="2400" dirty="0" smtClean="0"/>
              <a:t>IEEE </a:t>
            </a:r>
            <a:r>
              <a:rPr lang="en-US" altLang="zh-CN" sz="2400" dirty="0" smtClean="0"/>
              <a:t>P802.11bd </a:t>
            </a:r>
            <a:r>
              <a:rPr lang="en-US" altLang="zh-CN" sz="2400" dirty="0" smtClean="0"/>
              <a:t>D3.0 </a:t>
            </a:r>
            <a:r>
              <a:rPr lang="en-US" altLang="zh-CN" sz="2400" dirty="0"/>
              <a:t>be forwarded to SA Ballot?”</a:t>
            </a:r>
            <a:endParaRPr lang="en-US" altLang="zh-CN" sz="2400" b="0" dirty="0"/>
          </a:p>
          <a:p>
            <a:endParaRPr lang="en-US" altLang="zh-CN" sz="2400" dirty="0"/>
          </a:p>
          <a:p>
            <a:r>
              <a:rPr lang="en-US" altLang="zh-CN" sz="2400" dirty="0" err="1"/>
              <a:t>TGbd</a:t>
            </a:r>
            <a:r>
              <a:rPr lang="en-US" altLang="zh-CN" sz="2400" dirty="0"/>
              <a:t> vote: Moved</a:t>
            </a:r>
            <a:r>
              <a:rPr lang="en-US" altLang="zh-CN" sz="2400" dirty="0" smtClean="0"/>
              <a:t>:</a:t>
            </a:r>
            <a:r>
              <a:rPr lang="en-US" altLang="zh-CN" sz="2400" dirty="0"/>
              <a:t>  </a:t>
            </a:r>
            <a:r>
              <a:rPr lang="en-US" altLang="zh-CN" sz="2400" dirty="0" smtClean="0"/>
              <a:t>Joseph Levy</a:t>
            </a:r>
            <a:r>
              <a:rPr lang="en-US" altLang="zh-CN" sz="2400" dirty="0" smtClean="0"/>
              <a:t>				Seconded</a:t>
            </a:r>
            <a:r>
              <a:rPr lang="en-US" altLang="zh-CN" sz="2400" dirty="0" smtClean="0"/>
              <a:t>: John Kenney</a:t>
            </a:r>
            <a:endParaRPr lang="en-US" altLang="zh-CN" sz="2400" dirty="0"/>
          </a:p>
          <a:p>
            <a:r>
              <a:rPr lang="en-US" altLang="zh-CN" sz="2400" dirty="0"/>
              <a:t>Result: </a:t>
            </a:r>
            <a:r>
              <a:rPr lang="en-US" altLang="zh-CN" sz="2400" dirty="0" smtClean="0"/>
              <a:t>16y-0n-3a</a:t>
            </a:r>
            <a:endParaRPr lang="en-US" altLang="zh-CN" sz="2400" b="0" dirty="0"/>
          </a:p>
        </p:txBody>
      </p:sp>
    </p:spTree>
    <p:extLst>
      <p:ext uri="{BB962C8B-B14F-4D97-AF65-F5344CB8AC3E}">
        <p14:creationId xmlns:p14="http://schemas.microsoft.com/office/powerpoint/2010/main" val="41005475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Proposed </a:t>
            </a:r>
            <a:r>
              <a:rPr lang="en-US" altLang="zh-CN" dirty="0" err="1"/>
              <a:t>TGbd</a:t>
            </a:r>
            <a:r>
              <a:rPr lang="en-US" altLang="zh-CN" dirty="0"/>
              <a:t> </a:t>
            </a:r>
            <a:r>
              <a:rPr lang="en-US" altLang="zh-CN" dirty="0" smtClean="0"/>
              <a:t>Timeline </a:t>
            </a:r>
            <a:r>
              <a:rPr lang="en-US" altLang="zh-CN" dirty="0" smtClean="0"/>
              <a:t>Update </a:t>
            </a:r>
            <a:br>
              <a:rPr lang="en-US" altLang="zh-CN" dirty="0" smtClean="0"/>
            </a:br>
            <a:r>
              <a:rPr lang="en-US" altLang="zh-CN" dirty="0" smtClean="0"/>
              <a:t>(Note, </a:t>
            </a:r>
            <a:r>
              <a:rPr lang="en-US" altLang="zh-CN" dirty="0" smtClean="0"/>
              <a:t>the timeline may be accelerated based on </a:t>
            </a:r>
            <a:r>
              <a:rPr lang="en-US" altLang="zh-CN" dirty="0" smtClean="0"/>
              <a:t>11az’s actual progress)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604846" cy="4573511"/>
          </a:xfrm>
          <a:prstGeom prst="rect">
            <a:avLst/>
          </a:prstGeom>
          <a:noFill/>
          <a:ln w="9525">
            <a:noFill/>
          </a:ln>
        </p:spPr>
        <p:txBody>
          <a:bodyPr lIns="92160" tIns="46080" rIns="92160" bIns="46080" anchor="t" anchorCtr="0">
            <a:normAutofit fontScale="92500"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a:t>
            </a:r>
            <a:r>
              <a:rPr lang="en-US" altLang="en-US" sz="2000" kern="0" dirty="0" smtClean="0">
                <a:solidFill>
                  <a:srgbClr val="00B050"/>
                </a:solidFill>
                <a:sym typeface="+mn-ea"/>
              </a:rPr>
              <a:t>Dec </a:t>
            </a:r>
            <a:r>
              <a:rPr lang="en-US" altLang="en-US" sz="2000" kern="0" dirty="0">
                <a:solidFill>
                  <a:srgbClr val="00B050"/>
                </a:solidFill>
                <a:sym typeface="+mn-ea"/>
              </a:rPr>
              <a:t>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a:t>
            </a:r>
            <a:r>
              <a:rPr lang="en-US" altLang="en-US" sz="2000" kern="0" dirty="0" smtClean="0">
                <a:solidFill>
                  <a:srgbClr val="00B050"/>
                </a:solidFill>
                <a:sym typeface="+mn-ea"/>
              </a:rPr>
              <a:t>Jan </a:t>
            </a:r>
            <a:r>
              <a:rPr lang="en-US" altLang="en-US" sz="2000" kern="0" dirty="0">
                <a:solidFill>
                  <a:srgbClr val="00B050"/>
                </a:solidFill>
                <a:sym typeface="+mn-ea"/>
              </a:rPr>
              <a:t>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smtClean="0">
                <a:solidFill>
                  <a:srgbClr val="00B050"/>
                </a:solidFill>
                <a:sym typeface="Wingdings" panose="05000000000000000000" pitchFamily="2" charset="2"/>
              </a:rPr>
              <a:t>Nov </a:t>
            </a:r>
            <a:r>
              <a:rPr lang="en-US" altLang="en-US" sz="2000" kern="0" dirty="0">
                <a:solidFill>
                  <a:srgbClr val="00B050"/>
                </a:solidFill>
                <a:sym typeface="Wingdings" panose="05000000000000000000" pitchFamily="2" charset="2"/>
              </a:rPr>
              <a:t>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u="sng" kern="0" dirty="0" smtClean="0">
                <a:solidFill>
                  <a:srgbClr val="00B050"/>
                </a:solidFill>
                <a:cs typeface="+mn-ea"/>
                <a:sym typeface="Wingdings" panose="05000000000000000000" pitchFamily="2" charset="2"/>
              </a:rPr>
              <a:t>Nov 1 to Nov 30, 2021</a:t>
            </a:r>
            <a:endParaRPr lang="en-US" altLang="en-US" sz="2000" u="sng"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Jan </a:t>
            </a:r>
            <a:r>
              <a:rPr lang="en-US" altLang="en-US" sz="2000" kern="0" dirty="0" smtClean="0">
                <a:solidFill>
                  <a:schemeClr val="tx1"/>
                </a:solidFill>
                <a:cs typeface="+mn-ea"/>
                <a:sym typeface="Wingdings" panose="05000000000000000000" pitchFamily="2" charset="2"/>
              </a:rPr>
              <a:t>2022 (Try Nov 2021</a:t>
            </a:r>
            <a:r>
              <a:rPr lang="en-US" altLang="en-US" sz="2000" kern="0" dirty="0" smtClean="0">
                <a:solidFill>
                  <a:schemeClr val="tx1"/>
                </a:solidFill>
                <a:cs typeface="+mn-ea"/>
                <a:sym typeface="Wingdings" panose="05000000000000000000" pitchFamily="2" charset="2"/>
              </a:rPr>
              <a:t>)  Dec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strike="sngStrike" kern="0" dirty="0" smtClean="0">
                <a:solidFill>
                  <a:schemeClr val="tx1"/>
                </a:solidFill>
                <a:sym typeface="+mn-ea"/>
              </a:rPr>
              <a:t>D3.0 </a:t>
            </a:r>
            <a:r>
              <a:rPr lang="en-US" altLang="en-US" sz="2000" strike="sngStrike" kern="0" dirty="0">
                <a:solidFill>
                  <a:schemeClr val="tx1"/>
                </a:solidFill>
                <a:sym typeface="+mn-ea"/>
              </a:rPr>
              <a:t>unchanged recirculation 		</a:t>
            </a:r>
            <a:r>
              <a:rPr lang="en-US" altLang="en-US" sz="2000" strike="sngStrike" kern="0" dirty="0" smtClean="0">
                <a:solidFill>
                  <a:schemeClr val="tx1"/>
                </a:solidFill>
                <a:cs typeface="+mn-ea"/>
                <a:sym typeface="Wingdings" panose="05000000000000000000" pitchFamily="2" charset="2"/>
              </a:rPr>
              <a:t>Jan 2022</a:t>
            </a:r>
          </a:p>
          <a:p>
            <a:pPr lvl="1" defTabSz="337185">
              <a:buFont typeface="Arial" panose="020B0604020202020204" pitchFamily="34" charset="0"/>
              <a:buChar char="•"/>
              <a:defRPr/>
            </a:pPr>
            <a:r>
              <a:rPr lang="en-US" altLang="en-US" sz="2000" u="sng" kern="0" dirty="0" smtClean="0">
                <a:solidFill>
                  <a:srgbClr val="0070C0"/>
                </a:solidFill>
                <a:cs typeface="+mn-ea"/>
                <a:sym typeface="Wingdings" panose="05000000000000000000" pitchFamily="2" charset="2"/>
              </a:rPr>
              <a:t>D4.0 LB recirculation					Jul 2022</a:t>
            </a:r>
          </a:p>
          <a:p>
            <a:pPr lvl="1" defTabSz="337185">
              <a:buFont typeface="Arial" panose="020B0604020202020204" pitchFamily="34" charset="0"/>
              <a:buChar char="•"/>
              <a:defRPr/>
            </a:pPr>
            <a:r>
              <a:rPr lang="en-US" altLang="en-US" sz="2000" u="sng" kern="0" dirty="0" smtClean="0">
                <a:solidFill>
                  <a:srgbClr val="0070C0"/>
                </a:solidFill>
              </a:rPr>
              <a:t>D4.0 LB unchanged recirculation	Jul 2022</a:t>
            </a:r>
            <a:endParaRPr lang="en-US" altLang="en-US" sz="2000" u="sng" kern="0" dirty="0">
              <a:solidFill>
                <a:srgbClr val="0070C0"/>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a:t>
            </a:r>
            <a:r>
              <a:rPr lang="en-US" altLang="en-US" sz="2000" kern="0" dirty="0" smtClean="0">
                <a:solidFill>
                  <a:schemeClr val="tx1"/>
                </a:solidFill>
                <a:sym typeface="+mn-ea"/>
              </a:rPr>
              <a:t>D</a:t>
            </a:r>
            <a:r>
              <a:rPr lang="en-US" altLang="en-US" sz="2000" strike="sngStrike" kern="0" dirty="0" smtClean="0">
                <a:solidFill>
                  <a:schemeClr val="tx1"/>
                </a:solidFill>
                <a:sym typeface="+mn-ea"/>
              </a:rPr>
              <a:t>3</a:t>
            </a:r>
            <a:r>
              <a:rPr lang="en-US" altLang="en-US" sz="2000" u="sng" kern="0" dirty="0" smtClean="0">
                <a:solidFill>
                  <a:srgbClr val="0070C0"/>
                </a:solidFill>
                <a:sym typeface="+mn-ea"/>
              </a:rPr>
              <a:t>4</a:t>
            </a:r>
            <a:r>
              <a:rPr lang="en-US" altLang="en-US" sz="2000" kern="0" dirty="0" smtClean="0">
                <a:solidFill>
                  <a:schemeClr val="tx1"/>
                </a:solidFill>
                <a:sym typeface="+mn-ea"/>
              </a:rPr>
              <a:t>.0</a:t>
            </a:r>
            <a:r>
              <a:rPr lang="en-US" altLang="en-US" sz="2000" kern="0" dirty="0">
                <a:solidFill>
                  <a:schemeClr val="tx1"/>
                </a:solidFill>
                <a:sym typeface="+mn-ea"/>
              </a:rPr>
              <a:t>)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2022  Jul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2022  Jan 2023</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2022   Feb 2023</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2022  May 2023</a:t>
            </a:r>
            <a:endParaRPr lang="en-US" altLang="en-US" sz="2000" kern="0" dirty="0">
              <a:solidFill>
                <a:schemeClr val="tx1"/>
              </a:solidFill>
              <a:cs typeface="+mn-ea"/>
              <a:sym typeface="Wingdings" panose="05000000000000000000" pitchFamily="2" charset="2"/>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798270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Future Teleconference Proposal</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48</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Dec 17</a:t>
            </a:r>
            <a:r>
              <a:rPr lang="en-US" altLang="zh-CN" sz="2000" baseline="30000" dirty="0" smtClean="0">
                <a:solidFill>
                  <a:srgbClr val="00B050"/>
                </a:solidFill>
                <a:cs typeface="+mn-ea"/>
                <a:sym typeface="+mn-ea"/>
              </a:rPr>
              <a:t>th</a:t>
            </a:r>
            <a:r>
              <a:rPr lang="en-US" altLang="zh-CN" sz="2000" dirty="0" smtClean="0">
                <a:solidFill>
                  <a:srgbClr val="00B050"/>
                </a:solidFill>
                <a:cs typeface="+mn-ea"/>
                <a:sym typeface="+mn-ea"/>
              </a:rPr>
              <a:t>, 		</a:t>
            </a:r>
            <a:r>
              <a:rPr lang="en-US" altLang="zh-CN" sz="2000" dirty="0" smtClean="0">
                <a:solidFill>
                  <a:srgbClr val="00B050"/>
                </a:solidFill>
                <a:cs typeface="+mn-ea"/>
                <a:sym typeface="+mn-ea"/>
              </a:rPr>
              <a:t>10:00am ~ 11:00am, ET</a:t>
            </a:r>
            <a:endParaRPr lang="en-US" altLang="zh-CN" sz="2000" dirty="0" smtClean="0">
              <a:solidFill>
                <a:srgbClr val="00B050"/>
              </a:solidFill>
              <a:cs typeface="+mn-ea"/>
              <a:sym typeface="+mn-ea"/>
            </a:endParaRPr>
          </a:p>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Dec 21</a:t>
            </a:r>
            <a:r>
              <a:rPr lang="en-US" altLang="zh-CN" sz="2000" baseline="30000" dirty="0" smtClean="0">
                <a:solidFill>
                  <a:srgbClr val="00B050"/>
                </a:solidFill>
                <a:cs typeface="+mn-ea"/>
                <a:sym typeface="+mn-ea"/>
              </a:rPr>
              <a:t>st</a:t>
            </a:r>
            <a:r>
              <a:rPr lang="en-US" altLang="zh-CN" sz="2000" dirty="0" smtClean="0">
                <a:solidFill>
                  <a:srgbClr val="00B050"/>
                </a:solidFill>
                <a:cs typeface="+mn-ea"/>
                <a:sym typeface="+mn-ea"/>
              </a:rPr>
              <a:t>, 			</a:t>
            </a:r>
            <a:r>
              <a:rPr lang="en-US" altLang="zh-CN" sz="2000" dirty="0" smtClean="0">
                <a:solidFill>
                  <a:srgbClr val="00B050"/>
                </a:solidFill>
                <a:cs typeface="+mn-ea"/>
                <a:sym typeface="+mn-ea"/>
              </a:rPr>
              <a:t>10:00am ~ 11:00am, ET;</a:t>
            </a:r>
            <a:endParaRPr lang="en-US" altLang="zh-CN" sz="2000" dirty="0" smtClean="0">
              <a:solidFill>
                <a:srgbClr val="00B050"/>
              </a:solidFill>
              <a:cs typeface="+mn-ea"/>
              <a:sym typeface="+mn-ea"/>
            </a:endParaRPr>
          </a:p>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Jan 4</a:t>
            </a:r>
            <a:r>
              <a:rPr lang="en-US" altLang="zh-CN" sz="2000" baseline="30000" dirty="0" smtClean="0">
                <a:solidFill>
                  <a:srgbClr val="00B050"/>
                </a:solidFill>
                <a:cs typeface="+mn-ea"/>
                <a:sym typeface="+mn-ea"/>
              </a:rPr>
              <a:t>th</a:t>
            </a:r>
            <a:r>
              <a:rPr lang="en-US" altLang="zh-CN" sz="2000" dirty="0" smtClean="0">
                <a:solidFill>
                  <a:srgbClr val="00B050"/>
                </a:solidFill>
                <a:cs typeface="+mn-ea"/>
                <a:sym typeface="+mn-ea"/>
              </a:rPr>
              <a:t>, 2022</a:t>
            </a:r>
            <a:r>
              <a:rPr lang="en-US" altLang="zh-CN" sz="2000" dirty="0">
                <a:solidFill>
                  <a:srgbClr val="00B050"/>
                </a:solidFill>
                <a:cs typeface="+mn-ea"/>
                <a:sym typeface="+mn-ea"/>
              </a:rPr>
              <a:t>, </a:t>
            </a:r>
            <a:r>
              <a:rPr lang="en-US" altLang="zh-CN" sz="2000" dirty="0" smtClean="0">
                <a:solidFill>
                  <a:srgbClr val="00B050"/>
                </a:solidFill>
                <a:cs typeface="+mn-ea"/>
                <a:sym typeface="+mn-ea"/>
              </a:rPr>
              <a:t>	</a:t>
            </a:r>
            <a:r>
              <a:rPr lang="en-US" altLang="zh-CN" sz="2000" dirty="0" smtClean="0">
                <a:solidFill>
                  <a:srgbClr val="00B050"/>
                </a:solidFill>
                <a:cs typeface="+mn-ea"/>
                <a:sym typeface="+mn-ea"/>
              </a:rPr>
              <a:t>10:00am </a:t>
            </a:r>
            <a:r>
              <a:rPr lang="en-US" altLang="zh-CN" sz="2000" dirty="0" smtClean="0">
                <a:solidFill>
                  <a:srgbClr val="00B050"/>
                </a:solidFill>
                <a:cs typeface="+mn-ea"/>
                <a:sym typeface="+mn-ea"/>
              </a:rPr>
              <a:t>~ </a:t>
            </a:r>
            <a:r>
              <a:rPr lang="en-US" altLang="zh-CN" sz="2000" dirty="0" smtClean="0">
                <a:solidFill>
                  <a:srgbClr val="00B050"/>
                </a:solidFill>
                <a:cs typeface="+mn-ea"/>
                <a:sym typeface="+mn-ea"/>
              </a:rPr>
              <a:t>11:59am</a:t>
            </a:r>
            <a:r>
              <a:rPr lang="en-US" altLang="zh-CN" sz="2000" dirty="0">
                <a:solidFill>
                  <a:srgbClr val="00B050"/>
                </a:solidFill>
                <a:cs typeface="+mn-ea"/>
                <a:sym typeface="+mn-ea"/>
              </a:rPr>
              <a:t>, ET</a:t>
            </a:r>
          </a:p>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Jan 11</a:t>
            </a:r>
            <a:r>
              <a:rPr lang="en-US" altLang="zh-CN" sz="2000" baseline="30000" dirty="0" smtClean="0">
                <a:solidFill>
                  <a:srgbClr val="00B050"/>
                </a:solidFill>
                <a:cs typeface="+mn-ea"/>
                <a:sym typeface="+mn-ea"/>
              </a:rPr>
              <a:t>th</a:t>
            </a:r>
            <a:r>
              <a:rPr lang="en-US" altLang="zh-CN" sz="2000" dirty="0" smtClean="0">
                <a:solidFill>
                  <a:srgbClr val="00B050"/>
                </a:solidFill>
                <a:cs typeface="+mn-ea"/>
                <a:sym typeface="+mn-ea"/>
              </a:rPr>
              <a:t>, 2022, 	</a:t>
            </a:r>
            <a:r>
              <a:rPr lang="en-US" altLang="zh-CN" sz="2000" dirty="0" smtClean="0">
                <a:solidFill>
                  <a:srgbClr val="00B050"/>
                </a:solidFill>
                <a:cs typeface="+mn-ea"/>
                <a:sym typeface="+mn-ea"/>
              </a:rPr>
              <a:t>9:00am </a:t>
            </a:r>
            <a:r>
              <a:rPr lang="en-US" altLang="zh-CN" sz="2000" dirty="0" smtClean="0">
                <a:solidFill>
                  <a:srgbClr val="00B050"/>
                </a:solidFill>
                <a:cs typeface="+mn-ea"/>
                <a:sym typeface="+mn-ea"/>
              </a:rPr>
              <a:t>~ 11:00am, ET</a:t>
            </a:r>
            <a:endParaRPr lang="en-US" altLang="zh-CN" sz="2000" dirty="0">
              <a:solidFill>
                <a:srgbClr val="00B050"/>
              </a:solidFill>
              <a:cs typeface="+mn-ea"/>
              <a:sym typeface="+mn-ea"/>
            </a:endParaRPr>
          </a:p>
          <a:p>
            <a:pPr eaLnBrk="1" hangingPunct="1"/>
            <a:endParaRPr lang="en-US" altLang="zh-CN" sz="2000" dirty="0">
              <a:solidFill>
                <a:srgbClr val="00B050"/>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78822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108851</TotalTime>
  <Words>3707</Words>
  <Application>Microsoft Office PowerPoint</Application>
  <PresentationFormat>宽屏</PresentationFormat>
  <Paragraphs>632</Paragraphs>
  <Slides>48</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48</vt:i4>
      </vt:variant>
    </vt:vector>
  </HeadingPairs>
  <TitlesOfParts>
    <vt:vector size="60"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Nov 2021</vt:lpstr>
      <vt:lpstr>TGbd Documents Update</vt:lpstr>
      <vt:lpstr>Current TGbd Timeline</vt:lpstr>
      <vt:lpstr>Submission List (Call for submissions)</vt:lpstr>
      <vt:lpstr>IEEE 802.11 TGbd Teleconference</vt:lpstr>
      <vt:lpstr>PowerPoint 演示文稿</vt:lpstr>
      <vt:lpstr>SP #1 (CR, 11-21/1721r1)</vt:lpstr>
      <vt:lpstr>SP #2 (CR, 11-21/1722r1)</vt:lpstr>
      <vt:lpstr>SP #3 (CR, 11-21/1669r2)</vt:lpstr>
      <vt:lpstr>SP #4 (CR, 11-21/1372r3)</vt:lpstr>
      <vt:lpstr>IEEE 802.11 TGbd Teleconference During IEEE 802 Nov 2021 Plenary</vt:lpstr>
      <vt:lpstr>Registration for the November 802.11 plenary session</vt:lpstr>
      <vt:lpstr>PowerPoint 演示文稿</vt:lpstr>
      <vt:lpstr>Approval of TGbd meeting minutes</vt:lpstr>
      <vt:lpstr>IEEE 802.11 TGbd Teleconference During IEEE 802 Nov 2021 Plenary</vt:lpstr>
      <vt:lpstr>Registration for the November 802.11 plenary session</vt:lpstr>
      <vt:lpstr>PowerPoint 演示文稿</vt:lpstr>
      <vt:lpstr>SP #1 (CR, 11-21/1482r3)</vt:lpstr>
      <vt:lpstr>SP #2 (CR, 11-21/1796r1)</vt:lpstr>
      <vt:lpstr>SP #3 (CR, 11-21/1790r1)</vt:lpstr>
      <vt:lpstr>SP #4 (CR, 11-21/1800r2)</vt:lpstr>
      <vt:lpstr>IEEE 802.11 TGbd Teleconference During IEEE 802 Nov 2021 Plenary</vt:lpstr>
      <vt:lpstr>Registration for the November 802.11 plenary session</vt:lpstr>
      <vt:lpstr>PowerPoint 演示文稿</vt:lpstr>
      <vt:lpstr>SP #1 (CR, 11-21/1435r3)</vt:lpstr>
      <vt:lpstr>SP #2 (CR, 11-21/1434r3)</vt:lpstr>
      <vt:lpstr>SP #3 (CR, 11-21/1826r1)</vt:lpstr>
      <vt:lpstr>IEEE 802.11 TGbd Teleconference During IEEE 802 Nov 2021 Plenary</vt:lpstr>
      <vt:lpstr>Registration for the November 802.11 plenary session</vt:lpstr>
      <vt:lpstr>PowerPoint 演示文稿</vt:lpstr>
      <vt:lpstr>PowerPoint 演示文稿</vt:lpstr>
      <vt:lpstr>PowerPoint 演示文稿</vt:lpstr>
      <vt:lpstr>Proposed TGbd Timeline Update  (Note, the timeline may be accelerated based on 11az’s actual progress)</vt:lpstr>
      <vt:lpstr>Future Teleconference Proposal</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5252</cp:revision>
  <cp:lastPrinted>2014-11-04T15:04:00Z</cp:lastPrinted>
  <dcterms:created xsi:type="dcterms:W3CDTF">2007-04-17T18:10:00Z</dcterms:created>
  <dcterms:modified xsi:type="dcterms:W3CDTF">2021-11-12T15:37:32Z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