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7"/>
  </p:notesMasterIdLst>
  <p:handoutMasterIdLst>
    <p:handoutMasterId r:id="rId48"/>
  </p:handoutMasterIdLst>
  <p:sldIdLst>
    <p:sldId id="720" r:id="rId2"/>
    <p:sldId id="736" r:id="rId3"/>
    <p:sldId id="737" r:id="rId4"/>
    <p:sldId id="1159" r:id="rId5"/>
    <p:sldId id="738" r:id="rId6"/>
    <p:sldId id="739" r:id="rId7"/>
    <p:sldId id="741" r:id="rId8"/>
    <p:sldId id="740" r:id="rId9"/>
    <p:sldId id="1061" r:id="rId10"/>
    <p:sldId id="1062" r:id="rId11"/>
    <p:sldId id="1063" r:id="rId12"/>
    <p:sldId id="742" r:id="rId13"/>
    <p:sldId id="793" r:id="rId14"/>
    <p:sldId id="833" r:id="rId15"/>
    <p:sldId id="753" r:id="rId16"/>
    <p:sldId id="885" r:id="rId17"/>
    <p:sldId id="935" r:id="rId18"/>
    <p:sldId id="1107" r:id="rId19"/>
    <p:sldId id="1142" r:id="rId20"/>
    <p:sldId id="1181" r:id="rId21"/>
    <p:sldId id="1151" r:id="rId22"/>
    <p:sldId id="1186" r:id="rId23"/>
    <p:sldId id="1187" r:id="rId24"/>
    <p:sldId id="1188" r:id="rId25"/>
    <p:sldId id="1179" r:id="rId26"/>
    <p:sldId id="1202" r:id="rId27"/>
    <p:sldId id="1180" r:id="rId28"/>
    <p:sldId id="1189" r:id="rId29"/>
    <p:sldId id="1191" r:id="rId30"/>
    <p:sldId id="1201" r:id="rId31"/>
    <p:sldId id="1193" r:id="rId32"/>
    <p:sldId id="1203" r:id="rId33"/>
    <p:sldId id="1204" r:id="rId34"/>
    <p:sldId id="1205" r:id="rId35"/>
    <p:sldId id="1206" r:id="rId36"/>
    <p:sldId id="1194" r:id="rId37"/>
    <p:sldId id="1200" r:id="rId38"/>
    <p:sldId id="1196" r:id="rId39"/>
    <p:sldId id="1197" r:id="rId40"/>
    <p:sldId id="1198" r:id="rId41"/>
    <p:sldId id="1199" r:id="rId42"/>
    <p:sldId id="1207" r:id="rId43"/>
    <p:sldId id="1208" r:id="rId44"/>
    <p:sldId id="1209" r:id="rId45"/>
    <p:sldId id="1210" r:id="rId46"/>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16" autoAdjust="0"/>
    <p:restoredTop sz="95405"/>
  </p:normalViewPr>
  <p:slideViewPr>
    <p:cSldViewPr showGuides="1">
      <p:cViewPr varScale="1">
        <p:scale>
          <a:sx n="70" d="100"/>
          <a:sy n="70" d="100"/>
        </p:scale>
        <p:origin x="564" y="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Oct</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 </a:t>
            </a: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2020</a:t>
            </a:r>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altLang="zh-CN" dirty="0" smtClean="0"/>
              <a:t>Oct</a:t>
            </a:r>
            <a:r>
              <a:rPr lang="en-US" dirty="0" smtClean="0"/>
              <a:t> 2021</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Oct 2021</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21</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r>
              <a:rPr kumimoji="0" lang="en-US" altLang="zh-CN"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623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1.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1.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1/11-21-1769-00-00bd-ieee-802-11bd-october-2021-tc-meeting-minutesminutes.docx" TargetMode="External"/><Relationship Id="rId2" Type="http://schemas.openxmlformats.org/officeDocument/2006/relationships/hyperlink" Target="https://mentor.ieee.org/802.11/dcn/21/11-21-1544-00-00bd-tgbd-september-interim-2021-teleconference-minutes.docx"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802world.org/plenary/" TargetMode="External"/><Relationship Id="rId2" Type="http://schemas.openxmlformats.org/officeDocument/2006/relationships/hyperlink" Target="https://cvent.me/4xn8Ql"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1.xm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Teleconference Agenda </a:t>
            </a: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2021</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2021-10-27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192"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2799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07667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TG Teleconference</a:t>
            </a:r>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a:t>New Motion Rules for WG/TG Teleconferences</a:t>
            </a:r>
          </a:p>
        </p:txBody>
      </p:sp>
      <p:sp>
        <p:nvSpPr>
          <p:cNvPr id="3" name="文本占位符 2"/>
          <p:cNvSpPr>
            <a:spLocks noGrp="1"/>
          </p:cNvSpPr>
          <p:nvPr>
            <p:ph type="body" idx="1"/>
          </p:nvPr>
        </p:nvSpPr>
        <p:spPr>
          <a:xfrm>
            <a:off x="914400" y="1751965"/>
            <a:ext cx="10361930" cy="4652645"/>
          </a:xfrm>
        </p:spPr>
        <p:txBody>
          <a:bodyPr>
            <a:normAutofit fontScale="92500" lnSpcReduction="10000"/>
          </a:bodyPr>
          <a:lstStyle/>
          <a:p>
            <a:r>
              <a:rPr lang="zh-CN" altLang="en-US" sz="1600" u="sng"/>
              <a:t>Announcement of Rules Change </a:t>
            </a:r>
            <a:r>
              <a:rPr lang="en-US" altLang="zh-CN" sz="1600" u="sng"/>
              <a:t>from IEEE 802.11 WG Chair</a:t>
            </a:r>
            <a:r>
              <a:rPr lang="zh-CN" altLang="en-US" sz="1600" u="sng"/>
              <a:t>:</a:t>
            </a:r>
          </a:p>
          <a:p>
            <a:endParaRPr lang="zh-CN" altLang="en-US" sz="1600"/>
          </a:p>
          <a:p>
            <a:r>
              <a:rPr lang="zh-CN" altLang="en-US" sz="1600"/>
              <a:t>To enable the timely and efficient progress of work during the exceptional circumstance of cancelled plenary and interim sessions: Effective immediately,</a:t>
            </a:r>
          </a:p>
          <a:p>
            <a:r>
              <a:rPr lang="zh-CN" altLang="en-US" sz="1600"/>
              <a:t>The following process change is in effect for the duration of time until WG11 is able to hold face-to-face meetings:</a:t>
            </a:r>
          </a:p>
          <a:p>
            <a:r>
              <a:rPr lang="zh-CN" altLang="en-US" sz="1600"/>
              <a:t>(a)     “Task Group (TG), Study Group (SG) and Standing Committee (SC) motions may be held during teleconference meetings.</a:t>
            </a:r>
          </a:p>
          <a:p>
            <a:r>
              <a:rPr lang="zh-CN" altLang="en-US" sz="1600"/>
              <a:t>(b)     TG/SG/SC teleconference meetings that will consider motions shall be approved by the WG Chair, and if approved, meetings and draft motions announced to the TG and WG11 reflectors 10 days prior to the meeting.</a:t>
            </a:r>
          </a:p>
          <a:p>
            <a:r>
              <a:rPr lang="zh-CN" altLang="en-US" sz="1600"/>
              <a:t>(c)     If a motion is not approved by unanimous consent, it shall be taken as a roll call [recorded] vote.</a:t>
            </a:r>
          </a:p>
          <a:p>
            <a:endParaRPr lang="zh-CN" altLang="en-US" sz="1600"/>
          </a:p>
          <a:p>
            <a:r>
              <a:rPr lang="zh-CN" altLang="en-US" sz="1600"/>
              <a:t>This change is NOT applicable to a TG operating under the accelerated process or as an IEEE-SA Ballot Comment Resolution Committee.</a:t>
            </a:r>
          </a:p>
          <a:p>
            <a:endParaRPr lang="zh-CN" altLang="en-US" sz="1600"/>
          </a:p>
          <a:p>
            <a:r>
              <a:rPr lang="zh-CN" altLang="en-US" sz="1600"/>
              <a:t>Implementation:</a:t>
            </a:r>
          </a:p>
          <a:p>
            <a:r>
              <a:rPr lang="zh-CN" altLang="en-US" sz="1600"/>
              <a:t>As a default, TG/SG/SC teleconferences during which motions are held will be scheduled at or near 9am Eastern (6AM Pacific, 2PM London, 9PM Beijing, 6:30PM Delhi). The goal being that teleconferences in which motions are held are not 11pm-6am for the majority of members.</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Teleconference Plan for Nov 2021</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chemeClr val="bg1">
                    <a:lumMod val="85000"/>
                  </a:schemeClr>
                </a:solidFill>
                <a:cs typeface="+mn-ea"/>
                <a:sym typeface="+mn-ea"/>
              </a:rPr>
              <a:t>Nov </a:t>
            </a:r>
            <a:r>
              <a:rPr lang="en-US" altLang="zh-CN" sz="2000" dirty="0">
                <a:solidFill>
                  <a:schemeClr val="bg1">
                    <a:lumMod val="85000"/>
                  </a:schemeClr>
                </a:solidFill>
                <a:cs typeface="+mn-ea"/>
                <a:sym typeface="+mn-ea"/>
              </a:rPr>
              <a:t>2</a:t>
            </a:r>
            <a:r>
              <a:rPr lang="en-US" altLang="zh-CN" sz="2000" baseline="30000" dirty="0">
                <a:solidFill>
                  <a:schemeClr val="bg1">
                    <a:lumMod val="85000"/>
                  </a:schemeClr>
                </a:solidFill>
                <a:cs typeface="+mn-ea"/>
                <a:sym typeface="+mn-ea"/>
              </a:rPr>
              <a:t>nd</a:t>
            </a:r>
            <a:r>
              <a:rPr lang="en-US" altLang="zh-CN" sz="2000" dirty="0">
                <a:solidFill>
                  <a:schemeClr val="bg1">
                    <a:lumMod val="85000"/>
                  </a:schemeClr>
                </a:solidFill>
                <a:cs typeface="+mn-ea"/>
                <a:sym typeface="+mn-ea"/>
              </a:rPr>
              <a:t>, 10:00am ~ 11:59am, ET;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(Daylight Time)</a:t>
            </a:r>
          </a:p>
          <a:p>
            <a:pPr marL="342900" indent="-342900" eaLnBrk="1" hangingPunct="1">
              <a:buFont typeface="Arial" panose="020B0604020202020204" pitchFamily="34" charset="0"/>
              <a:buChar char="•"/>
            </a:pPr>
            <a:r>
              <a:rPr lang="en-US" altLang="zh-CN" sz="2000" dirty="0">
                <a:solidFill>
                  <a:schemeClr val="bg1">
                    <a:lumMod val="85000"/>
                  </a:schemeClr>
                </a:solidFill>
                <a:cs typeface="+mn-ea"/>
                <a:sym typeface="+mn-ea"/>
              </a:rPr>
              <a:t>Nov 9</a:t>
            </a:r>
            <a:r>
              <a:rPr lang="en-US" altLang="zh-CN" sz="2000" baseline="30000" dirty="0">
                <a:solidFill>
                  <a:schemeClr val="bg1">
                    <a:lumMod val="85000"/>
                  </a:schemeClr>
                </a:solidFill>
                <a:cs typeface="+mn-ea"/>
                <a:sym typeface="+mn-ea"/>
              </a:rPr>
              <a:t>th</a:t>
            </a:r>
            <a:r>
              <a:rPr lang="en-US" altLang="zh-CN" sz="2000" dirty="0">
                <a:solidFill>
                  <a:schemeClr val="bg1">
                    <a:lumMod val="85000"/>
                  </a:schemeClr>
                </a:solidFill>
                <a:cs typeface="+mn-ea"/>
                <a:sym typeface="+mn-ea"/>
              </a:rPr>
              <a:t>, </a:t>
            </a:r>
            <a:r>
              <a:rPr lang="en-US" altLang="zh-CN" sz="2000" dirty="0" smtClean="0">
                <a:solidFill>
                  <a:schemeClr val="bg1">
                    <a:lumMod val="85000"/>
                  </a:schemeClr>
                </a:solidFill>
                <a:cs typeface="+mn-ea"/>
                <a:sym typeface="+mn-ea"/>
              </a:rPr>
              <a:t>9:00am </a:t>
            </a:r>
            <a:r>
              <a:rPr lang="en-US" altLang="zh-CN" sz="2000" dirty="0">
                <a:solidFill>
                  <a:schemeClr val="bg1">
                    <a:lumMod val="85000"/>
                  </a:schemeClr>
                </a:solidFill>
                <a:cs typeface="+mn-ea"/>
                <a:sym typeface="+mn-ea"/>
              </a:rPr>
              <a:t>~ 11:00am, ET; </a:t>
            </a:r>
            <a:r>
              <a:rPr lang="en-US" altLang="zh-CN" sz="2000" dirty="0" err="1">
                <a:solidFill>
                  <a:schemeClr val="bg1">
                    <a:lumMod val="85000"/>
                  </a:schemeClr>
                </a:solidFill>
                <a:cs typeface="+mn-ea"/>
                <a:sym typeface="+mn-ea"/>
              </a:rPr>
              <a:t>Webex</a:t>
            </a:r>
            <a:r>
              <a:rPr lang="en-US" altLang="zh-CN" sz="2000" dirty="0">
                <a:solidFill>
                  <a:schemeClr val="bg1">
                    <a:lumMod val="85000"/>
                  </a:schemeClr>
                </a:solidFill>
                <a:cs typeface="+mn-ea"/>
                <a:sym typeface="+mn-ea"/>
              </a:rPr>
              <a:t> (Standard </a:t>
            </a:r>
            <a:r>
              <a:rPr lang="en-US" altLang="zh-CN" sz="2000" dirty="0" smtClean="0">
                <a:solidFill>
                  <a:schemeClr val="bg1">
                    <a:lumMod val="85000"/>
                  </a:schemeClr>
                </a:solidFill>
                <a:cs typeface="+mn-ea"/>
                <a:sym typeface="+mn-ea"/>
              </a:rPr>
              <a:t>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10</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11:15am ~ 13:15, ET; </a:t>
            </a:r>
            <a:r>
              <a:rPr lang="en-US" altLang="zh-CN" sz="2000" dirty="0" err="1" smtClean="0">
                <a:solidFill>
                  <a:srgbClr val="00B050"/>
                </a:solidFill>
                <a:cs typeface="+mn-ea"/>
                <a:sym typeface="+mn-ea"/>
              </a:rPr>
              <a:t>Webex</a:t>
            </a:r>
            <a:r>
              <a:rPr lang="en-US" altLang="zh-CN" sz="2000" dirty="0" smtClean="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19:00 ~ 21:00,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Nov 12</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9:00am ~ 11:00am, ET</a:t>
            </a:r>
            <a:r>
              <a:rPr lang="en-US" altLang="zh-CN" sz="2000" dirty="0">
                <a:solidFill>
                  <a:srgbClr val="00B050"/>
                </a:solidFill>
                <a:cs typeface="+mn-ea"/>
                <a:sym typeface="+mn-ea"/>
              </a:rPr>
              <a:t>; </a:t>
            </a:r>
            <a:r>
              <a:rPr lang="en-US" altLang="zh-CN" sz="2000" dirty="0" err="1">
                <a:solidFill>
                  <a:srgbClr val="00B050"/>
                </a:solidFill>
                <a:cs typeface="+mn-ea"/>
                <a:sym typeface="+mn-ea"/>
              </a:rPr>
              <a:t>Webex</a:t>
            </a:r>
            <a:r>
              <a:rPr lang="en-US" altLang="zh-CN" sz="2000" dirty="0">
                <a:solidFill>
                  <a:srgbClr val="00B050"/>
                </a:solidFill>
                <a:cs typeface="+mn-ea"/>
                <a:sym typeface="+mn-ea"/>
              </a:rPr>
              <a:t> (Standard Time, plenary week)</a:t>
            </a:r>
          </a:p>
          <a:p>
            <a:pPr marL="342900" indent="-342900" eaLnBrk="1" hangingPunct="1">
              <a:buFont typeface="Arial" panose="020B0604020202020204" pitchFamily="34" charset="0"/>
              <a:buChar char="•"/>
            </a:pP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Documents Update</a:t>
            </a:r>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graphicFrame>
        <p:nvGraphicFramePr>
          <p:cNvPr id="7" name="表格 6"/>
          <p:cNvGraphicFramePr>
            <a:graphicFrameLocks noGrp="1"/>
          </p:cNvGraphicFramePr>
          <p:nvPr>
            <p:custDataLst>
              <p:tags r:id="rId1"/>
            </p:custDataLst>
            <p:extLst>
              <p:ext uri="{D42A27DB-BD31-4B8C-83A1-F6EECF244321}">
                <p14:modId xmlns:p14="http://schemas.microsoft.com/office/powerpoint/2010/main" val="2262045741"/>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gridCol w="6589678"/>
              </a:tblGrid>
              <a:tr h="192026">
                <a:tc>
                  <a:txBody>
                    <a:bodyPr/>
                    <a:lstStyle/>
                    <a:p>
                      <a:r>
                        <a:rPr lang="en-US" altLang="zh-CN" sz="1800" dirty="0" smtClean="0"/>
                        <a:t>TG Documents</a:t>
                      </a:r>
                    </a:p>
                  </a:txBody>
                  <a:tcPr/>
                </a:tc>
                <a:tc>
                  <a:txBody>
                    <a:bodyPr/>
                    <a:lstStyle/>
                    <a:p>
                      <a:r>
                        <a:rPr lang="en-US" altLang="zh-CN" sz="1800" dirty="0" smtClean="0"/>
                        <a:t>Latest</a:t>
                      </a:r>
                      <a:r>
                        <a:rPr lang="en-US" altLang="zh-CN" sz="1800" baseline="0" dirty="0" smtClean="0"/>
                        <a:t> Revision</a:t>
                      </a:r>
                      <a:endParaRPr lang="en-US" altLang="zh-CN" sz="1800" dirty="0" smtClean="0"/>
                    </a:p>
                  </a:txBody>
                  <a:tcPr/>
                </a:tc>
              </a:tr>
              <a:tr h="160355">
                <a:tc>
                  <a:txBody>
                    <a:bodyPr/>
                    <a:lstStyle/>
                    <a:p>
                      <a:r>
                        <a:rPr lang="en-US" altLang="zh-CN" sz="1200" dirty="0" smtClean="0"/>
                        <a:t>Definition and requirements</a:t>
                      </a:r>
                    </a:p>
                  </a:txBody>
                  <a:tcPr/>
                </a:tc>
                <a:tc>
                  <a:txBody>
                    <a:bodyPr/>
                    <a:lstStyle/>
                    <a:p>
                      <a:r>
                        <a:rPr lang="en-US" altLang="zh-CN" sz="1200" dirty="0" smtClean="0"/>
                        <a:t>11-19/0202r1</a:t>
                      </a:r>
                    </a:p>
                  </a:txBody>
                  <a:tcPr/>
                </a:tc>
              </a:tr>
              <a:tr h="160689">
                <a:tc>
                  <a:txBody>
                    <a:bodyPr/>
                    <a:lstStyle/>
                    <a:p>
                      <a:r>
                        <a:rPr lang="en-US" altLang="zh-CN" sz="1200" dirty="0" smtClean="0"/>
                        <a:t>Selection Procedure document</a:t>
                      </a:r>
                    </a:p>
                  </a:txBody>
                  <a:tcPr/>
                </a:tc>
                <a:tc>
                  <a:txBody>
                    <a:bodyPr/>
                    <a:lstStyle/>
                    <a:p>
                      <a:r>
                        <a:rPr lang="en-US" altLang="zh-CN" sz="1200" dirty="0" smtClean="0">
                          <a:solidFill>
                            <a:schemeClr val="tx1"/>
                          </a:solidFill>
                        </a:rPr>
                        <a:t>11-19/0030r6</a:t>
                      </a:r>
                    </a:p>
                  </a:txBody>
                  <a:tcPr/>
                </a:tc>
              </a:tr>
              <a:tr h="160355">
                <a:tc>
                  <a:txBody>
                    <a:bodyPr/>
                    <a:lstStyle/>
                    <a:p>
                      <a:r>
                        <a:rPr lang="en-US" altLang="zh-CN" sz="1200" dirty="0" smtClean="0"/>
                        <a:t>Functional Requirement document</a:t>
                      </a:r>
                    </a:p>
                  </a:txBody>
                  <a:tcPr/>
                </a:tc>
                <a:tc>
                  <a:txBody>
                    <a:bodyPr/>
                    <a:lstStyle/>
                    <a:p>
                      <a:r>
                        <a:rPr lang="en-US" altLang="zh-CN" sz="1200" dirty="0" smtClean="0">
                          <a:solidFill>
                            <a:schemeClr val="tx1"/>
                          </a:solidFill>
                        </a:rPr>
                        <a:t>11-19/0495r3</a:t>
                      </a:r>
                    </a:p>
                  </a:txBody>
                  <a:tcPr/>
                </a:tc>
              </a:tr>
              <a:tr h="160355">
                <a:tc>
                  <a:txBody>
                    <a:bodyPr/>
                    <a:lstStyle/>
                    <a:p>
                      <a:r>
                        <a:rPr lang="en-US" altLang="zh-CN" sz="1200" dirty="0" smtClean="0"/>
                        <a:t>Spec Framework document</a:t>
                      </a:r>
                    </a:p>
                  </a:txBody>
                  <a:tcPr/>
                </a:tc>
                <a:tc>
                  <a:txBody>
                    <a:bodyPr/>
                    <a:lstStyle/>
                    <a:p>
                      <a:r>
                        <a:rPr lang="en-US" altLang="zh-CN" sz="1200" dirty="0" smtClean="0">
                          <a:solidFill>
                            <a:schemeClr val="tx1"/>
                          </a:solidFill>
                        </a:rPr>
                        <a:t>11-19/0497r7</a:t>
                      </a:r>
                    </a:p>
                  </a:txBody>
                  <a:tcPr/>
                </a:tc>
              </a:tr>
              <a:tr h="160689">
                <a:tc>
                  <a:txBody>
                    <a:bodyPr/>
                    <a:lstStyle/>
                    <a:p>
                      <a:r>
                        <a:rPr lang="en-US" altLang="zh-CN" sz="1200" dirty="0" smtClean="0"/>
                        <a:t>Liaison response to IEEE VT/ITS</a:t>
                      </a:r>
                      <a:r>
                        <a:rPr lang="en-US" altLang="zh-CN" sz="1200" baseline="0" dirty="0" smtClean="0"/>
                        <a:t> 1609 WG</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11-19/0437r3</a:t>
                      </a:r>
                    </a:p>
                  </a:txBody>
                  <a:tcPr/>
                </a:tc>
              </a:tr>
              <a:tr h="160355">
                <a:tc>
                  <a:txBody>
                    <a:bodyPr/>
                    <a:lstStyle/>
                    <a:p>
                      <a:r>
                        <a:rPr lang="en-US" altLang="zh-CN" sz="1200" dirty="0" smtClean="0"/>
                        <a:t>Liaison response</a:t>
                      </a:r>
                      <a:r>
                        <a:rPr lang="en-US" altLang="zh-CN" sz="1200" baseline="0" dirty="0" smtClean="0"/>
                        <a:t> to ITU-T CITS</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11-19/0843r0</a:t>
                      </a:r>
                    </a:p>
                  </a:txBody>
                  <a:tcPr/>
                </a:tc>
              </a:tr>
              <a:tr h="160689">
                <a:tc>
                  <a:txBody>
                    <a:bodyPr/>
                    <a:lstStyle/>
                    <a:p>
                      <a:r>
                        <a:rPr lang="en-US" altLang="zh-CN" sz="1200" dirty="0" err="1" smtClean="0"/>
                        <a:t>TBbd</a:t>
                      </a:r>
                      <a:r>
                        <a:rPr lang="en-US" altLang="zh-CN" sz="1200" baseline="0" dirty="0" smtClean="0"/>
                        <a:t> FRD/SFD Motion Booklet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11-19/0514r14</a:t>
                      </a:r>
                    </a:p>
                  </a:txBody>
                  <a:tcPr/>
                </a:tc>
              </a:tr>
              <a:tr h="160355">
                <a:tc>
                  <a:txBody>
                    <a:bodyPr/>
                    <a:lstStyle/>
                    <a:p>
                      <a:r>
                        <a:rPr lang="en-US" altLang="zh-CN" sz="1200" dirty="0" err="1" smtClean="0"/>
                        <a:t>TGbd</a:t>
                      </a:r>
                      <a:r>
                        <a:rPr lang="en-US" altLang="zh-CN" sz="1200" dirty="0" smtClean="0"/>
                        <a:t> Use Case</a:t>
                      </a:r>
                      <a:r>
                        <a:rPr lang="en-US" altLang="zh-CN" sz="1200" baseline="0" dirty="0" smtClean="0"/>
                        <a:t> document</a:t>
                      </a:r>
                      <a:endParaRPr lang="en-US" altLang="zh-CN" sz="1200" dirty="0" smtClean="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11-19/1342r1</a:t>
                      </a:r>
                    </a:p>
                  </a:txBody>
                  <a:tcPr/>
                </a:tc>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11-20/0774r10, </a:t>
                      </a:r>
                      <a:r>
                        <a:rPr lang="en-US" altLang="zh-CN" sz="1200" dirty="0" smtClean="0">
                          <a:solidFill>
                            <a:schemeClr val="tx1"/>
                          </a:solidFill>
                        </a:rPr>
                        <a:t>11-20/1164r7, 11-20/1352r9, 11-20/1561r7, 11-20/1806r2, 11-20/1891r0, 11-20/1923r11, 11-21/0177r2, 11-21/0207r8, 11-21/0595r3, 11-21/0597r7, 11-21/0904r1, 11-21/0941r2, 11-21/1303r4, 11-21/1326r8,</a:t>
                      </a:r>
                      <a:r>
                        <a:rPr lang="en-US" altLang="zh-CN" sz="1200" baseline="0" dirty="0" smtClean="0">
                          <a:solidFill>
                            <a:schemeClr val="tx1"/>
                          </a:solidFill>
                        </a:rPr>
                        <a:t> 11-21/1622r4, </a:t>
                      </a:r>
                      <a:r>
                        <a:rPr lang="en-US" altLang="zh-CN" sz="1200" baseline="0" dirty="0" smtClean="0">
                          <a:solidFill>
                            <a:srgbClr val="0070C0"/>
                          </a:solidFill>
                        </a:rPr>
                        <a:t>11-21/1623r3</a:t>
                      </a:r>
                      <a:endParaRPr lang="en-US" altLang="zh-CN" sz="1200" dirty="0" smtClean="0">
                        <a:solidFill>
                          <a:srgbClr val="0070C0"/>
                        </a:solidFill>
                        <a:sym typeface="+mn-ea"/>
                      </a:endParaRPr>
                    </a:p>
                  </a:txBody>
                  <a:tcPr/>
                </a:tc>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sym typeface="+mn-ea"/>
                        </a:rPr>
                        <a:t>11-20/0276r11, 11-20/1105r8, 11-20/1489r1, 11-20/1655r3, 11-20/1775r1, 11-20/1907r1, 11-21/0068r0,</a:t>
                      </a:r>
                      <a:r>
                        <a:rPr lang="en-US" altLang="zh-CN" sz="1200" baseline="0" dirty="0" smtClean="0">
                          <a:solidFill>
                            <a:schemeClr val="tx1"/>
                          </a:solidFill>
                          <a:sym typeface="+mn-ea"/>
                        </a:rPr>
                        <a:t> </a:t>
                      </a:r>
                      <a:r>
                        <a:rPr lang="en-US" altLang="zh-CN" sz="1200" dirty="0" smtClean="0">
                          <a:solidFill>
                            <a:schemeClr val="tx1"/>
                          </a:solidFill>
                          <a:sym typeface="+mn-ea"/>
                        </a:rPr>
                        <a:t>11-21/0117r0, 11-21/0327r0, 11-21/0453r0, 11-21/0454r0, 11-21/0565r0,</a:t>
                      </a:r>
                      <a:r>
                        <a:rPr lang="en-US" altLang="zh-CN" sz="1200" baseline="0" dirty="0" smtClean="0">
                          <a:solidFill>
                            <a:schemeClr val="tx1"/>
                          </a:solidFill>
                          <a:sym typeface="+mn-ea"/>
                        </a:rPr>
                        <a:t> 11-21/0655r0, 11-21/0806r0, 11-21/0889r0, 11-21/1138r0, 11-21/1468r0, 11-21/1544r0, 11-21/1769r0</a:t>
                      </a:r>
                      <a:endParaRPr lang="en-US" altLang="zh-CN" sz="1200" dirty="0" smtClean="0">
                        <a:solidFill>
                          <a:schemeClr val="tx1"/>
                        </a:solidFill>
                        <a:sym typeface="+mn-ea"/>
                      </a:endParaRPr>
                    </a:p>
                  </a:txBody>
                  <a:tcPr/>
                </a:tc>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rgbClr val="0070C0"/>
                          </a:solidFill>
                        </a:rPr>
                        <a:t>11-19/2045r14 (D2.0)</a:t>
                      </a:r>
                    </a:p>
                  </a:txBody>
                  <a:tcPr/>
                </a:tc>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11-20/0701r7 (D0.3), 11-20/1887r10 (LB251), </a:t>
                      </a:r>
                      <a:r>
                        <a:rPr lang="en-US" altLang="zh-CN" sz="1200" dirty="0" smtClean="0">
                          <a:solidFill>
                            <a:srgbClr val="0070C0"/>
                          </a:solidFill>
                        </a:rPr>
                        <a:t>11-21/1296r5 (LB254)</a:t>
                      </a:r>
                    </a:p>
                  </a:txBody>
                  <a:tcPr/>
                </a:tc>
              </a:tr>
              <a:tr h="160689">
                <a:tc>
                  <a:txBody>
                    <a:bodyPr/>
                    <a:lstStyle/>
                    <a:p>
                      <a:pPr>
                        <a:buNone/>
                      </a:pPr>
                      <a:r>
                        <a:rPr lang="en-US" altLang="zh-CN" sz="1200" dirty="0" smtClean="0">
                          <a:solidFill>
                            <a:schemeClr val="tx1"/>
                          </a:solidFill>
                        </a:rPr>
                        <a:t>Coexistence</a:t>
                      </a:r>
                      <a:r>
                        <a:rPr lang="en-US" altLang="zh-CN" sz="1200" baseline="0" dirty="0" smtClean="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smtClean="0">
                          <a:solidFill>
                            <a:schemeClr val="tx1"/>
                          </a:solidFill>
                        </a:rPr>
                        <a:t>11-20/1564r2</a:t>
                      </a:r>
                    </a:p>
                  </a:txBody>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Current </a:t>
            </a:r>
            <a:r>
              <a:rPr lang="en-US" altLang="zh-CN" dirty="0" err="1"/>
              <a:t>TGbd</a:t>
            </a:r>
            <a:r>
              <a:rPr lang="en-US" altLang="zh-CN" dirty="0"/>
              <a:t> </a:t>
            </a:r>
            <a:r>
              <a:rPr lang="en-US" altLang="zh-CN" dirty="0" smtClean="0"/>
              <a:t>Timeline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kern="0" dirty="0" smtClean="0">
                <a:solidFill>
                  <a:schemeClr val="tx1"/>
                </a:solidFill>
                <a:cs typeface="+mn-ea"/>
                <a:sym typeface="Wingdings" panose="05000000000000000000" pitchFamily="2" charset="2"/>
              </a:rPr>
              <a:t>Jan 2022 (Try Nov 2021)</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kern="0" dirty="0" smtClean="0">
                <a:solidFill>
                  <a:schemeClr val="tx1"/>
                </a:solidFill>
                <a:cs typeface="+mn-ea"/>
                <a:sym typeface="Wingdings" panose="05000000000000000000" pitchFamily="2" charset="2"/>
              </a:rPr>
              <a:t>Jan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11-21/1372r0</a:t>
            </a:r>
            <a:r>
              <a:rPr lang="en-US" altLang="zh-CN" sz="1600" dirty="0">
                <a:solidFill>
                  <a:srgbClr val="00B050"/>
                </a:solidFill>
                <a:latin typeface="Calibri" panose="020F0502020204030204" pitchFamily="34" charset="0"/>
                <a:cs typeface="Calibri" panose="020F0502020204030204" pitchFamily="34" charset="0"/>
              </a:rPr>
              <a:t>, Clause 31.2.3 comment resolution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FFC000"/>
                </a:solidFill>
                <a:latin typeface="Calibri" panose="020F0502020204030204" pitchFamily="34" charset="0"/>
                <a:cs typeface="Calibri" panose="020F0502020204030204" pitchFamily="34" charset="0"/>
              </a:rPr>
              <a:t>11-21/1482, D2.0 CR clause 6 and 11 related to DMG and MLME, Hiroyuki </a:t>
            </a:r>
            <a:r>
              <a:rPr lang="en-US" altLang="zh-CN" sz="1600" dirty="0" err="1">
                <a:solidFill>
                  <a:srgbClr val="FFC000"/>
                </a:solidFill>
                <a:latin typeface="Calibri" panose="020F0502020204030204" pitchFamily="34" charset="0"/>
                <a:cs typeface="Calibri" panose="020F0502020204030204" pitchFamily="34" charset="0"/>
              </a:rPr>
              <a:t>Motozuka</a:t>
            </a:r>
            <a:r>
              <a:rPr lang="en-US" altLang="zh-CN" sz="1600" dirty="0">
                <a:solidFill>
                  <a:srgbClr val="FFC000"/>
                </a:solidFill>
                <a:latin typeface="Calibri" panose="020F0502020204030204" pitchFamily="34" charset="0"/>
                <a:cs typeface="Calibri" panose="020F0502020204030204" pitchFamily="34" charset="0"/>
              </a:rPr>
              <a:t> (Panasonic)</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11-21/1530r1, </a:t>
            </a:r>
            <a:r>
              <a:rPr lang="en-US" altLang="zh-CN" sz="1600" dirty="0">
                <a:solidFill>
                  <a:srgbClr val="00B050"/>
                </a:solidFill>
                <a:latin typeface="Calibri" panose="020F0502020204030204" pitchFamily="34" charset="0"/>
                <a:cs typeface="Calibri" panose="020F0502020204030204" pitchFamily="34" charset="0"/>
              </a:rPr>
              <a:t>d2-0-cr-for-receive-specification, </a:t>
            </a:r>
            <a:r>
              <a:rPr lang="en-US" altLang="zh-CN" sz="1600" dirty="0" err="1">
                <a:solidFill>
                  <a:srgbClr val="00B050"/>
                </a:solidFill>
                <a:latin typeface="Calibri" panose="020F0502020204030204" pitchFamily="34" charset="0"/>
                <a:cs typeface="Calibri" panose="020F0502020204030204" pitchFamily="34" charset="0"/>
              </a:rPr>
              <a:t>Rui</a:t>
            </a:r>
            <a:r>
              <a:rPr lang="en-US" altLang="zh-CN" sz="1600" dirty="0">
                <a:solidFill>
                  <a:srgbClr val="00B050"/>
                </a:solidFill>
                <a:latin typeface="Calibri" panose="020F0502020204030204" pitchFamily="34" charset="0"/>
                <a:cs typeface="Calibri" panose="020F0502020204030204" pitchFamily="34" charset="0"/>
              </a:rPr>
              <a:t> Cao (NXP</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11-21/1669r1, lb254-cr-clause-36-2, Bo Sun (ZTE)</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11-21/1434r1, </a:t>
            </a:r>
            <a:r>
              <a:rPr lang="en-US" altLang="zh-CN" sz="1600" dirty="0">
                <a:solidFill>
                  <a:srgbClr val="00B050"/>
                </a:solidFill>
                <a:latin typeface="Calibri" panose="020F0502020204030204" pitchFamily="34" charset="0"/>
                <a:cs typeface="Calibri" panose="020F0502020204030204" pitchFamily="34" charset="0"/>
              </a:rPr>
              <a:t>Some clause B4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11-21/1435r1, </a:t>
            </a:r>
            <a:r>
              <a:rPr lang="en-US" altLang="zh-CN" sz="1600" dirty="0">
                <a:solidFill>
                  <a:srgbClr val="00B050"/>
                </a:solidFill>
                <a:latin typeface="Calibri" panose="020F0502020204030204" pitchFamily="34" charset="0"/>
                <a:cs typeface="Calibri" panose="020F0502020204030204" pitchFamily="34" charset="0"/>
              </a:rPr>
              <a:t>Some clause 31.2 and clause 31.2.1 comment resolutions for LB-254, Joseph Levy (</a:t>
            </a:r>
            <a:r>
              <a:rPr lang="en-US" altLang="zh-CN" sz="1600" dirty="0" err="1">
                <a:solidFill>
                  <a:srgbClr val="00B050"/>
                </a:solidFill>
                <a:latin typeface="Calibri" panose="020F0502020204030204" pitchFamily="34" charset="0"/>
                <a:cs typeface="Calibri" panose="020F0502020204030204" pitchFamily="34" charset="0"/>
              </a:rPr>
              <a:t>InterDigital</a:t>
            </a:r>
            <a:r>
              <a:rPr lang="en-US" altLang="zh-CN" sz="1600" dirty="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11-21/1721, lb254 comment resolution for 11bd d2.0 clause 31.4 and 31.5, Stephan Sand (DLR)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11-21/1722, </a:t>
            </a:r>
            <a:r>
              <a:rPr lang="en-US" altLang="zh-CN" sz="1600" dirty="0">
                <a:solidFill>
                  <a:srgbClr val="00B050"/>
                </a:solidFill>
                <a:latin typeface="Calibri" panose="020F0502020204030204" pitchFamily="34" charset="0"/>
                <a:cs typeface="Calibri" panose="020F0502020204030204" pitchFamily="34" charset="0"/>
              </a:rPr>
              <a:t>lb254 comment resolution for 11bd d2.0 clause </a:t>
            </a:r>
            <a:r>
              <a:rPr lang="en-US" altLang="zh-CN" sz="1600" dirty="0" smtClean="0">
                <a:solidFill>
                  <a:srgbClr val="00B050"/>
                </a:solidFill>
                <a:latin typeface="Calibri" panose="020F0502020204030204" pitchFamily="34" charset="0"/>
                <a:cs typeface="Calibri" panose="020F0502020204030204" pitchFamily="34" charset="0"/>
              </a:rPr>
              <a:t>4, </a:t>
            </a:r>
            <a:r>
              <a:rPr lang="en-US" altLang="zh-CN" sz="1600" dirty="0">
                <a:solidFill>
                  <a:srgbClr val="00B050"/>
                </a:solidFill>
                <a:latin typeface="Calibri" panose="020F0502020204030204" pitchFamily="34" charset="0"/>
                <a:cs typeface="Calibri" panose="020F0502020204030204" pitchFamily="34" charset="0"/>
              </a:rPr>
              <a:t>Stephan Sand (DLR</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11-21/1669r2, lb254-cr-clause-36-2, Bo Sun (ZTE)</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11-21/1796, LB254 Comment Resolution for 11bd D2.0 Clause 32.3, Miguel Lopez (Ericsson)</a:t>
            </a:r>
          </a:p>
          <a:p>
            <a:pPr marL="800100" lvl="1" indent="-342900" algn="just">
              <a:buFontTx/>
              <a:buChar char="•"/>
              <a:defRPr/>
            </a:pPr>
            <a:r>
              <a:rPr lang="en-US" altLang="zh-CN" sz="1600" dirty="0" smtClean="0">
                <a:solidFill>
                  <a:srgbClr val="FFC000"/>
                </a:solidFill>
                <a:latin typeface="Calibri" panose="020F0502020204030204" pitchFamily="34" charset="0"/>
                <a:cs typeface="Calibri" panose="020F0502020204030204" pitchFamily="34" charset="0"/>
              </a:rPr>
              <a:t>11-21/1790, lb254 comment resolution for 11bd d2.0 clause 31.4 and 32,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11-21/1800, lb254 comment resolution for 11bd d2.0 clause 4, Stephan Sand (DLR)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11-21/1826, Resolutions for CID 2126 and 2218 of LB-254, Joseph Levy (</a:t>
            </a:r>
            <a:r>
              <a:rPr lang="en-US" altLang="zh-CN" sz="1600" dirty="0" err="1" smtClean="0">
                <a:solidFill>
                  <a:schemeClr val="tx1"/>
                </a:solidFill>
                <a:latin typeface="Calibri" panose="020F0502020204030204" pitchFamily="34" charset="0"/>
                <a:cs typeface="Calibri" panose="020F0502020204030204" pitchFamily="34" charset="0"/>
              </a:rPr>
              <a:t>InterDigital</a:t>
            </a:r>
            <a:r>
              <a:rPr lang="en-US" altLang="zh-CN" sz="1600" dirty="0" smtClean="0">
                <a:solidFill>
                  <a:schemeClr val="tx1"/>
                </a:solidFill>
                <a:latin typeface="Calibri" panose="020F0502020204030204" pitchFamily="34" charset="0"/>
                <a:cs typeface="Calibri" panose="020F0502020204030204" pitchFamily="34" charset="0"/>
              </a:rPr>
              <a:t>)</a:t>
            </a:r>
            <a:endParaRPr lang="zh-CN" altLang="zh-CN" sz="160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sz="1600" dirty="0" smtClean="0">
              <a:solidFill>
                <a:schemeClr val="tx1"/>
              </a:solidFill>
              <a:latin typeface="Calibri" panose="020F0502020204030204" pitchFamily="34" charset="0"/>
              <a:cs typeface="Calibri" panose="020F050202020403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nd</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Tech Editor:	</a:t>
            </a:r>
            <a:r>
              <a:rPr lang="en-US" altLang="en-US" sz="2000" kern="0" dirty="0" err="1" smtClean="0">
                <a:latin typeface="Arial" panose="020B0604020202020204" pitchFamily="34" charset="0"/>
              </a:rPr>
              <a:t>Yujin</a:t>
            </a:r>
            <a:r>
              <a:rPr lang="en-US" altLang="en-US" sz="2000" kern="0" dirty="0" smtClean="0">
                <a:latin typeface="Arial" panose="020B0604020202020204" pitchFamily="34" charset="0"/>
              </a:rPr>
              <a:t> Noh (</a:t>
            </a:r>
            <a:r>
              <a:rPr lang="en-US" altLang="en-US" sz="2000" kern="0" dirty="0" err="1" smtClean="0">
                <a:latin typeface="Arial" panose="020B0604020202020204" pitchFamily="34" charset="0"/>
              </a:rPr>
              <a:t>Senscomm</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20</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Approval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of </a:t>
            </a: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a:t>
            </a:r>
          </a:p>
          <a:p>
            <a:pPr lvl="1" algn="just" eaLnBrk="0" hangingPunct="0">
              <a:buFontTx/>
              <a:buChar char="–"/>
              <a:defRPr/>
            </a:pPr>
            <a:r>
              <a:rPr lang="en-US" altLang="zh-CN" dirty="0" smtClean="0">
                <a:solidFill>
                  <a:srgbClr val="00B050"/>
                </a:solidFill>
              </a:rPr>
              <a:t>11-21/1721r1</a:t>
            </a:r>
            <a:r>
              <a:rPr lang="en-US" altLang="zh-CN" dirty="0">
                <a:solidFill>
                  <a:srgbClr val="00B050"/>
                </a:solidFill>
              </a:rPr>
              <a:t>, lb254 comment resolution for 11bd d2.0 clause 31.4 and 31.5, Stephan Sand (DLR)</a:t>
            </a:r>
          </a:p>
          <a:p>
            <a:pPr lvl="1" algn="just" eaLnBrk="0" hangingPunct="0">
              <a:buFontTx/>
              <a:buChar char="–"/>
              <a:defRPr/>
            </a:pPr>
            <a:r>
              <a:rPr lang="en-US" altLang="zh-CN" dirty="0" smtClean="0">
                <a:solidFill>
                  <a:srgbClr val="00B050"/>
                </a:solidFill>
              </a:rPr>
              <a:t>11-21/1722r1, </a:t>
            </a:r>
            <a:r>
              <a:rPr lang="en-US" altLang="zh-CN" dirty="0">
                <a:solidFill>
                  <a:srgbClr val="00B050"/>
                </a:solidFill>
              </a:rPr>
              <a:t>lb254 comment resolution for 11bd d2.0 clause 4, Stephan Sand (DLR)</a:t>
            </a:r>
          </a:p>
          <a:p>
            <a:pPr lvl="1" algn="just" eaLnBrk="0" hangingPunct="0">
              <a:buFontTx/>
              <a:buChar char="–"/>
              <a:defRPr/>
            </a:pPr>
            <a:r>
              <a:rPr lang="en-US" altLang="zh-CN" dirty="0">
                <a:solidFill>
                  <a:srgbClr val="00B050"/>
                </a:solidFill>
              </a:rPr>
              <a:t>11-21/1669r2, lb254-cr-clause-36-2, Bo Sun (ZTE</a:t>
            </a:r>
            <a:r>
              <a:rPr lang="en-US" altLang="zh-CN" dirty="0" smtClean="0">
                <a:solidFill>
                  <a:srgbClr val="00B050"/>
                </a:solidFill>
              </a:rPr>
              <a:t>)</a:t>
            </a:r>
          </a:p>
          <a:p>
            <a:pPr lvl="1" algn="just" eaLnBrk="0" hangingPunct="0">
              <a:buFontTx/>
              <a:buChar char="–"/>
              <a:defRPr/>
            </a:pPr>
            <a:r>
              <a:rPr lang="en-US" altLang="zh-CN" dirty="0" smtClean="0">
                <a:solidFill>
                  <a:srgbClr val="00B050"/>
                </a:solidFill>
              </a:rPr>
              <a:t>11-21/1372r3, Joseph Levy (</a:t>
            </a:r>
            <a:r>
              <a:rPr lang="en-US" altLang="zh-CN" dirty="0" err="1" smtClean="0">
                <a:solidFill>
                  <a:srgbClr val="00B050"/>
                </a:solidFill>
              </a:rPr>
              <a:t>InterDigital</a:t>
            </a:r>
            <a:r>
              <a:rPr lang="en-US" altLang="zh-CN" dirty="0" smtClean="0">
                <a:solidFill>
                  <a:srgbClr val="00B050"/>
                </a:solidFill>
              </a:rPr>
              <a:t>)</a:t>
            </a:r>
            <a:endParaRPr lang="en-US" altLang="zh-CN"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t>LB254 comment status, </a:t>
            </a:r>
            <a:r>
              <a:rPr lang="en-GB" altLang="en-US" dirty="0" err="1" smtClean="0"/>
              <a:t>Yujin</a:t>
            </a:r>
            <a:r>
              <a:rPr lang="en-GB" altLang="en-US" dirty="0" smtClean="0"/>
              <a:t> Noh (</a:t>
            </a:r>
            <a:r>
              <a:rPr lang="en-GB" altLang="en-US" dirty="0" err="1" smtClean="0"/>
              <a:t>Senscomm</a:t>
            </a:r>
            <a:r>
              <a:rPr lang="en-GB" altLang="en-US" dirty="0" smtClean="0"/>
              <a:t>) </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algn="just" eaLnBrk="0" hangingPunct="0">
              <a:defRPr/>
            </a:pPr>
            <a:r>
              <a:rPr lang="en-US" altLang="en-GB" sz="2100" dirty="0"/>
              <a:t>Call for submission</a:t>
            </a:r>
          </a:p>
          <a:p>
            <a:pPr algn="just" eaLnBrk="0" hangingPunct="0">
              <a:defRPr/>
            </a:pPr>
            <a:r>
              <a:rPr lang="en-US" altLang="en-GB" dirty="0" smtClean="0"/>
              <a:t>Any other business?</a:t>
            </a:r>
          </a:p>
          <a:p>
            <a:pPr algn="just" eaLnBrk="0" hangingPunct="0">
              <a:defRPr/>
            </a:pPr>
            <a:r>
              <a:rPr lang="en-US" altLang="en-GB" dirty="0" smtClean="0"/>
              <a:t>Next </a:t>
            </a:r>
            <a:r>
              <a:rPr lang="en-US" altLang="en-GB" dirty="0"/>
              <a:t>teleconference on </a:t>
            </a:r>
            <a:r>
              <a:rPr lang="en-US" altLang="en-GB" dirty="0" smtClean="0"/>
              <a:t>Nov 9</a:t>
            </a:r>
            <a:r>
              <a:rPr lang="en-US" altLang="en-GB" baseline="30000" dirty="0" smtClean="0"/>
              <a:t>th</a:t>
            </a:r>
            <a:r>
              <a:rPr lang="en-US" altLang="en-GB" dirty="0" smtClean="0"/>
              <a:t>         </a:t>
            </a:r>
            <a:endParaRPr lang="en-US" altLang="en-GB"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11-21/1721r1)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3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11-21/1721r1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2165, 2167 and 2168</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 </a:t>
            </a:r>
          </a:p>
          <a:p>
            <a:r>
              <a:rPr lang="en-US" altLang="zh-CN" dirty="0" smtClean="0"/>
              <a:t>(13 participants in the call during the SP)</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1551920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11-21/1722r1)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11-21/1722r1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2022, 2023, 2052, 2054, 2055, 2064, 2077, 2079, 2080, 2127, 2129, 2219, 2220, 2221, 2222, 2239, </a:t>
            </a:r>
            <a:r>
              <a:rPr lang="en-GB" altLang="zh-CN" sz="2100" dirty="0" smtClean="0">
                <a:latin typeface="Calibri" panose="020F0502020204030204" pitchFamily="34" charset="0"/>
                <a:cs typeface="Calibri" panose="020F0502020204030204" pitchFamily="34" charset="0"/>
              </a:rPr>
              <a:t>and 2282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8664164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11-21/1669r2)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2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11-21/1669r2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2163 and 2176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457362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11-21/1372r3)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4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11-21/1372r3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2001, 2002, 2161 and 2162</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endParaRPr lang="en-US" altLang="zh-CN" dirty="0"/>
          </a:p>
          <a:p>
            <a:r>
              <a:rPr lang="en-US" altLang="zh-CN" dirty="0"/>
              <a:t>(</a:t>
            </a:r>
            <a:r>
              <a:rPr lang="en-US" altLang="zh-CN" dirty="0" smtClean="0"/>
              <a:t>14 </a:t>
            </a:r>
            <a:r>
              <a:rPr lang="en-US" altLang="zh-CN" dirty="0"/>
              <a:t>participants in the call during the SP)</a:t>
            </a:r>
          </a:p>
          <a:p>
            <a:endParaRPr lang="en-US" altLang="zh-CN" dirty="0" smtClean="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3421904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9</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19972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2452635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27</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5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lvl="0" algn="just" eaLnBrk="0" hangingPunct="0">
              <a:defRPr/>
            </a:pPr>
            <a:r>
              <a:rPr lang="en-GB" altLang="en-US" dirty="0"/>
              <a:t>Approval of TG minutes</a:t>
            </a:r>
          </a:p>
          <a:p>
            <a:pPr lvl="0" algn="just" eaLnBrk="0" hangingPunct="0">
              <a:defRPr/>
            </a:pPr>
            <a:r>
              <a:rPr lang="en-GB" altLang="en-US" dirty="0"/>
              <a:t>Tech Editor report (</a:t>
            </a:r>
            <a:r>
              <a:rPr lang="en-GB" altLang="en-US" dirty="0" smtClean="0"/>
              <a:t>11-19/2045r14)</a:t>
            </a:r>
            <a:endParaRPr lang="en-GB" altLang="en-US" dirty="0"/>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dirty="0" smtClean="0">
                <a:solidFill>
                  <a:srgbClr val="00B050"/>
                </a:solidFill>
              </a:rPr>
              <a:t>11-21/1482, D2.0 CR</a:t>
            </a:r>
            <a:r>
              <a:rPr lang="en-US" altLang="zh-CN" dirty="0">
                <a:solidFill>
                  <a:srgbClr val="00B050"/>
                </a:solidFill>
              </a:rPr>
              <a:t> </a:t>
            </a:r>
            <a:r>
              <a:rPr lang="en-US" altLang="zh-CN" dirty="0" smtClean="0">
                <a:solidFill>
                  <a:srgbClr val="00B050"/>
                </a:solidFill>
              </a:rPr>
              <a:t>clause</a:t>
            </a:r>
            <a:r>
              <a:rPr lang="en-US" altLang="zh-CN" dirty="0">
                <a:solidFill>
                  <a:srgbClr val="00B050"/>
                </a:solidFill>
              </a:rPr>
              <a:t> </a:t>
            </a:r>
            <a:r>
              <a:rPr lang="en-US" altLang="zh-CN" dirty="0" smtClean="0">
                <a:solidFill>
                  <a:srgbClr val="00B050"/>
                </a:solidFill>
              </a:rPr>
              <a:t>6</a:t>
            </a:r>
            <a:r>
              <a:rPr lang="en-US" altLang="zh-CN" dirty="0">
                <a:solidFill>
                  <a:srgbClr val="00B050"/>
                </a:solidFill>
              </a:rPr>
              <a:t> </a:t>
            </a:r>
            <a:r>
              <a:rPr lang="en-US" altLang="zh-CN" dirty="0" smtClean="0">
                <a:solidFill>
                  <a:srgbClr val="00B050"/>
                </a:solidFill>
              </a:rPr>
              <a:t>and</a:t>
            </a:r>
            <a:r>
              <a:rPr lang="en-US" altLang="zh-CN" dirty="0">
                <a:solidFill>
                  <a:srgbClr val="00B050"/>
                </a:solidFill>
              </a:rPr>
              <a:t> </a:t>
            </a:r>
            <a:r>
              <a:rPr lang="en-US" altLang="zh-CN" dirty="0" smtClean="0">
                <a:solidFill>
                  <a:srgbClr val="00B050"/>
                </a:solidFill>
              </a:rPr>
              <a:t>11</a:t>
            </a:r>
            <a:r>
              <a:rPr lang="en-US" altLang="zh-CN" dirty="0">
                <a:solidFill>
                  <a:srgbClr val="00B050"/>
                </a:solidFill>
              </a:rPr>
              <a:t> </a:t>
            </a:r>
            <a:r>
              <a:rPr lang="en-US" altLang="zh-CN" dirty="0" smtClean="0">
                <a:solidFill>
                  <a:srgbClr val="00B050"/>
                </a:solidFill>
              </a:rPr>
              <a:t>related</a:t>
            </a:r>
            <a:r>
              <a:rPr lang="en-US" altLang="zh-CN" dirty="0">
                <a:solidFill>
                  <a:srgbClr val="00B050"/>
                </a:solidFill>
              </a:rPr>
              <a:t> </a:t>
            </a:r>
            <a:r>
              <a:rPr lang="en-US" altLang="zh-CN" dirty="0" smtClean="0">
                <a:solidFill>
                  <a:srgbClr val="00B050"/>
                </a:solidFill>
              </a:rPr>
              <a:t>to</a:t>
            </a:r>
            <a:r>
              <a:rPr lang="en-US" altLang="zh-CN" dirty="0">
                <a:solidFill>
                  <a:srgbClr val="00B050"/>
                </a:solidFill>
              </a:rPr>
              <a:t> </a:t>
            </a:r>
            <a:r>
              <a:rPr lang="en-US" altLang="zh-CN" dirty="0" smtClean="0">
                <a:solidFill>
                  <a:srgbClr val="00B050"/>
                </a:solidFill>
              </a:rPr>
              <a:t>DMG and MLME, Hiroyuki </a:t>
            </a:r>
            <a:r>
              <a:rPr lang="en-US" altLang="zh-CN" dirty="0" err="1" smtClean="0">
                <a:solidFill>
                  <a:srgbClr val="00B050"/>
                </a:solidFill>
              </a:rPr>
              <a:t>Motozuka</a:t>
            </a:r>
            <a:r>
              <a:rPr lang="en-US" altLang="zh-CN" dirty="0" smtClean="0">
                <a:solidFill>
                  <a:srgbClr val="00B050"/>
                </a:solidFill>
              </a:rPr>
              <a:t> (Panasonic)</a:t>
            </a:r>
          </a:p>
          <a:p>
            <a:pPr lvl="1" eaLnBrk="0" hangingPunct="0">
              <a:defRPr/>
            </a:pPr>
            <a:r>
              <a:rPr lang="en-US" altLang="zh-CN" sz="2100" dirty="0">
                <a:solidFill>
                  <a:srgbClr val="00B050"/>
                </a:solidFill>
              </a:rPr>
              <a:t>11-21/1796, LB254 Comment Resolution for 11bd D2.0 Clause 32.3, Miguel Lopez (Ericsson)</a:t>
            </a:r>
          </a:p>
          <a:p>
            <a:pPr lvl="1" eaLnBrk="0" hangingPunct="0">
              <a:defRPr/>
            </a:pPr>
            <a:r>
              <a:rPr lang="en-US" altLang="zh-CN" sz="2100" dirty="0">
                <a:solidFill>
                  <a:srgbClr val="00B050"/>
                </a:solidFill>
              </a:rPr>
              <a:t>11-21/1790, lb254 comment resolution for 11bd d2.0 clause 31.4 and 32, Stephan Sand (DLR)</a:t>
            </a:r>
          </a:p>
          <a:p>
            <a:pPr lvl="1" eaLnBrk="0" hangingPunct="0">
              <a:defRPr/>
            </a:pPr>
            <a:r>
              <a:rPr lang="en-US" altLang="zh-CN" sz="2100" dirty="0">
                <a:solidFill>
                  <a:srgbClr val="FFC000"/>
                </a:solidFill>
              </a:rPr>
              <a:t>11-21/1800, lb254 comment resolution for 11bd d2.0 clause 4, Stephan Sand (DLR</a:t>
            </a:r>
            <a:r>
              <a:rPr lang="en-US" altLang="zh-CN" sz="2100" dirty="0" smtClean="0">
                <a:solidFill>
                  <a:srgbClr val="FFC000"/>
                </a:solidFill>
              </a:rPr>
              <a:t>)</a:t>
            </a:r>
          </a:p>
          <a:p>
            <a:pPr lvl="1" eaLnBrk="0" hangingPunct="0">
              <a:defRPr/>
            </a:pPr>
            <a:r>
              <a:rPr lang="en-US" altLang="zh-CN" sz="2100" dirty="0"/>
              <a:t>11-21/1435r2, Some clause 31.2 and clause 31.2.1 comment resolutions for LB-254, Joseph Levy (</a:t>
            </a:r>
            <a:r>
              <a:rPr lang="en-US" altLang="zh-CN" sz="2100" dirty="0" err="1" smtClean="0"/>
              <a:t>InterDigital</a:t>
            </a:r>
            <a:r>
              <a:rPr lang="en-US" altLang="zh-CN" sz="2100" dirty="0" smtClean="0"/>
              <a:t>)</a:t>
            </a:r>
            <a:endParaRPr lang="en-US" altLang="zh-CN" sz="2100" dirty="0"/>
          </a:p>
          <a:p>
            <a:pPr lvl="1" eaLnBrk="0" hangingPunct="0">
              <a:defRPr/>
            </a:pPr>
            <a:r>
              <a:rPr lang="en-US" altLang="zh-CN" sz="2100" dirty="0"/>
              <a:t>11-21/1434r2, Some clause B4 comment resolutions for LB-254, Joseph Levy (</a:t>
            </a:r>
            <a:r>
              <a:rPr lang="en-US" altLang="zh-CN" sz="2100" dirty="0" err="1" smtClean="0"/>
              <a:t>InterDigital</a:t>
            </a:r>
            <a:r>
              <a:rPr lang="en-US" altLang="zh-CN" sz="2100" dirty="0" smtClean="0"/>
              <a:t>)</a:t>
            </a:r>
            <a:endParaRPr lang="en-US" altLang="zh-CN" sz="2100" dirty="0"/>
          </a:p>
          <a:p>
            <a:pPr lvl="1" eaLnBrk="0" hangingPunct="0">
              <a:defRPr/>
            </a:pPr>
            <a:r>
              <a:rPr lang="en-US" altLang="zh-CN" sz="2100" dirty="0"/>
              <a:t>11-21/1826, Resolutions for CID 2126 and 2218 of LB-254, Joseph Levy (</a:t>
            </a:r>
            <a:r>
              <a:rPr lang="en-US" altLang="zh-CN" sz="2100" dirty="0" err="1"/>
              <a:t>InterDigital</a:t>
            </a:r>
            <a:r>
              <a:rPr lang="en-US" altLang="zh-CN" sz="2100" dirty="0" smtClean="0"/>
              <a:t>)</a:t>
            </a:r>
            <a:endParaRPr lang="zh-CN" altLang="zh-CN" sz="2100" dirty="0"/>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2123697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Approval of </a:t>
            </a:r>
            <a:r>
              <a:rPr lang="en-US" altLang="zh-CN" dirty="0" err="1"/>
              <a:t>TGbd</a:t>
            </a:r>
            <a:r>
              <a:rPr lang="en-US" altLang="zh-CN" dirty="0"/>
              <a:t> meeting minutes</a:t>
            </a:r>
            <a:endParaRPr lang="zh-CN" altLang="en-US" dirty="0"/>
          </a:p>
        </p:txBody>
      </p:sp>
      <p:sp>
        <p:nvSpPr>
          <p:cNvPr id="3" name="内容占位符 2"/>
          <p:cNvSpPr>
            <a:spLocks noGrp="1"/>
          </p:cNvSpPr>
          <p:nvPr>
            <p:ph idx="1"/>
          </p:nvPr>
        </p:nvSpPr>
        <p:spPr/>
        <p:txBody>
          <a:bodyPr/>
          <a:lstStyle/>
          <a:p>
            <a:r>
              <a:rPr lang="en-US" altLang="zh-CN" sz="2400" dirty="0">
                <a:sym typeface="+mn-ea"/>
              </a:rPr>
              <a:t>Move to approve the following minutes for </a:t>
            </a:r>
            <a:r>
              <a:rPr lang="en-US" altLang="zh-CN" sz="2400" dirty="0" err="1">
                <a:sym typeface="+mn-ea"/>
              </a:rPr>
              <a:t>TGbd</a:t>
            </a:r>
            <a:r>
              <a:rPr lang="en-US" altLang="zh-CN" sz="2400" dirty="0">
                <a:sym typeface="+mn-ea"/>
              </a:rPr>
              <a:t> teleconferences during IEEE 802.11 </a:t>
            </a:r>
            <a:r>
              <a:rPr lang="en-US" altLang="zh-CN" sz="2400" dirty="0" smtClean="0">
                <a:sym typeface="+mn-ea"/>
              </a:rPr>
              <a:t>Sep interim </a:t>
            </a:r>
            <a:r>
              <a:rPr lang="en-US" altLang="zh-CN" sz="2400" dirty="0">
                <a:sym typeface="+mn-ea"/>
              </a:rPr>
              <a:t>week and following teleconferences:</a:t>
            </a:r>
            <a:endParaRPr lang="zh-CN" altLang="en-US" sz="2400" dirty="0">
              <a:sym typeface="+mn-ea"/>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2"/>
              </a:rPr>
              <a:t>https://</a:t>
            </a:r>
            <a:r>
              <a:rPr lang="en-US" altLang="zh-CN" sz="2100" dirty="0" smtClean="0">
                <a:latin typeface="Calibri" panose="020F0502020204030204" pitchFamily="34" charset="0"/>
                <a:cs typeface="Calibri" panose="020F0502020204030204" pitchFamily="34" charset="0"/>
                <a:hlinkClick r:id="rId2"/>
              </a:rPr>
              <a:t>mentor.ieee.org/802.11/dcn/21/11-21-1544-00-00bd-tgbd-september-interim-2021-teleconference-minutes.docx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r>
              <a:rPr lang="en-US" altLang="zh-CN" sz="2100" dirty="0">
                <a:latin typeface="Calibri" panose="020F0502020204030204" pitchFamily="34" charset="0"/>
                <a:cs typeface="Calibri" panose="020F0502020204030204" pitchFamily="34" charset="0"/>
                <a:hlinkClick r:id="rId3"/>
              </a:rPr>
              <a:t>https://</a:t>
            </a:r>
            <a:r>
              <a:rPr lang="en-US" altLang="zh-CN" sz="2100" dirty="0" smtClean="0">
                <a:latin typeface="Calibri" panose="020F0502020204030204" pitchFamily="34" charset="0"/>
                <a:cs typeface="Calibri" panose="020F0502020204030204" pitchFamily="34" charset="0"/>
                <a:hlinkClick r:id="rId3"/>
              </a:rPr>
              <a:t>mentor.ieee.org/802.11/dcn/21/11-21-1769-00-00bd-ieee-802-11bd-october-2021-tc-meeting-minutesminutes.docx</a:t>
            </a:r>
            <a:endParaRPr lang="en-US" altLang="zh-CN" sz="2100" dirty="0" smtClean="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a:t>Moved: Yan Zhang</a:t>
            </a:r>
          </a:p>
          <a:p>
            <a:r>
              <a:rPr lang="en-US" altLang="zh-CN" dirty="0"/>
              <a:t>Seconded</a:t>
            </a:r>
            <a:r>
              <a:rPr lang="en-US" altLang="zh-CN" dirty="0" smtClean="0"/>
              <a:t>: Joseph Levy</a:t>
            </a:r>
          </a:p>
          <a:p>
            <a:endParaRPr lang="en-US" altLang="zh-CN" dirty="0"/>
          </a:p>
          <a:p>
            <a:r>
              <a:rPr lang="en-US" altLang="zh-CN" dirty="0" smtClean="0"/>
              <a:t>Approved unanimously</a:t>
            </a:r>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日期占位符 5"/>
          <p:cNvSpPr>
            <a:spLocks noGrp="1"/>
          </p:cNvSpPr>
          <p:nvPr>
            <p:ph type="dt" idx="2"/>
          </p:nvPr>
        </p:nvSpPr>
        <p:spPr/>
        <p:txBody>
          <a:bodyPr/>
          <a:lstStyle/>
          <a:p>
            <a:pPr eaLnBrk="0" hangingPunct="0">
              <a:defRPr/>
            </a:pPr>
            <a:r>
              <a:rPr lang="en-US" altLang="zh-CN" smtClean="0"/>
              <a:t>Oct 2021</a:t>
            </a:r>
            <a:endParaRPr lang="en-US" dirty="0"/>
          </a:p>
        </p:txBody>
      </p:sp>
    </p:spTree>
    <p:extLst>
      <p:ext uri="{BB962C8B-B14F-4D97-AF65-F5344CB8AC3E}">
        <p14:creationId xmlns:p14="http://schemas.microsoft.com/office/powerpoint/2010/main" val="33114859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10</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61636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5967107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67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SPs for</a:t>
            </a:r>
            <a:r>
              <a:rPr kumimoji="0" lang="en-GB" altLang="en-US" b="1" i="0" u="none" strike="noStrike" kern="1200" cap="none" spc="0" normalizeH="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 presented CRs</a:t>
            </a:r>
            <a:endPar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lvl="1" eaLnBrk="0" hangingPunct="0">
              <a:defRPr/>
            </a:pPr>
            <a:r>
              <a:rPr lang="en-US" altLang="zh-CN" sz="2400" dirty="0">
                <a:solidFill>
                  <a:srgbClr val="00B050"/>
                </a:solidFill>
              </a:rPr>
              <a:t>11-21/1482, D2.0 CR clause 6 and 11 related to DMG and MLME, Hiroyuki </a:t>
            </a:r>
            <a:r>
              <a:rPr lang="en-US" altLang="zh-CN" sz="2400" dirty="0" err="1">
                <a:solidFill>
                  <a:srgbClr val="00B050"/>
                </a:solidFill>
              </a:rPr>
              <a:t>Motozuka</a:t>
            </a:r>
            <a:r>
              <a:rPr lang="en-US" altLang="zh-CN" sz="2400" dirty="0">
                <a:solidFill>
                  <a:srgbClr val="00B050"/>
                </a:solidFill>
              </a:rPr>
              <a:t> (Panasonic)</a:t>
            </a:r>
          </a:p>
          <a:p>
            <a:pPr lvl="1" eaLnBrk="0" hangingPunct="0">
              <a:defRPr/>
            </a:pPr>
            <a:r>
              <a:rPr lang="en-US" altLang="zh-CN" sz="2400" dirty="0">
                <a:solidFill>
                  <a:srgbClr val="00B050"/>
                </a:solidFill>
              </a:rPr>
              <a:t>11-21/1796, LB254 Comment Resolution for 11bd D2.0 Clause 32.3, Miguel Lopez (Ericsson)</a:t>
            </a:r>
          </a:p>
          <a:p>
            <a:pPr lvl="1" eaLnBrk="0" hangingPunct="0">
              <a:defRPr/>
            </a:pPr>
            <a:r>
              <a:rPr lang="en-US" altLang="zh-CN" sz="2400" dirty="0">
                <a:solidFill>
                  <a:srgbClr val="00B050"/>
                </a:solidFill>
              </a:rPr>
              <a:t>11-21/1790, lb254 comment resolution for 11bd d2.0 clause 31.4 and 32, Stephan Sand (DLR</a:t>
            </a:r>
            <a:r>
              <a:rPr lang="en-US" altLang="zh-CN" sz="2400" dirty="0" smtClean="0">
                <a:solidFill>
                  <a:srgbClr val="00B050"/>
                </a:solidFill>
              </a:rPr>
              <a:t>) (CID2281)</a:t>
            </a:r>
            <a:endParaRPr lang="en-US" altLang="zh-CN" sz="2400" dirty="0">
              <a:solidFill>
                <a:srgbClr val="00B050"/>
              </a:solidFill>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400" dirty="0" smtClean="0">
                <a:solidFill>
                  <a:srgbClr val="00B050"/>
                </a:solidFill>
              </a:rPr>
              <a:t>11-21/1800r2, </a:t>
            </a:r>
            <a:r>
              <a:rPr lang="en-US" altLang="zh-CN" sz="2400" dirty="0">
                <a:solidFill>
                  <a:srgbClr val="00B050"/>
                </a:solidFill>
              </a:rPr>
              <a:t>lb254 comment resolution for 11bd d2.0 clause 4, Stephan Sand (DLR</a:t>
            </a:r>
            <a:r>
              <a:rPr lang="en-US" altLang="zh-CN" sz="2400" dirty="0" smtClean="0">
                <a:solidFill>
                  <a:srgbClr val="00B050"/>
                </a:solidFill>
              </a:rPr>
              <a:t>) [SP added]</a:t>
            </a:r>
            <a:endParaRPr lang="en-US" altLang="zh-CN" sz="2400" dirty="0">
              <a:solidFill>
                <a:srgbClr val="00B050"/>
              </a:solidFill>
            </a:endParaRPr>
          </a:p>
          <a:p>
            <a:pPr lvl="1" eaLnBrk="0" hangingPunct="0">
              <a:defRPr/>
            </a:pPr>
            <a:r>
              <a:rPr lang="en-US" altLang="zh-CN" sz="2400" dirty="0"/>
              <a:t>11-21/1435r2, Some clause 31.2 and clause 31.2.1 comment resolutions for LB-254, Joseph Levy (</a:t>
            </a:r>
            <a:r>
              <a:rPr lang="en-US" altLang="zh-CN" sz="2400" dirty="0" err="1"/>
              <a:t>InterDigital</a:t>
            </a:r>
            <a:r>
              <a:rPr lang="en-US" altLang="zh-CN" sz="2400" dirty="0"/>
              <a:t>)</a:t>
            </a:r>
          </a:p>
          <a:p>
            <a:pPr lvl="1" eaLnBrk="0" hangingPunct="0">
              <a:defRPr/>
            </a:pPr>
            <a:r>
              <a:rPr lang="en-US" altLang="zh-CN" sz="2400" dirty="0"/>
              <a:t>11-21/1434r2, Some clause B4 comment resolutions for LB-254, Joseph Levy (</a:t>
            </a:r>
            <a:r>
              <a:rPr lang="en-US" altLang="zh-CN" sz="2400" dirty="0" err="1"/>
              <a:t>InterDigital</a:t>
            </a:r>
            <a:r>
              <a:rPr lang="en-US" altLang="zh-CN" sz="2400" dirty="0"/>
              <a:t>)</a:t>
            </a:r>
          </a:p>
          <a:p>
            <a:pPr lvl="1" eaLnBrk="0" hangingPunct="0">
              <a:defRPr/>
            </a:pPr>
            <a:r>
              <a:rPr lang="en-US" altLang="zh-CN" sz="2400" dirty="0"/>
              <a:t>11-21/1826, Resolutions for CID 2126 and 2218 of LB-254, Joseph Levy (</a:t>
            </a:r>
            <a:r>
              <a:rPr lang="en-US" altLang="zh-CN" sz="2400" dirty="0" err="1"/>
              <a:t>InterDigital</a:t>
            </a:r>
            <a:r>
              <a:rPr lang="en-US" altLang="zh-CN" sz="2400" dirty="0"/>
              <a:t>)</a:t>
            </a:r>
            <a:endParaRPr lang="zh-CN" altLang="zh-CN" sz="2400" dirty="0"/>
          </a:p>
          <a:p>
            <a:pPr algn="just" eaLnBrk="0" hangingPunct="0">
              <a:defRPr/>
            </a:pPr>
            <a:r>
              <a:rPr lang="en-US" altLang="en-GB" dirty="0" smtClean="0"/>
              <a:t>MDR review, Tech Editor</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8358594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#1 (CR, 11-21/1482r3)</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7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D2.0 as in 11-21/1482r3</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a:latin typeface="Calibri" panose="020F0502020204030204" pitchFamily="34" charset="0"/>
                <a:cs typeface="Calibri" panose="020F0502020204030204" pitchFamily="34" charset="0"/>
              </a:rPr>
              <a:t>2072, 2255, 2144, 2226, 2074, 2075, </a:t>
            </a:r>
            <a:r>
              <a:rPr lang="en-GB" altLang="zh-CN" sz="2100" dirty="0" smtClean="0">
                <a:latin typeface="Calibri" panose="020F0502020204030204" pitchFamily="34" charset="0"/>
                <a:cs typeface="Calibri" panose="020F0502020204030204" pitchFamily="34" charset="0"/>
              </a:rPr>
              <a:t>and 2066</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7751755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#2 (CR, 11-21/1796r1)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8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11-21/1796r1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2016, 2017, 2018, 2019, 2105, 2106, 2107, </a:t>
            </a:r>
            <a:r>
              <a:rPr lang="en-US" altLang="zh-CN" sz="2100" dirty="0" smtClean="0">
                <a:latin typeface="Calibri" panose="020F0502020204030204" pitchFamily="34" charset="0"/>
                <a:cs typeface="Calibri" panose="020F0502020204030204" pitchFamily="34" charset="0"/>
              </a:rPr>
              <a:t>and 2194</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73911041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#3 (CR, 11-21/1790r1)</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1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11-21/1790r1</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en-GB" altLang="zh-CN" sz="2100" dirty="0" smtClean="0">
                <a:latin typeface="Calibri" panose="020F0502020204030204" pitchFamily="34" charset="0"/>
                <a:cs typeface="Calibri" panose="020F0502020204030204" pitchFamily="34" charset="0"/>
              </a:rPr>
              <a:t>2281</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308694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SP #4 (CR, 11-21/1800r2)</a:t>
            </a:r>
            <a:endParaRPr lang="zh-CN" altLang="en-US" dirty="0"/>
          </a:p>
        </p:txBody>
      </p:sp>
      <p:sp>
        <p:nvSpPr>
          <p:cNvPr id="3" name="内容占位符 2"/>
          <p:cNvSpPr>
            <a:spLocks noGrp="1"/>
          </p:cNvSpPr>
          <p:nvPr>
            <p:ph idx="1"/>
          </p:nvPr>
        </p:nvSpPr>
        <p:spPr/>
        <p:txBody>
          <a:bodyPr/>
          <a:lstStyle/>
          <a:p>
            <a:r>
              <a:rPr lang="en-US" altLang="zh-CN" sz="2400" dirty="0">
                <a:sym typeface="+mn-ea"/>
              </a:rPr>
              <a:t>Do you agree on the comment resolution to following </a:t>
            </a:r>
            <a:r>
              <a:rPr lang="en-US" altLang="zh-CN" sz="2400" dirty="0" smtClean="0">
                <a:sym typeface="+mn-ea"/>
              </a:rPr>
              <a:t>9 </a:t>
            </a:r>
            <a:r>
              <a:rPr lang="en-US" altLang="zh-CN" sz="2400" dirty="0">
                <a:sym typeface="+mn-ea"/>
              </a:rPr>
              <a:t>CIDs </a:t>
            </a:r>
            <a:r>
              <a:rPr lang="en-US" altLang="zh-CN" sz="2400" dirty="0" smtClean="0"/>
              <a:t>and </a:t>
            </a:r>
            <a:r>
              <a:rPr lang="en-US" altLang="zh-CN" sz="2400" dirty="0"/>
              <a:t>proposed </a:t>
            </a:r>
            <a:r>
              <a:rPr lang="en-US" altLang="zh-CN" sz="2400" dirty="0" smtClean="0"/>
              <a:t>modification to IEEE P802.11bd D2.1 as in 11-21/1800r2</a:t>
            </a:r>
            <a:r>
              <a:rPr lang="zh-CN" altLang="en-US" sz="2400" dirty="0" smtClean="0">
                <a:sym typeface="+mn-ea"/>
              </a:rPr>
              <a:t>?</a:t>
            </a:r>
            <a:endParaRPr lang="zh-CN" altLang="en-US" sz="2400" dirty="0">
              <a:sym typeface="+mn-ea"/>
            </a:endParaRPr>
          </a:p>
          <a:p>
            <a:pPr lvl="1"/>
            <a:r>
              <a:rPr lang="en-US" altLang="zh-CN" sz="2100" dirty="0" smtClean="0">
                <a:latin typeface="Calibri" panose="020F0502020204030204" pitchFamily="34" charset="0"/>
                <a:cs typeface="Calibri" panose="020F0502020204030204" pitchFamily="34" charset="0"/>
              </a:rPr>
              <a:t>CID</a:t>
            </a:r>
            <a:r>
              <a:rPr lang="en-US" altLang="zh-CN" sz="2100" dirty="0">
                <a:latin typeface="Calibri" panose="020F0502020204030204" pitchFamily="34" charset="0"/>
                <a:cs typeface="Calibri" panose="020F0502020204030204" pitchFamily="34" charset="0"/>
              </a:rPr>
              <a:t># </a:t>
            </a:r>
            <a:r>
              <a:rPr lang="zh-CN" altLang="zh-CN" sz="2400" dirty="0"/>
              <a:t> </a:t>
            </a:r>
            <a:r>
              <a:rPr lang="en-GB" altLang="zh-CN" sz="2100" dirty="0">
                <a:latin typeface="Calibri" panose="020F0502020204030204" pitchFamily="34" charset="0"/>
                <a:cs typeface="Calibri" panose="020F0502020204030204" pitchFamily="34" charset="0"/>
              </a:rPr>
              <a:t>2051, 2053, 2078, 2128, 2223, 2230, 2238, 2240, </a:t>
            </a:r>
            <a:r>
              <a:rPr lang="en-GB" altLang="zh-CN" sz="2100" dirty="0" smtClean="0">
                <a:latin typeface="Calibri" panose="020F0502020204030204" pitchFamily="34" charset="0"/>
                <a:cs typeface="Calibri" panose="020F0502020204030204" pitchFamily="34" charset="0"/>
              </a:rPr>
              <a:t>and 2259</a:t>
            </a:r>
            <a:endParaRPr lang="zh-CN"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85800" lvl="1" indent="-342900">
              <a:buFontTx/>
              <a:buChar char="-"/>
            </a:pPr>
            <a:endParaRPr lang="en-US" altLang="zh-CN" sz="2100" dirty="0">
              <a:latin typeface="Calibri" panose="020F0502020204030204" pitchFamily="34" charset="0"/>
              <a:cs typeface="Calibri" panose="020F0502020204030204" pitchFamily="34" charset="0"/>
            </a:endParaRPr>
          </a:p>
          <a:p>
            <a:pPr marL="628650" lvl="1" indent="-285750">
              <a:buFontTx/>
              <a:buChar char="-"/>
            </a:pPr>
            <a:endParaRPr lang="en-US" altLang="zh-CN" dirty="0"/>
          </a:p>
          <a:p>
            <a:r>
              <a:rPr lang="en-US" altLang="zh-CN" dirty="0" smtClean="0"/>
              <a:t>Y/N/A</a:t>
            </a:r>
          </a:p>
          <a:p>
            <a:endParaRPr lang="en-US" altLang="zh-CN" dirty="0"/>
          </a:p>
          <a:p>
            <a:r>
              <a:rPr lang="en-US" altLang="zh-CN" dirty="0" smtClean="0"/>
              <a:t>No objection</a:t>
            </a:r>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4480303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36</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11</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5637209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6672791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38</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Present</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ations and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discussion</a:t>
            </a:r>
          </a:p>
          <a:p>
            <a:pPr lvl="1" eaLnBrk="0" hangingPunct="0">
              <a:defRPr/>
            </a:pPr>
            <a:r>
              <a:rPr lang="en-US" altLang="zh-CN" sz="2400" dirty="0"/>
              <a:t>11-21/1435r2, Some clause 31.2 and clause 31.2.1 comment resolutions for LB-254, Joseph Levy (</a:t>
            </a:r>
            <a:r>
              <a:rPr lang="en-US" altLang="zh-CN" sz="2400" dirty="0" err="1"/>
              <a:t>InterDigital</a:t>
            </a:r>
            <a:r>
              <a:rPr lang="en-US" altLang="zh-CN" sz="2400" dirty="0"/>
              <a:t>)</a:t>
            </a:r>
          </a:p>
          <a:p>
            <a:pPr lvl="1" eaLnBrk="0" hangingPunct="0">
              <a:defRPr/>
            </a:pPr>
            <a:r>
              <a:rPr lang="en-US" altLang="zh-CN" sz="2400" dirty="0"/>
              <a:t>11-21/1434r2, Some clause B4 comment resolutions for LB-254, Joseph Levy (</a:t>
            </a:r>
            <a:r>
              <a:rPr lang="en-US" altLang="zh-CN" sz="2400" dirty="0" err="1"/>
              <a:t>InterDigital</a:t>
            </a:r>
            <a:r>
              <a:rPr lang="en-US" altLang="zh-CN" sz="2400" dirty="0"/>
              <a:t>)</a:t>
            </a:r>
          </a:p>
          <a:p>
            <a:pPr lvl="1" eaLnBrk="0" hangingPunct="0">
              <a:defRPr/>
            </a:pPr>
            <a:r>
              <a:rPr lang="en-US" altLang="zh-CN" sz="2400" dirty="0"/>
              <a:t>11-21/1826, Resolutions for CID 2126 and 2218 of LB-254, Joseph Levy (</a:t>
            </a:r>
            <a:r>
              <a:rPr lang="en-US" altLang="zh-CN" sz="2400" dirty="0" err="1"/>
              <a:t>InterDigital</a:t>
            </a:r>
            <a:r>
              <a:rPr lang="en-US" altLang="zh-CN" sz="2400" dirty="0"/>
              <a:t>)</a:t>
            </a:r>
            <a:endParaRPr lang="zh-CN" altLang="zh-CN" sz="2400" dirty="0"/>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Recess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18348909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err="1">
                <a:solidFill>
                  <a:srgbClr val="0000FF"/>
                </a:solidFill>
                <a:latin typeface="Arial Black" panose="020B0A04020102020204" pitchFamily="34" charset="0"/>
              </a:rPr>
              <a:t>TGbd</a:t>
            </a:r>
            <a:r>
              <a:rPr lang="en-US" altLang="en-US" sz="3200" dirty="0">
                <a:solidFill>
                  <a:srgbClr val="0000FF"/>
                </a:solidFill>
                <a:latin typeface="Arial Black" panose="020B0A04020102020204" pitchFamily="34" charset="0"/>
              </a:rPr>
              <a:t> </a:t>
            </a:r>
            <a:r>
              <a:rPr lang="en-US" sz="3200" dirty="0" smtClean="0">
                <a:solidFill>
                  <a:srgbClr val="0000FF"/>
                </a:solidFill>
                <a:latin typeface="Arial Black" panose="020B0A04020102020204" pitchFamily="34" charset="0"/>
              </a:rPr>
              <a:t>Teleconference</a:t>
            </a:r>
            <a:br>
              <a:rPr lang="en-US" sz="3200" dirty="0" smtClean="0">
                <a:solidFill>
                  <a:srgbClr val="0000FF"/>
                </a:solidFill>
                <a:latin typeface="Arial Black" panose="020B0A04020102020204" pitchFamily="34" charset="0"/>
              </a:rPr>
            </a:br>
            <a:r>
              <a:rPr lang="en-US" altLang="zh-CN" sz="3200" dirty="0">
                <a:solidFill>
                  <a:srgbClr val="0000FF"/>
                </a:solidFill>
                <a:latin typeface="Arial Black" panose="020B0A04020102020204" pitchFamily="34" charset="0"/>
              </a:rPr>
              <a:t>During IEEE 802 </a:t>
            </a:r>
            <a:r>
              <a:rPr lang="en-US" altLang="zh-CN" sz="3200" dirty="0" smtClean="0">
                <a:solidFill>
                  <a:srgbClr val="0000FF"/>
                </a:solidFill>
                <a:latin typeface="Arial Black" panose="020B0A04020102020204" pitchFamily="34" charset="0"/>
              </a:rPr>
              <a:t>Nov </a:t>
            </a:r>
            <a:r>
              <a:rPr lang="en-US" altLang="zh-CN" sz="3200" dirty="0">
                <a:solidFill>
                  <a:srgbClr val="0000FF"/>
                </a:solidFill>
                <a:latin typeface="Arial Black" panose="020B0A04020102020204" pitchFamily="34" charset="0"/>
              </a:rPr>
              <a:t>2021 </a:t>
            </a:r>
            <a:r>
              <a:rPr lang="en-US" altLang="zh-CN" sz="3200" dirty="0" smtClean="0">
                <a:solidFill>
                  <a:srgbClr val="0000FF"/>
                </a:solidFill>
                <a:latin typeface="Arial Black" panose="020B0A04020102020204" pitchFamily="34" charset="0"/>
              </a:rPr>
              <a:t>Plenary</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39</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Nov 12</a:t>
            </a:r>
            <a:r>
              <a:rPr kumimoji="0" lang="en-US" altLang="en-US" sz="3600" b="1" i="0" u="none" strike="noStrike" kern="0" cap="none" spc="0" normalizeH="0" baseline="3000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th</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2021</a:t>
            </a: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Yan Zhang (NXP)</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dirty="0">
                <a:latin typeface="Arial" panose="020B0604020202020204" pitchFamily="34" charset="0"/>
              </a:rPr>
              <a:t> </a:t>
            </a:r>
            <a:r>
              <a:rPr lang="en-US" altLang="en-US" sz="2000" kern="0" dirty="0" smtClean="0">
                <a:latin typeface="Arial" panose="020B0604020202020204" pitchFamily="34" charset="0"/>
              </a:rPr>
              <a:t>			Tech </a:t>
            </a:r>
            <a:r>
              <a:rPr lang="en-US" altLang="en-US" sz="2000" kern="0" dirty="0">
                <a:latin typeface="Arial" panose="020B0604020202020204" pitchFamily="34" charset="0"/>
              </a:rPr>
              <a:t>Editor:	</a:t>
            </a:r>
            <a:r>
              <a:rPr lang="en-US" altLang="en-US" sz="2000" kern="0" dirty="0" err="1">
                <a:latin typeface="Arial" panose="020B0604020202020204" pitchFamily="34" charset="0"/>
              </a:rPr>
              <a:t>Yujin</a:t>
            </a:r>
            <a:r>
              <a:rPr lang="en-US" altLang="en-US" sz="2000" kern="0" dirty="0">
                <a:latin typeface="Arial" panose="020B0604020202020204" pitchFamily="34" charset="0"/>
              </a:rPr>
              <a:t> Noh (</a:t>
            </a:r>
            <a:r>
              <a:rPr lang="en-US" altLang="en-US" sz="2000" kern="0" dirty="0" err="1">
                <a:latin typeface="Arial" panose="020B0604020202020204" pitchFamily="34" charset="0"/>
              </a:rPr>
              <a:t>Senscomm</a:t>
            </a:r>
            <a:r>
              <a:rPr lang="en-US" altLang="en-US" sz="2000" kern="0" dirty="0">
                <a:latin typeface="Arial" panose="020B0604020202020204" pitchFamily="34" charset="0"/>
              </a:rPr>
              <a:t>)</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27608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85820349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sz="2400" dirty="0"/>
              <a:t>This meeting is part of the November IEEE 802 plenary session</a:t>
            </a:r>
          </a:p>
          <a:p>
            <a:pPr>
              <a:buFont typeface="Arial" panose="020B0604020202020204" pitchFamily="34" charset="0"/>
              <a:buChar char="•"/>
            </a:pPr>
            <a:endParaRPr lang="en-US" sz="2400" dirty="0"/>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endParaRPr lang="en-US" sz="2400" dirty="0"/>
          </a:p>
          <a:p>
            <a:pPr>
              <a:buFont typeface="Arial" panose="020B0604020202020204" pitchFamily="34" charset="0"/>
              <a:buChar char="•"/>
            </a:pPr>
            <a:r>
              <a:rPr lang="en-US" sz="2400" dirty="0"/>
              <a:t>If you have not already done so, you can register </a:t>
            </a:r>
            <a:r>
              <a:rPr lang="en-US" sz="2400" dirty="0">
                <a:hlinkClick r:id="rId2"/>
              </a:rPr>
              <a:t>here</a:t>
            </a:r>
            <a:r>
              <a:rPr lang="en-US" sz="2400" dirty="0"/>
              <a:t> or follow the registration link here </a:t>
            </a:r>
            <a:r>
              <a:rPr lang="en-US" sz="2400" dirty="0">
                <a:hlinkClick r:id="rId3"/>
              </a:rPr>
              <a:t>http://802world.org/plenary/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t>If you do not intend to register for this session you must leave this meeting and, if you have logged attendance on IMAT, email the 802.11 chair or vice chairs to have your attendance cancelled</a:t>
            </a:r>
          </a:p>
          <a:p>
            <a:endParaRPr lang="en-US" sz="2400" dirty="0"/>
          </a:p>
        </p:txBody>
      </p:sp>
      <p:sp>
        <p:nvSpPr>
          <p:cNvPr id="4" name="Slide Number Placeholder 3"/>
          <p:cNvSpPr>
            <a:spLocks noGrp="1"/>
          </p:cNvSpPr>
          <p:nvPr>
            <p:ph type="sldNum" idx="4294967295"/>
          </p:nvPr>
        </p:nvSpPr>
        <p:spPr>
          <a:xfrm>
            <a:off x="5793318" y="6475414"/>
            <a:ext cx="704849" cy="363537"/>
          </a:xfrm>
          <a:prstGeom prst="rect">
            <a:avLst/>
          </a:prstGeom>
        </p:spPr>
        <p:txBody>
          <a:bodyPr/>
          <a:lstStyle/>
          <a:p>
            <a:r>
              <a:rPr lang="en-GB" dirty="0"/>
              <a:t>Slide </a:t>
            </a:r>
            <a:fld id="{440F5867-744E-4AA6-B0ED-4C44D2DFBB7B}" type="slidenum">
              <a:rPr lang="en-GB" smtClean="0"/>
              <a:pPr/>
              <a:t>40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4092504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41</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376680" y="1994535"/>
            <a:ext cx="9927590" cy="43967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2500"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meeting to order and remind the group to record attendane on imat.ieee.org</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IPR policies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and meeting </a:t>
            </a:r>
            <a:r>
              <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rPr>
              <a:t>rules</a:t>
            </a:r>
          </a:p>
          <a:p>
            <a:pPr lvl="0" algn="just" eaLnBrk="0" hangingPunct="0">
              <a:defRPr/>
            </a:pPr>
            <a:r>
              <a:rPr lang="en-US" altLang="en-GB" dirty="0"/>
              <a:t>Approval of </a:t>
            </a:r>
            <a:r>
              <a:rPr lang="en-GB" altLang="en-US" dirty="0"/>
              <a:t>agenda</a:t>
            </a:r>
          </a:p>
          <a:p>
            <a:pPr algn="just" eaLnBrk="0" hangingPunct="0">
              <a:defRPr/>
            </a:pPr>
            <a:r>
              <a:rPr lang="en-GB" altLang="en-US" dirty="0"/>
              <a:t>Present</a:t>
            </a:r>
            <a:r>
              <a:rPr lang="en-US" altLang="en-GB" dirty="0" err="1"/>
              <a:t>ations</a:t>
            </a:r>
            <a:r>
              <a:rPr lang="en-US" altLang="en-GB" dirty="0"/>
              <a:t> and </a:t>
            </a:r>
            <a:r>
              <a:rPr lang="en-US" altLang="en-GB" dirty="0" smtClean="0"/>
              <a:t>discussion</a:t>
            </a:r>
          </a:p>
          <a:p>
            <a:pPr marL="800100" lvl="3" indent="-342900" algn="just" eaLnBrk="0" hangingPunct="0">
              <a:defRPr/>
            </a:pPr>
            <a:r>
              <a:rPr lang="en-US" altLang="zh-CN" sz="2800" b="1" dirty="0" smtClean="0"/>
              <a:t>11-21/1790r2, </a:t>
            </a:r>
            <a:r>
              <a:rPr lang="en-US" altLang="zh-CN" sz="2800" b="1" dirty="0"/>
              <a:t>lb254 comment resolution for 11bd d2.0 clause 31.4 and 32, Stephan Sand (DLR) (</a:t>
            </a:r>
            <a:r>
              <a:rPr lang="en-US" altLang="zh-CN" sz="2800" b="1" dirty="0" smtClean="0"/>
              <a:t>CID2166</a:t>
            </a:r>
            <a:r>
              <a:rPr lang="en-US" altLang="zh-CN" sz="2800" b="1" dirty="0" smtClean="0"/>
              <a:t>)</a:t>
            </a:r>
          </a:p>
          <a:p>
            <a:pPr marL="800100" lvl="3" indent="-342900" algn="just" eaLnBrk="0" hangingPunct="0">
              <a:defRPr/>
            </a:pPr>
            <a:r>
              <a:rPr lang="en-US" altLang="zh-CN" sz="2800" b="1" dirty="0" smtClean="0"/>
              <a:t>Update of resolution to CID 2055 and 2088, tech editor </a:t>
            </a:r>
            <a:endParaRPr lang="en-US" altLang="zh-CN" sz="2800" b="1" dirty="0"/>
          </a:p>
          <a:p>
            <a:pPr algn="just" eaLnBrk="0" hangingPunct="0">
              <a:defRPr/>
            </a:pPr>
            <a:r>
              <a:rPr lang="en-GB" altLang="en-US" dirty="0" smtClean="0"/>
              <a:t>CR </a:t>
            </a:r>
            <a:r>
              <a:rPr lang="en-GB" altLang="en-US" dirty="0"/>
              <a:t>motions </a:t>
            </a:r>
            <a:endParaRPr lang="en-GB" altLang="en-US" dirty="0" smtClean="0"/>
          </a:p>
          <a:p>
            <a:pPr algn="just" eaLnBrk="0" hangingPunct="0">
              <a:defRPr/>
            </a:pPr>
            <a:r>
              <a:rPr lang="en-GB" altLang="en-US" dirty="0"/>
              <a:t>A</a:t>
            </a:r>
            <a:r>
              <a:rPr lang="en-GB" altLang="en-US" dirty="0" smtClean="0"/>
              <a:t>pprove </a:t>
            </a:r>
            <a:r>
              <a:rPr lang="en-GB" altLang="en-US" dirty="0"/>
              <a:t>the generation of </a:t>
            </a:r>
            <a:r>
              <a:rPr lang="en-GB" altLang="en-US" dirty="0" smtClean="0"/>
              <a:t>D3.0 and re-circulation ballot</a:t>
            </a:r>
          </a:p>
          <a:p>
            <a:pPr algn="just" eaLnBrk="0" hangingPunct="0">
              <a:defRPr/>
            </a:pPr>
            <a:r>
              <a:rPr lang="en-GB" altLang="en-US" dirty="0"/>
              <a:t>Revisit Timeline</a:t>
            </a:r>
          </a:p>
          <a:p>
            <a:pPr algn="just" eaLnBrk="0" hangingPunct="0">
              <a:defRPr/>
            </a:pPr>
            <a:r>
              <a:rPr lang="en-US" altLang="en-GB" dirty="0"/>
              <a:t>Future teleconference plan </a:t>
            </a:r>
          </a:p>
          <a:p>
            <a:pPr algn="just" eaLnBrk="0" hangingPunct="0">
              <a:defRPr/>
            </a:pPr>
            <a:r>
              <a:rPr lang="en-US" altLang="en-GB" dirty="0" smtClean="0"/>
              <a:t>Any </a:t>
            </a:r>
            <a:r>
              <a:rPr lang="en-US" altLang="en-GB" dirty="0"/>
              <a:t>other business?</a:t>
            </a: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dirty="0" smtClean="0">
                <a:sym typeface="+mn-ea"/>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786163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42</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1371724" y="606425"/>
            <a:ext cx="9448552" cy="990600"/>
          </a:xfrm>
          <a:prstGeom prst="rect">
            <a:avLst/>
          </a:prstGeom>
          <a:noFill/>
          <a:ln w="9525">
            <a:noFill/>
          </a:ln>
        </p:spPr>
        <p:txBody>
          <a:bodyPr anchor="ctr" anchorCtr="0"/>
          <a:lstStyle/>
          <a:p>
            <a:pPr algn="ctr" eaLnBrk="0" hangingPunct="0"/>
            <a:r>
              <a:rPr lang="en-US" altLang="zh-CN" sz="3200" b="1" dirty="0"/>
              <a:t>Motion #1 (approval of Comment Resolutions)</a:t>
            </a:r>
            <a:endParaRPr lang="en-US" altLang="en-US" sz="3200" b="1" dirty="0">
              <a:solidFill>
                <a:schemeClr val="tx2"/>
              </a:solidFill>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8" name="内容占位符 2"/>
          <p:cNvSpPr txBox="1">
            <a:spLocks/>
          </p:cNvSpPr>
          <p:nvPr/>
        </p:nvSpPr>
        <p:spPr>
          <a:xfrm>
            <a:off x="914400" y="2209832"/>
            <a:ext cx="10361613" cy="4343286"/>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kern="0" dirty="0" smtClean="0">
                <a:sym typeface="+mn-ea"/>
              </a:rPr>
              <a:t>Move to approve the comment resolutions to 108 CIDs which marked as “ready for motion” as in 11-21/1296r6</a:t>
            </a:r>
            <a:endParaRPr lang="en-US" altLang="zh-CN" sz="2400" b="0" kern="0" dirty="0" smtClean="0">
              <a:latin typeface="Calibri" panose="020F0502020204030204" pitchFamily="34" charset="0"/>
              <a:cs typeface="Calibri" panose="020F0502020204030204" pitchFamily="34" charset="0"/>
            </a:endParaRPr>
          </a:p>
          <a:p>
            <a:pPr marL="42545" indent="0">
              <a:lnSpc>
                <a:spcPct val="120000"/>
              </a:lnSpc>
              <a:spcBef>
                <a:spcPts val="0"/>
              </a:spcBef>
            </a:pPr>
            <a:endParaRPr lang="en-US" altLang="zh-CN" sz="2400" kern="0"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kern="0" dirty="0" smtClean="0">
                <a:latin typeface="Calibri" panose="020F0502020204030204" pitchFamily="34" charset="0"/>
                <a:cs typeface="Calibri" panose="020F0502020204030204" pitchFamily="34" charset="0"/>
              </a:rPr>
              <a:t>Moved: </a:t>
            </a:r>
            <a:r>
              <a:rPr lang="en-US" altLang="zh-CN" sz="2400" kern="0" dirty="0" err="1" smtClean="0">
                <a:latin typeface="Calibri" panose="020F0502020204030204" pitchFamily="34" charset="0"/>
                <a:cs typeface="Calibri" panose="020F0502020204030204" pitchFamily="34" charset="0"/>
              </a:rPr>
              <a:t>Yujin</a:t>
            </a:r>
            <a:r>
              <a:rPr lang="en-US" altLang="zh-CN" sz="2400" kern="0" dirty="0" smtClean="0">
                <a:latin typeface="Calibri" panose="020F0502020204030204" pitchFamily="34" charset="0"/>
                <a:cs typeface="Calibri" panose="020F0502020204030204" pitchFamily="34" charset="0"/>
              </a:rPr>
              <a:t> Noh				Seconded:</a:t>
            </a:r>
          </a:p>
          <a:p>
            <a:pPr marL="42545" indent="0">
              <a:lnSpc>
                <a:spcPct val="120000"/>
              </a:lnSpc>
              <a:spcBef>
                <a:spcPts val="0"/>
              </a:spcBef>
            </a:pPr>
            <a:endParaRPr lang="en-US" altLang="zh-CN" sz="2400" kern="0" dirty="0" smtClean="0">
              <a:latin typeface="Calibri" panose="020F0502020204030204" pitchFamily="34" charset="0"/>
              <a:cs typeface="Calibri" panose="020F0502020204030204" pitchFamily="34" charset="0"/>
            </a:endParaRPr>
          </a:p>
          <a:p>
            <a:pPr marL="42545" indent="0">
              <a:lnSpc>
                <a:spcPct val="120000"/>
              </a:lnSpc>
              <a:spcBef>
                <a:spcPts val="0"/>
              </a:spcBef>
            </a:pPr>
            <a:r>
              <a:rPr lang="en-US" altLang="zh-CN" sz="2400" kern="0" dirty="0" smtClean="0">
                <a:latin typeface="Calibri" panose="020F0502020204030204" pitchFamily="34" charset="0"/>
                <a:cs typeface="Calibri" panose="020F0502020204030204" pitchFamily="34" charset="0"/>
              </a:rPr>
              <a:t>Result:</a:t>
            </a:r>
          </a:p>
        </p:txBody>
      </p:sp>
    </p:spTree>
    <p:extLst>
      <p:ext uri="{BB962C8B-B14F-4D97-AF65-F5344CB8AC3E}">
        <p14:creationId xmlns:p14="http://schemas.microsoft.com/office/powerpoint/2010/main" val="394584259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43</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1371724" y="606425"/>
            <a:ext cx="9448552" cy="990600"/>
          </a:xfrm>
          <a:prstGeom prst="rect">
            <a:avLst/>
          </a:prstGeom>
          <a:noFill/>
          <a:ln w="9525">
            <a:noFill/>
          </a:ln>
        </p:spPr>
        <p:txBody>
          <a:bodyPr anchor="ctr" anchorCtr="0"/>
          <a:lstStyle/>
          <a:p>
            <a:pPr algn="ctr" eaLnBrk="0" hangingPunct="0"/>
            <a:r>
              <a:rPr lang="en-US" altLang="zh-CN" sz="3200" b="1" dirty="0"/>
              <a:t>Motion </a:t>
            </a:r>
            <a:r>
              <a:rPr lang="en-US" altLang="zh-CN" sz="3200" b="1" dirty="0" smtClean="0"/>
              <a:t>#2 </a:t>
            </a:r>
            <a:r>
              <a:rPr lang="en-US" altLang="zh-CN" sz="3200" b="1" dirty="0"/>
              <a:t>(approval of Comment Resolutions)</a:t>
            </a:r>
            <a:endParaRPr lang="en-US" altLang="en-US" sz="3200" b="1" dirty="0">
              <a:solidFill>
                <a:schemeClr val="tx2"/>
              </a:solidFill>
            </a:endParaRP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
        <p:nvSpPr>
          <p:cNvPr id="8" name="内容占位符 2"/>
          <p:cNvSpPr txBox="1">
            <a:spLocks/>
          </p:cNvSpPr>
          <p:nvPr/>
        </p:nvSpPr>
        <p:spPr>
          <a:xfrm>
            <a:off x="914400" y="2209832"/>
            <a:ext cx="10361613" cy="4343286"/>
          </a:xfrm>
          <a:prstGeom prst="rect">
            <a:avLst/>
          </a:prstGeom>
        </p:spPr>
        <p:txBody>
          <a:bodyPr>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r>
              <a:rPr lang="en-US" altLang="zh-CN" sz="2400" dirty="0"/>
              <a:t>Having approved comment resolutions for all of the comments received from LB </a:t>
            </a:r>
            <a:r>
              <a:rPr lang="en-US" altLang="zh-CN" sz="2400" dirty="0" smtClean="0"/>
              <a:t>254 </a:t>
            </a:r>
            <a:r>
              <a:rPr lang="en-US" altLang="zh-CN" sz="2400" dirty="0"/>
              <a:t>on P802.11bd </a:t>
            </a:r>
            <a:r>
              <a:rPr lang="en-US" altLang="zh-CN" sz="2400" dirty="0" smtClean="0"/>
              <a:t>D2.0 </a:t>
            </a:r>
            <a:r>
              <a:rPr lang="en-US" altLang="zh-CN" sz="2400" dirty="0"/>
              <a:t>as contained in document </a:t>
            </a:r>
          </a:p>
          <a:p>
            <a:r>
              <a:rPr lang="en-US" altLang="zh-CN" sz="2400" u="sng" dirty="0"/>
              <a:t>https://</a:t>
            </a:r>
            <a:r>
              <a:rPr lang="en-US" altLang="zh-CN" sz="2400" u="sng" dirty="0" smtClean="0"/>
              <a:t>mentor.ieee.org/802.11/dcn/20/11-21-1296-06-00bd-tgbd-lb251-comments.xlsx</a:t>
            </a:r>
            <a:r>
              <a:rPr lang="en-US" altLang="zh-CN" sz="2400" dirty="0"/>
              <a:t>,</a:t>
            </a:r>
          </a:p>
          <a:p>
            <a:r>
              <a:rPr lang="en-US" altLang="zh-CN" sz="2400" dirty="0" smtClean="0"/>
              <a:t>instruct </a:t>
            </a:r>
            <a:r>
              <a:rPr lang="en-US" altLang="zh-CN" sz="2400" dirty="0"/>
              <a:t>the </a:t>
            </a:r>
            <a:r>
              <a:rPr lang="en-US" altLang="zh-CN" sz="2400" dirty="0" err="1"/>
              <a:t>TGbd</a:t>
            </a:r>
            <a:r>
              <a:rPr lang="en-US" altLang="zh-CN" sz="2400" dirty="0"/>
              <a:t> editor to create P802.11bd </a:t>
            </a:r>
            <a:r>
              <a:rPr lang="en-US" altLang="zh-CN" sz="2400" dirty="0" smtClean="0"/>
              <a:t>D3.0 </a:t>
            </a:r>
            <a:r>
              <a:rPr lang="en-US" altLang="zh-CN" sz="2400" dirty="0"/>
              <a:t>and approve a motion request </a:t>
            </a:r>
            <a:r>
              <a:rPr lang="en-US" altLang="zh-CN" sz="2400" dirty="0" smtClean="0"/>
              <a:t>to </a:t>
            </a:r>
            <a:r>
              <a:rPr lang="en-US" altLang="zh-CN" sz="2400" dirty="0"/>
              <a:t>WG11 for approval of a </a:t>
            </a:r>
            <a:r>
              <a:rPr lang="en-US" altLang="zh-CN" sz="2400" dirty="0" smtClean="0"/>
              <a:t>15-day </a:t>
            </a:r>
            <a:r>
              <a:rPr lang="en-US" altLang="zh-CN" sz="2400" dirty="0"/>
              <a:t>Working Group Recirculation Ballot asking the question “Should P802.11bd </a:t>
            </a:r>
            <a:r>
              <a:rPr lang="en-US" altLang="zh-CN" sz="2400" dirty="0" smtClean="0"/>
              <a:t>D3.0 </a:t>
            </a:r>
            <a:r>
              <a:rPr lang="en-US" altLang="zh-CN" sz="2400" dirty="0"/>
              <a:t>be forwarded to SA Ballot?”</a:t>
            </a:r>
            <a:endParaRPr lang="en-US" altLang="zh-CN" sz="2400" b="0" dirty="0"/>
          </a:p>
          <a:p>
            <a:endParaRPr lang="en-US" altLang="zh-CN" sz="2400" dirty="0"/>
          </a:p>
          <a:p>
            <a:r>
              <a:rPr lang="en-US" altLang="zh-CN" sz="2400" dirty="0" err="1"/>
              <a:t>TGbd</a:t>
            </a:r>
            <a:r>
              <a:rPr lang="en-US" altLang="zh-CN" sz="2400" dirty="0"/>
              <a:t> vote: Moved</a:t>
            </a:r>
            <a:r>
              <a:rPr lang="en-US" altLang="zh-CN" sz="2400" dirty="0" smtClean="0"/>
              <a:t>:</a:t>
            </a:r>
            <a:r>
              <a:rPr lang="en-US" altLang="zh-CN" sz="2400" dirty="0"/>
              <a:t>  </a:t>
            </a:r>
            <a:r>
              <a:rPr lang="en-US" altLang="zh-CN" sz="2400" dirty="0" smtClean="0"/>
              <a:t>				Seconded:</a:t>
            </a:r>
            <a:endParaRPr lang="en-US" altLang="zh-CN" sz="2400" dirty="0"/>
          </a:p>
          <a:p>
            <a:r>
              <a:rPr lang="en-US" altLang="zh-CN" sz="2400" dirty="0"/>
              <a:t>Result: </a:t>
            </a:r>
            <a:r>
              <a:rPr lang="en-US" altLang="zh-CN" sz="2400" dirty="0" smtClean="0"/>
              <a:t>y-n-a</a:t>
            </a:r>
            <a:endParaRPr lang="en-US" altLang="zh-CN" sz="2400" b="0" dirty="0"/>
          </a:p>
        </p:txBody>
      </p:sp>
    </p:spTree>
    <p:extLst>
      <p:ext uri="{BB962C8B-B14F-4D97-AF65-F5344CB8AC3E}">
        <p14:creationId xmlns:p14="http://schemas.microsoft.com/office/powerpoint/2010/main" val="410054757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Proposed </a:t>
            </a:r>
            <a:r>
              <a:rPr lang="en-US" altLang="zh-CN" dirty="0" err="1"/>
              <a:t>TGbd</a:t>
            </a:r>
            <a:r>
              <a:rPr lang="en-US" altLang="zh-CN" dirty="0"/>
              <a:t> </a:t>
            </a:r>
            <a:r>
              <a:rPr lang="en-US" altLang="zh-CN" dirty="0" smtClean="0"/>
              <a:t>Timeline Update</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6" name="文本占位符 2"/>
          <p:cNvSpPr txBox="1"/>
          <p:nvPr/>
        </p:nvSpPr>
        <p:spPr>
          <a:xfrm>
            <a:off x="2215430" y="1751012"/>
            <a:ext cx="8144392" cy="4573511"/>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smtClean="0">
                <a:solidFill>
                  <a:srgbClr val="00B050"/>
                </a:solidFill>
                <a:cs typeface="+mn-ea"/>
                <a:sym typeface="Wingdings" panose="05000000000000000000" pitchFamily="2" charset="2"/>
              </a:rPr>
              <a:t>Oct </a:t>
            </a:r>
            <a:r>
              <a:rPr lang="en-US" altLang="en-US" sz="2000" kern="0" dirty="0">
                <a:solidFill>
                  <a:srgbClr val="00B050"/>
                </a:solidFill>
                <a:cs typeface="+mn-ea"/>
                <a:sym typeface="Wingdings" panose="05000000000000000000" pitchFamily="2" charset="2"/>
              </a:rPr>
              <a:t>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smtClean="0">
                <a:solidFill>
                  <a:srgbClr val="00B050"/>
                </a:solidFill>
                <a:cs typeface="+mn-ea"/>
                <a:sym typeface="Wingdings" panose="05000000000000000000" pitchFamily="2" charset="2"/>
              </a:rPr>
              <a:t>Jul </a:t>
            </a:r>
            <a:r>
              <a:rPr lang="en-US" altLang="en-US" sz="2000" kern="0" dirty="0">
                <a:solidFill>
                  <a:srgbClr val="00B050"/>
                </a:solidFill>
                <a:cs typeface="+mn-ea"/>
                <a:sym typeface="Wingdings" panose="05000000000000000000" pitchFamily="2" charset="2"/>
              </a:rPr>
              <a:t>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a:t>
            </a:r>
            <a:r>
              <a:rPr lang="en-US" altLang="en-US" sz="2000" kern="0" dirty="0" smtClean="0">
                <a:solidFill>
                  <a:srgbClr val="00B050"/>
                </a:solidFill>
                <a:sym typeface="+mn-ea"/>
              </a:rPr>
              <a:t>SA </a:t>
            </a:r>
            <a:r>
              <a:rPr lang="en-US" altLang="en-US" sz="2000" kern="0" dirty="0">
                <a:solidFill>
                  <a:srgbClr val="00B050"/>
                </a:solidFill>
                <a:sym typeface="+mn-ea"/>
              </a:rPr>
              <a:t>Ballot Pool				</a:t>
            </a:r>
            <a:r>
              <a:rPr lang="en-US" altLang="en-US" sz="2000" kern="0" dirty="0" smtClean="0">
                <a:solidFill>
                  <a:srgbClr val="00B050"/>
                </a:solidFill>
                <a:sym typeface="+mn-ea"/>
              </a:rPr>
              <a:t>	</a:t>
            </a:r>
            <a:r>
              <a:rPr lang="en-US" altLang="en-US" sz="2000" u="sng" kern="0" dirty="0" smtClean="0">
                <a:solidFill>
                  <a:srgbClr val="00B050"/>
                </a:solidFill>
                <a:cs typeface="+mn-ea"/>
                <a:sym typeface="Wingdings" panose="05000000000000000000" pitchFamily="2" charset="2"/>
              </a:rPr>
              <a:t>Nov 1 to Nov 30, 2021</a:t>
            </a:r>
            <a:endParaRPr lang="en-US" altLang="en-US" sz="2000" u="sng" kern="0" dirty="0">
              <a:solidFill>
                <a:srgbClr val="00B050"/>
              </a:solidFill>
            </a:endParaRPr>
          </a:p>
          <a:p>
            <a:pPr lvl="1" defTabSz="337185">
              <a:buFont typeface="Arial" panose="020B0604020202020204" pitchFamily="34" charset="0"/>
              <a:buChar char="•"/>
              <a:defRPr/>
            </a:pPr>
            <a:r>
              <a:rPr lang="en-US" altLang="en-US" sz="2000" kern="0" dirty="0">
                <a:solidFill>
                  <a:schemeClr val="tx1"/>
                </a:solidFill>
                <a:sym typeface="+mn-ea"/>
              </a:rPr>
              <a:t>D3.0 LB recirculation					</a:t>
            </a:r>
            <a:r>
              <a:rPr lang="en-US" altLang="en-US" sz="2000" u="sng" kern="0" dirty="0" smtClean="0">
                <a:solidFill>
                  <a:srgbClr val="0070C0"/>
                </a:solidFill>
                <a:sym typeface="+mn-ea"/>
              </a:rPr>
              <a:t>Dec 2021</a:t>
            </a:r>
            <a:r>
              <a:rPr lang="en-US" altLang="en-US" sz="2000" strike="sngStrike" kern="0" dirty="0" smtClean="0">
                <a:solidFill>
                  <a:schemeClr val="tx1"/>
                </a:solidFill>
                <a:cs typeface="+mn-ea"/>
                <a:sym typeface="Wingdings" panose="05000000000000000000" pitchFamily="2" charset="2"/>
              </a:rPr>
              <a:t>Jan 2022 (Try Nov 2021)</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D3.0 unchanged recirculation 			</a:t>
            </a:r>
            <a:r>
              <a:rPr lang="en-US" altLang="en-US" sz="2000" u="sng" kern="0" dirty="0">
                <a:solidFill>
                  <a:srgbClr val="0070C0"/>
                </a:solidFill>
                <a:sym typeface="+mn-ea"/>
              </a:rPr>
              <a:t>Dec 2021</a:t>
            </a:r>
            <a:r>
              <a:rPr lang="en-US" altLang="en-US" sz="2000" strike="sngStrike" kern="0" dirty="0" smtClean="0">
                <a:solidFill>
                  <a:schemeClr val="tx1"/>
                </a:solidFill>
                <a:cs typeface="+mn-ea"/>
                <a:sym typeface="Wingdings" panose="05000000000000000000" pitchFamily="2" charset="2"/>
              </a:rPr>
              <a:t>Jan </a:t>
            </a:r>
            <a:r>
              <a:rPr lang="en-US" altLang="en-US" sz="2000" strike="sngStrike" kern="0" dirty="0">
                <a:solidFill>
                  <a:schemeClr val="tx1"/>
                </a:solidFill>
                <a:cs typeface="+mn-ea"/>
                <a:sym typeface="Wingdings" panose="05000000000000000000" pitchFamily="2" charset="2"/>
              </a:rPr>
              <a:t>2022</a:t>
            </a:r>
            <a:endParaRPr lang="en-US" altLang="en-US" sz="2000" strike="sngStrike"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Initial </a:t>
            </a:r>
            <a:r>
              <a:rPr lang="en-US" altLang="en-US" sz="2000" kern="0" dirty="0" smtClean="0">
                <a:solidFill>
                  <a:schemeClr val="tx1"/>
                </a:solidFill>
                <a:sym typeface="+mn-ea"/>
              </a:rPr>
              <a:t>SA Ballot </a:t>
            </a:r>
            <a:r>
              <a:rPr lang="en-US" altLang="en-US" sz="2000" kern="0" dirty="0">
                <a:solidFill>
                  <a:schemeClr val="tx1"/>
                </a:solidFill>
                <a:sym typeface="+mn-ea"/>
              </a:rPr>
              <a:t>(D4.0)			</a:t>
            </a:r>
            <a:r>
              <a:rPr lang="en-US" altLang="en-US" sz="2000" kern="0" dirty="0" smtClean="0">
                <a:solidFill>
                  <a:schemeClr val="tx1"/>
                </a:solidFill>
                <a:sym typeface="+mn-ea"/>
              </a:rPr>
              <a:t>		</a:t>
            </a:r>
            <a:r>
              <a:rPr lang="en-US" altLang="en-US" sz="2000" kern="0" dirty="0" smtClean="0">
                <a:solidFill>
                  <a:schemeClr val="tx1"/>
                </a:solidFill>
                <a:cs typeface="+mn-ea"/>
                <a:sym typeface="Wingdings" panose="05000000000000000000" pitchFamily="2" charset="2"/>
              </a:rPr>
              <a:t>Mar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smtClean="0">
                <a:solidFill>
                  <a:schemeClr val="tx1"/>
                </a:solidFill>
                <a:cs typeface="+mn-ea"/>
                <a:sym typeface="Wingdings" panose="05000000000000000000" pitchFamily="2" charset="2"/>
              </a:rPr>
              <a:t>Sep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smtClean="0">
                <a:solidFill>
                  <a:schemeClr val="tx1"/>
                </a:solidFill>
                <a:cs typeface="+mn-ea"/>
                <a:sym typeface="Wingdings" panose="05000000000000000000" pitchFamily="2" charset="2"/>
              </a:rPr>
              <a:t>Oct </a:t>
            </a:r>
            <a:r>
              <a:rPr lang="en-US" altLang="en-US" sz="2000" kern="0" dirty="0">
                <a:solidFill>
                  <a:schemeClr val="tx1"/>
                </a:solidFill>
                <a:cs typeface="+mn-ea"/>
                <a:sym typeface="Wingdings" panose="05000000000000000000" pitchFamily="2" charset="2"/>
              </a:rPr>
              <a:t>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smtClean="0">
                <a:solidFill>
                  <a:schemeClr val="tx1"/>
                </a:solidFill>
                <a:cs typeface="+mn-ea"/>
                <a:sym typeface="Wingdings" panose="05000000000000000000" pitchFamily="2" charset="2"/>
              </a:rPr>
              <a:t>Dec </a:t>
            </a:r>
            <a:r>
              <a:rPr lang="en-US" altLang="en-US" sz="2000" kern="0" dirty="0">
                <a:solidFill>
                  <a:schemeClr val="tx1"/>
                </a:solidFill>
                <a:cs typeface="+mn-ea"/>
                <a:sym typeface="Wingdings" panose="05000000000000000000" pitchFamily="2" charset="2"/>
              </a:rPr>
              <a:t>2022</a:t>
            </a:r>
          </a:p>
        </p:txBody>
      </p:sp>
      <p:sp>
        <p:nvSpPr>
          <p:cNvPr id="7"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798270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zh-CN" sz="3200" dirty="0" smtClean="0"/>
              <a:t>Future Teleconference Proposal</a:t>
            </a:r>
            <a:endParaRPr lang="zh-CN" altLang="en-US" sz="3200" dirty="0"/>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45</a:t>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9" name="内容占位符 2"/>
          <p:cNvSpPr>
            <a:spLocks noGrp="1"/>
          </p:cNvSpPr>
          <p:nvPr/>
        </p:nvSpPr>
        <p:spPr>
          <a:xfrm>
            <a:off x="1573333" y="1946773"/>
            <a:ext cx="9143760" cy="4257314"/>
          </a:xfrm>
          <a:prstGeom prst="rect">
            <a:avLst/>
          </a:prstGeom>
          <a:noFill/>
          <a:ln w="9525">
            <a:noFill/>
          </a:ln>
        </p:spPr>
        <p:txBody>
          <a:bodyPr vert="horz" wrap="square"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17</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9:00am ~ 11:00am,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Dec 21</a:t>
            </a:r>
            <a:r>
              <a:rPr lang="en-US" altLang="zh-CN" sz="2000" baseline="30000" dirty="0" smtClean="0">
                <a:solidFill>
                  <a:srgbClr val="00B050"/>
                </a:solidFill>
                <a:cs typeface="+mn-ea"/>
                <a:sym typeface="+mn-ea"/>
              </a:rPr>
              <a:t>st</a:t>
            </a:r>
            <a:r>
              <a:rPr lang="en-US" altLang="zh-CN" sz="2000" dirty="0" smtClean="0">
                <a:solidFill>
                  <a:srgbClr val="00B050"/>
                </a:solidFill>
                <a:cs typeface="+mn-ea"/>
                <a:sym typeface="+mn-ea"/>
              </a:rPr>
              <a:t>, 			9:00am ~ 11:00am,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4</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a:t>
            </a:r>
            <a:r>
              <a:rPr lang="en-US" altLang="zh-CN" sz="2000" dirty="0">
                <a:solidFill>
                  <a:srgbClr val="00B050"/>
                </a:solidFill>
                <a:cs typeface="+mn-ea"/>
                <a:sym typeface="+mn-ea"/>
              </a:rPr>
              <a:t>, </a:t>
            </a:r>
            <a:r>
              <a:rPr lang="en-US" altLang="zh-CN" sz="2000" dirty="0" smtClean="0">
                <a:solidFill>
                  <a:srgbClr val="00B050"/>
                </a:solidFill>
                <a:cs typeface="+mn-ea"/>
                <a:sym typeface="+mn-ea"/>
              </a:rPr>
              <a:t>	9:00am ~ 11:00am</a:t>
            </a:r>
            <a:r>
              <a:rPr lang="en-US" altLang="zh-CN" sz="2000" dirty="0">
                <a:solidFill>
                  <a:srgbClr val="00B050"/>
                </a:solidFill>
                <a:cs typeface="+mn-ea"/>
                <a:sym typeface="+mn-ea"/>
              </a:rPr>
              <a:t>, ET</a:t>
            </a:r>
          </a:p>
          <a:p>
            <a:pPr marL="342900" indent="-342900" eaLnBrk="1" hangingPunct="1">
              <a:buFont typeface="Arial" panose="020B0604020202020204" pitchFamily="34" charset="0"/>
              <a:buChar char="•"/>
            </a:pPr>
            <a:r>
              <a:rPr lang="en-US" altLang="zh-CN" sz="2000" dirty="0" smtClean="0">
                <a:solidFill>
                  <a:srgbClr val="00B050"/>
                </a:solidFill>
                <a:cs typeface="+mn-ea"/>
                <a:sym typeface="+mn-ea"/>
              </a:rPr>
              <a:t>Jan 11</a:t>
            </a:r>
            <a:r>
              <a:rPr lang="en-US" altLang="zh-CN" sz="2000" baseline="30000" dirty="0" smtClean="0">
                <a:solidFill>
                  <a:srgbClr val="00B050"/>
                </a:solidFill>
                <a:cs typeface="+mn-ea"/>
                <a:sym typeface="+mn-ea"/>
              </a:rPr>
              <a:t>th</a:t>
            </a:r>
            <a:r>
              <a:rPr lang="en-US" altLang="zh-CN" sz="2000" dirty="0" smtClean="0">
                <a:solidFill>
                  <a:srgbClr val="00B050"/>
                </a:solidFill>
                <a:cs typeface="+mn-ea"/>
                <a:sym typeface="+mn-ea"/>
              </a:rPr>
              <a:t>, 2022, 	9:00am ~ 11:00am, ET</a:t>
            </a:r>
            <a:endParaRPr lang="en-US" altLang="zh-CN" sz="2000" dirty="0">
              <a:solidFill>
                <a:srgbClr val="00B050"/>
              </a:solidFill>
              <a:cs typeface="+mn-ea"/>
              <a:sym typeface="+mn-ea"/>
            </a:endParaRPr>
          </a:p>
          <a:p>
            <a:pPr eaLnBrk="1" hangingPunct="1"/>
            <a:endParaRPr lang="en-US" altLang="zh-CN" sz="2000" dirty="0">
              <a:solidFill>
                <a:srgbClr val="00B050"/>
              </a:solidFill>
              <a:cs typeface="+mn-ea"/>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788227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Oct 2021</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21338733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107901</TotalTime>
  <Words>3560</Words>
  <Application>Microsoft Office PowerPoint</Application>
  <PresentationFormat>宽屏</PresentationFormat>
  <Paragraphs>596</Paragraphs>
  <Slides>45</Slides>
  <Notes>0</Notes>
  <HiddenSlides>0</HiddenSlides>
  <MMClips>0</MMClips>
  <ScaleCrop>false</ScaleCrop>
  <HeadingPairs>
    <vt:vector size="8" baseType="variant">
      <vt:variant>
        <vt:lpstr>已用的字体</vt:lpstr>
      </vt:variant>
      <vt:variant>
        <vt:i4>10</vt:i4>
      </vt:variant>
      <vt:variant>
        <vt:lpstr>主题</vt:lpstr>
      </vt:variant>
      <vt:variant>
        <vt:i4>1</vt:i4>
      </vt:variant>
      <vt:variant>
        <vt:lpstr>嵌入 OLE 服务器</vt:lpstr>
      </vt:variant>
      <vt:variant>
        <vt:i4>1</vt:i4>
      </vt:variant>
      <vt:variant>
        <vt:lpstr>幻灯片标题</vt:lpstr>
      </vt:variant>
      <vt:variant>
        <vt:i4>45</vt:i4>
      </vt:variant>
    </vt:vector>
  </HeadingPairs>
  <TitlesOfParts>
    <vt:vector size="57" baseType="lpstr">
      <vt:lpstr>Arial Unicode MS</vt:lpstr>
      <vt:lpstr>Monotype Sorts</vt:lpstr>
      <vt:lpstr>MS Gothic</vt:lpstr>
      <vt:lpstr>MS PGothic</vt:lpstr>
      <vt:lpstr>Arial</vt:lpstr>
      <vt:lpstr>Arial Black</vt:lpstr>
      <vt:lpstr>Calibri</vt:lpstr>
      <vt:lpstr>Cambria</vt:lpstr>
      <vt:lpstr>Times New Roman</vt:lpstr>
      <vt:lpstr>Wingdings</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TG Teleconference</vt:lpstr>
      <vt:lpstr>New Motion Rules for WG/TG Teleconferences</vt:lpstr>
      <vt:lpstr>Teleconference Plan for Nov 2021</vt:lpstr>
      <vt:lpstr>TGbd Documents Update</vt:lpstr>
      <vt:lpstr>Current TGbd Timeline</vt:lpstr>
      <vt:lpstr>Submission List (Call for submissions)</vt:lpstr>
      <vt:lpstr>IEEE 802.11 TGbd Teleconference</vt:lpstr>
      <vt:lpstr>PowerPoint 演示文稿</vt:lpstr>
      <vt:lpstr>SP #1 (CR, 11-21/1721r1)</vt:lpstr>
      <vt:lpstr>SP #2 (CR, 11-21/1722r1)</vt:lpstr>
      <vt:lpstr>SP #3 (CR, 11-21/1669r2)</vt:lpstr>
      <vt:lpstr>SP #4 (CR, 11-21/1372r3)</vt:lpstr>
      <vt:lpstr>IEEE 802.11 TGbd Teleconference During IEEE 802 Nov 2021 Plenary</vt:lpstr>
      <vt:lpstr>Registration for the November 802.11 plenary session</vt:lpstr>
      <vt:lpstr>PowerPoint 演示文稿</vt:lpstr>
      <vt:lpstr>Approval of TGbd meeting minutes</vt:lpstr>
      <vt:lpstr>IEEE 802.11 TGbd Teleconference During IEEE 802 Nov 2021 Plenary</vt:lpstr>
      <vt:lpstr>Registration for the November 802.11 plenary session</vt:lpstr>
      <vt:lpstr>PowerPoint 演示文稿</vt:lpstr>
      <vt:lpstr>SP #1 (CR, 11-21/1482r3)</vt:lpstr>
      <vt:lpstr>SP #2 (CR, 11-21/1796r1)</vt:lpstr>
      <vt:lpstr>SP #3 (CR, 11-21/1790r1)</vt:lpstr>
      <vt:lpstr>SP #4 (CR, 11-21/1800r2)</vt:lpstr>
      <vt:lpstr>IEEE 802.11 TGbd Teleconference During IEEE 802 Nov 2021 Plenary</vt:lpstr>
      <vt:lpstr>Registration for the November 802.11 plenary session</vt:lpstr>
      <vt:lpstr>PowerPoint 演示文稿</vt:lpstr>
      <vt:lpstr>IEEE 802.11 TGbd Teleconference During IEEE 802 Nov 2021 Plenary</vt:lpstr>
      <vt:lpstr>Registration for the November 802.11 plenary session</vt:lpstr>
      <vt:lpstr>PowerPoint 演示文稿</vt:lpstr>
      <vt:lpstr>PowerPoint 演示文稿</vt:lpstr>
      <vt:lpstr>PowerPoint 演示文稿</vt:lpstr>
      <vt:lpstr>Proposed TGbd Timeline Update</vt:lpstr>
      <vt:lpstr>Future Teleconference Proposal</vt:lpstr>
    </vt:vector>
  </TitlesOfParts>
  <Company>Marvell Semiconductor Inc.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March 2018</cp:keywords>
  <cp:lastModifiedBy>孙波10013985</cp:lastModifiedBy>
  <cp:revision>5234</cp:revision>
  <cp:lastPrinted>2014-11-04T15:04:00Z</cp:lastPrinted>
  <dcterms:created xsi:type="dcterms:W3CDTF">2007-04-17T18:10:00Z</dcterms:created>
  <dcterms:modified xsi:type="dcterms:W3CDTF">2021-11-11T16:27:38Z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