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6" r:id="rId23"/>
    <p:sldId id="1187" r:id="rId24"/>
    <p:sldId id="1188" r:id="rId25"/>
    <p:sldId id="1179" r:id="rId26"/>
    <p:sldId id="1202" r:id="rId27"/>
    <p:sldId id="1180" r:id="rId28"/>
    <p:sldId id="1189" r:id="rId29"/>
    <p:sldId id="1191" r:id="rId30"/>
    <p:sldId id="1201" r:id="rId31"/>
    <p:sldId id="1193" r:id="rId32"/>
    <p:sldId id="1194" r:id="rId33"/>
    <p:sldId id="1200" r:id="rId34"/>
    <p:sldId id="1196" r:id="rId35"/>
    <p:sldId id="1197" r:id="rId36"/>
    <p:sldId id="1198" r:id="rId37"/>
    <p:sldId id="1199"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1544-00-00bd-tgbd-september-interim-2021-teleconference-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12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t>
            </a:r>
            <a:r>
              <a:rPr lang="en-US" altLang="zh-CN" sz="3200" dirty="0" smtClean="0"/>
              <a:t>Nov </a:t>
            </a:r>
            <a:r>
              <a:rPr lang="en-US" altLang="zh-CN" sz="3200" dirty="0" smtClean="0"/>
              <a:t>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a:t>
            </a:r>
            <a:r>
              <a:rPr lang="en-US" altLang="zh-CN" sz="2000" dirty="0">
                <a:solidFill>
                  <a:srgbClr val="00B050"/>
                </a:solidFill>
                <a:cs typeface="+mn-ea"/>
                <a:sym typeface="+mn-ea"/>
              </a:rPr>
              <a:t>2</a:t>
            </a:r>
            <a:r>
              <a:rPr lang="en-US" altLang="zh-CN" sz="2000" baseline="30000" dirty="0">
                <a:solidFill>
                  <a:srgbClr val="00B050"/>
                </a:solidFill>
                <a:cs typeface="+mn-ea"/>
                <a:sym typeface="+mn-ea"/>
              </a:rPr>
              <a:t>nd</a:t>
            </a:r>
            <a:r>
              <a:rPr lang="en-US" altLang="zh-CN" sz="2000" dirty="0">
                <a:solidFill>
                  <a:srgbClr val="00B050"/>
                </a:solidFill>
                <a:cs typeface="+mn-ea"/>
                <a:sym typeface="+mn-ea"/>
              </a:rPr>
              <a:t>, 10:00am ~ 11:59am, ET; </a:t>
            </a:r>
            <a:r>
              <a:rPr lang="en-US" altLang="zh-CN" sz="2000" dirty="0" err="1">
                <a:solidFill>
                  <a:srgbClr val="00B050"/>
                </a:solidFill>
                <a:cs typeface="+mn-ea"/>
                <a:sym typeface="+mn-ea"/>
              </a:rPr>
              <a:t>Webex</a:t>
            </a:r>
            <a:r>
              <a:rPr lang="en-US" altLang="zh-CN" sz="2000" dirty="0">
                <a:solidFill>
                  <a:srgbClr val="00B050"/>
                </a:solidFill>
                <a:cs typeface="+mn-ea"/>
                <a:sym typeface="+mn-ea"/>
              </a:rPr>
              <a:t> (Daylight Time)</a:t>
            </a:r>
          </a:p>
          <a:p>
            <a:pPr marL="342900" indent="-342900" eaLnBrk="1" hangingPunct="1">
              <a:buFont typeface="Arial" panose="020B0604020202020204" pitchFamily="34" charset="0"/>
              <a:buChar char="•"/>
            </a:pPr>
            <a:r>
              <a:rPr lang="en-US" altLang="zh-CN" sz="2000" dirty="0">
                <a:solidFill>
                  <a:srgbClr val="00B050"/>
                </a:solidFill>
                <a:cs typeface="+mn-ea"/>
                <a:sym typeface="+mn-ea"/>
              </a:rPr>
              <a:t>Nov 9</a:t>
            </a:r>
            <a:r>
              <a:rPr lang="en-US" altLang="zh-CN" sz="2000" baseline="30000" dirty="0">
                <a:solidFill>
                  <a:srgbClr val="00B050"/>
                </a:solidFill>
                <a:cs typeface="+mn-ea"/>
                <a:sym typeface="+mn-ea"/>
              </a:rPr>
              <a:t>th</a:t>
            </a:r>
            <a:r>
              <a:rPr lang="en-US" altLang="zh-CN" sz="2000" dirty="0">
                <a:solidFill>
                  <a:srgbClr val="00B050"/>
                </a:solidFill>
                <a:cs typeface="+mn-ea"/>
                <a:sym typeface="+mn-ea"/>
              </a:rPr>
              <a:t>, </a:t>
            </a:r>
            <a:r>
              <a:rPr lang="en-US" altLang="zh-CN" sz="2000" dirty="0" smtClean="0">
                <a:solidFill>
                  <a:srgbClr val="00B050"/>
                </a:solidFill>
                <a:cs typeface="+mn-ea"/>
                <a:sym typeface="+mn-ea"/>
              </a:rPr>
              <a:t>9:00am </a:t>
            </a:r>
            <a:r>
              <a:rPr lang="en-US" altLang="zh-CN" sz="2000" dirty="0">
                <a:solidFill>
                  <a:srgbClr val="00B050"/>
                </a:solidFill>
                <a:cs typeface="+mn-ea"/>
                <a:sym typeface="+mn-ea"/>
              </a:rPr>
              <a:t>~ 11:00am, ET;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a:t>
            </a:r>
            <a:r>
              <a:rPr lang="en-US" altLang="zh-CN" sz="2000" dirty="0" smtClean="0">
                <a:solidFill>
                  <a:srgbClr val="00B050"/>
                </a:solidFill>
                <a:cs typeface="+mn-ea"/>
                <a:sym typeface="+mn-ea"/>
              </a:rPr>
              <a:t>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10</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11:15am ~ 13:15, ET; </a:t>
            </a:r>
            <a:r>
              <a:rPr lang="en-US" altLang="zh-CN" sz="2000" dirty="0" err="1" smtClean="0">
                <a:solidFill>
                  <a:srgbClr val="00B050"/>
                </a:solidFill>
                <a:cs typeface="+mn-ea"/>
                <a:sym typeface="+mn-ea"/>
              </a:rPr>
              <a:t>Webex</a:t>
            </a:r>
            <a:r>
              <a:rPr lang="en-US" altLang="zh-CN" sz="2000" dirty="0" smtClean="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19:00 ~ 21:00,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12</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9:00am ~ 11:00am,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2726049537"/>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11-21/1622r4, 11-21/1623r0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11-21/1372r0</a:t>
            </a:r>
            <a:r>
              <a:rPr lang="en-US" altLang="zh-CN" sz="1600" dirty="0">
                <a:solidFill>
                  <a:srgbClr val="FFC00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11-21/1722, </a:t>
            </a:r>
            <a:r>
              <a:rPr lang="en-US" altLang="zh-CN" sz="1600" dirty="0">
                <a:solidFill>
                  <a:srgbClr val="FFC000"/>
                </a:solidFill>
                <a:latin typeface="Calibri" panose="020F0502020204030204" pitchFamily="34" charset="0"/>
                <a:cs typeface="Calibri" panose="020F0502020204030204" pitchFamily="34" charset="0"/>
              </a:rPr>
              <a:t>lb254 comment resolution for 11bd d2.0 clause </a:t>
            </a:r>
            <a:r>
              <a:rPr lang="en-US" altLang="zh-CN" sz="1600" dirty="0" smtClean="0">
                <a:solidFill>
                  <a:srgbClr val="FFC000"/>
                </a:solidFill>
                <a:latin typeface="Calibri" panose="020F0502020204030204" pitchFamily="34" charset="0"/>
                <a:cs typeface="Calibri" panose="020F0502020204030204" pitchFamily="34" charset="0"/>
              </a:rPr>
              <a:t>4, </a:t>
            </a:r>
            <a:r>
              <a:rPr lang="en-US" altLang="zh-CN" sz="1600" dirty="0">
                <a:solidFill>
                  <a:srgbClr val="FFC000"/>
                </a:solidFill>
                <a:latin typeface="Calibri" panose="020F0502020204030204" pitchFamily="34" charset="0"/>
                <a:cs typeface="Calibri" panose="020F0502020204030204" pitchFamily="34" charset="0"/>
              </a:rPr>
              <a:t>Stephan Sand (DLR</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11-21/1669r2, lb254-cr-clause-36-2, Bo Sun (ZTE</a:t>
            </a:r>
            <a:r>
              <a:rPr lang="en-US" altLang="zh-CN" sz="1600" dirty="0" smtClean="0">
                <a:solidFill>
                  <a:srgbClr val="FFC00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lvl="1" algn="just" eaLnBrk="0" hangingPunct="0">
              <a:buFontTx/>
              <a:buChar char="–"/>
              <a:defRPr/>
            </a:pPr>
            <a:r>
              <a:rPr lang="en-US" altLang="zh-CN" dirty="0" smtClean="0"/>
              <a:t>11-21/1721r1</a:t>
            </a:r>
            <a:r>
              <a:rPr lang="en-US" altLang="zh-CN" dirty="0"/>
              <a:t>, lb254 comment resolution for 11bd d2.0 clause 31.4 and 31.5, Stephan Sand (DLR)</a:t>
            </a:r>
          </a:p>
          <a:p>
            <a:pPr lvl="1" algn="just" eaLnBrk="0" hangingPunct="0">
              <a:buFontTx/>
              <a:buChar char="–"/>
              <a:defRPr/>
            </a:pPr>
            <a:r>
              <a:rPr lang="en-US" altLang="zh-CN" dirty="0" smtClean="0"/>
              <a:t>11-21/1722r1, </a:t>
            </a:r>
            <a:r>
              <a:rPr lang="en-US" altLang="zh-CN" dirty="0"/>
              <a:t>lb254 comment resolution for 11bd d2.0 clause 4, Stephan Sand (DLR)</a:t>
            </a:r>
          </a:p>
          <a:p>
            <a:pPr lvl="1" algn="just" eaLnBrk="0" hangingPunct="0">
              <a:buFontTx/>
              <a:buChar char="–"/>
              <a:defRPr/>
            </a:pPr>
            <a:r>
              <a:rPr lang="en-US" altLang="zh-CN" dirty="0"/>
              <a:t>11-21/1669r2, lb254-cr-clause-36-2, Bo Sun (ZTE</a:t>
            </a:r>
            <a:r>
              <a:rPr lang="en-US" altLang="zh-CN" dirty="0" smtClean="0"/>
              <a:t>)</a:t>
            </a:r>
          </a:p>
          <a:p>
            <a:pPr lvl="1" algn="just" eaLnBrk="0" hangingPunct="0">
              <a:buFontTx/>
              <a:buChar char="–"/>
              <a:defRPr/>
            </a:pPr>
            <a:r>
              <a:rPr lang="en-US" altLang="zh-CN" dirty="0" smtClean="0"/>
              <a:t>11-21/1372r3, Joseph Levy (</a:t>
            </a:r>
            <a:r>
              <a:rPr lang="en-US" altLang="zh-CN" dirty="0" err="1" smtClean="0"/>
              <a:t>InterDigital</a:t>
            </a:r>
            <a:r>
              <a:rPr lang="en-US" altLang="zh-CN" dirty="0" smtClean="0"/>
              <a:t>)</a:t>
            </a:r>
            <a:endParaRPr lang="en-US" altLang="zh-CN"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Nov </a:t>
            </a:r>
            <a:r>
              <a:rPr lang="en-US" altLang="en-GB" dirty="0" smtClean="0"/>
              <a:t>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11-21/1721r1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11-21/1721r1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2165, 2167 and 2168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11-21/1722r1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11-21/1722r1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2022, 2023, 2052, 2054, 2055, 2064, 2077, 2079, 2080, 2127, 2129, 2219, 2220, 2221, 2222, 2239, </a:t>
            </a:r>
            <a:r>
              <a:rPr lang="en-GB" altLang="zh-CN" sz="2100" dirty="0" smtClean="0">
                <a:latin typeface="Calibri" panose="020F0502020204030204" pitchFamily="34" charset="0"/>
                <a:cs typeface="Calibri" panose="020F0502020204030204" pitchFamily="34" charset="0"/>
              </a:rPr>
              <a:t>and 2282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6641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11-21/1669r2)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D2.1 </a:t>
            </a:r>
            <a:r>
              <a:rPr lang="en-US" altLang="zh-CN" sz="2400" dirty="0" smtClean="0"/>
              <a:t>as in </a:t>
            </a:r>
            <a:r>
              <a:rPr lang="en-US" altLang="zh-CN" sz="2400" dirty="0" smtClean="0"/>
              <a:t>11-21/1669r2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2163 and 2176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45736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11-21/1372r3)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D2.1 </a:t>
            </a:r>
            <a:r>
              <a:rPr lang="en-US" altLang="zh-CN" sz="2400" dirty="0" smtClean="0"/>
              <a:t>as in </a:t>
            </a:r>
            <a:r>
              <a:rPr lang="en-US" altLang="zh-CN" sz="2400" dirty="0" smtClean="0"/>
              <a:t>11-21/1372r3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2001, 2002, 2161 and 2162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219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4526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lvl="0" algn="just" eaLnBrk="0" hangingPunct="0">
              <a:defRPr/>
            </a:pPr>
            <a:r>
              <a:rPr lang="en-GB" altLang="en-US" dirty="0"/>
              <a:t>Approval of TG minutes</a:t>
            </a:r>
          </a:p>
          <a:p>
            <a:pPr lvl="0" algn="just" eaLnBrk="0" hangingPunct="0">
              <a:defRPr/>
            </a:pPr>
            <a:r>
              <a:rPr lang="en-GB" altLang="en-US" dirty="0"/>
              <a:t>Tech Editor report (</a:t>
            </a:r>
            <a:r>
              <a:rPr lang="en-GB" altLang="en-US" dirty="0" smtClean="0"/>
              <a:t>11-19/2045r14?)</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Sep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mentor.ieee.org/802.11/dcn/21/11-21-1544-00-00bd-tgbd-september-interim-2021-teleconference-minutes.docx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err="1" smtClean="0">
                <a:latin typeface="Calibri" panose="020F0502020204030204" pitchFamily="34" charset="0"/>
                <a:cs typeface="Calibri" panose="020F0502020204030204" pitchFamily="34" charset="0"/>
              </a:rPr>
              <a:t>tbd</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Tree>
    <p:extLst>
      <p:ext uri="{BB962C8B-B14F-4D97-AF65-F5344CB8AC3E}">
        <p14:creationId xmlns:p14="http://schemas.microsoft.com/office/powerpoint/2010/main" val="3311485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6163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71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35859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56372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67279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83489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27608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9250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algn="just" eaLnBrk="0" hangingPunct="0">
              <a:defRPr/>
            </a:pPr>
            <a:r>
              <a:rPr lang="en-GB" altLang="en-US" dirty="0"/>
              <a:t>Present</a:t>
            </a:r>
            <a:r>
              <a:rPr lang="en-US" altLang="en-GB" dirty="0" err="1"/>
              <a:t>ations</a:t>
            </a:r>
            <a:r>
              <a:rPr lang="en-US" altLang="en-GB" dirty="0"/>
              <a:t> and discussion</a:t>
            </a:r>
          </a:p>
          <a:p>
            <a:pPr algn="just" eaLnBrk="0" hangingPunct="0">
              <a:defRPr/>
            </a:pPr>
            <a:r>
              <a:rPr lang="en-GB" altLang="en-US" dirty="0" smtClean="0"/>
              <a:t>CR </a:t>
            </a:r>
            <a:r>
              <a:rPr lang="en-GB" altLang="en-US" dirty="0"/>
              <a:t>motions </a:t>
            </a:r>
            <a:endParaRPr lang="en-GB" altLang="en-US" dirty="0" smtClean="0"/>
          </a:p>
          <a:p>
            <a:pPr algn="just" eaLnBrk="0" hangingPunct="0">
              <a:defRPr/>
            </a:pPr>
            <a:r>
              <a:rPr lang="en-GB" altLang="en-US" dirty="0"/>
              <a:t>A</a:t>
            </a:r>
            <a:r>
              <a:rPr lang="en-GB" altLang="en-US" dirty="0" smtClean="0"/>
              <a:t>pprove </a:t>
            </a:r>
            <a:r>
              <a:rPr lang="en-GB" altLang="en-US" dirty="0"/>
              <a:t>the generation of </a:t>
            </a:r>
            <a:r>
              <a:rPr lang="en-GB" altLang="en-US" dirty="0" smtClean="0"/>
              <a:t>D3.0 and re-circulation ballot</a:t>
            </a:r>
          </a:p>
          <a:p>
            <a:pPr algn="just" eaLnBrk="0" hangingPunct="0">
              <a:defRPr/>
            </a:pPr>
            <a:r>
              <a:rPr lang="en-GB" altLang="en-US" dirty="0"/>
              <a:t>Revisit Timeline</a:t>
            </a:r>
          </a:p>
          <a:p>
            <a:pPr algn="just" eaLnBrk="0" hangingPunct="0">
              <a:defRPr/>
            </a:pPr>
            <a:r>
              <a:rPr lang="en-US" altLang="en-GB" dirty="0"/>
              <a:t>Future teleconference plan </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861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106511</TotalTime>
  <Words>2847</Words>
  <Application>Microsoft Office PowerPoint</Application>
  <PresentationFormat>宽屏</PresentationFormat>
  <Paragraphs>482</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Nov 2021</vt:lpstr>
      <vt:lpstr>TGbd Documents Update</vt:lpstr>
      <vt:lpstr>Current TGbd Timeline</vt:lpstr>
      <vt:lpstr>Submission List (Call for submissions)</vt:lpstr>
      <vt:lpstr>IEEE 802.11 TGbd Teleconference</vt:lpstr>
      <vt:lpstr>PowerPoint 演示文稿</vt:lpstr>
      <vt:lpstr>SP #1 (CR, 11-21/1721r1)</vt:lpstr>
      <vt:lpstr>SP #2 (CR, 11-21/1722r1)</vt:lpstr>
      <vt:lpstr>SP #3 (CR, 11-21/1669r2)</vt:lpstr>
      <vt:lpstr>SP #4 (CR, 11-21/1372r3)</vt:lpstr>
      <vt:lpstr>IEEE 802.11 TGbd Teleconference During IEEE 802 Nov 2021 Plenary</vt:lpstr>
      <vt:lpstr>Registration for the November 802.11 plenary session</vt:lpstr>
      <vt:lpstr>PowerPoint 演示文稿</vt:lpstr>
      <vt:lpstr>Approval of TGbd meeting minutes</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5195</cp:revision>
  <cp:lastPrinted>2014-11-04T15:04:00Z</cp:lastPrinted>
  <dcterms:created xsi:type="dcterms:W3CDTF">2007-04-17T18:10:00Z</dcterms:created>
  <dcterms:modified xsi:type="dcterms:W3CDTF">2021-10-26T16:45:15Z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