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4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265" r:id="rId7"/>
    <p:sldId id="267" r:id="rId8"/>
    <p:sldId id="268" r:id="rId9"/>
    <p:sldId id="269" r:id="rId10"/>
    <p:sldId id="272" r:id="rId11"/>
    <p:sldId id="484" r:id="rId12"/>
    <p:sldId id="520" r:id="rId13"/>
    <p:sldId id="486" r:id="rId14"/>
    <p:sldId id="283" r:id="rId15"/>
    <p:sldId id="519" r:id="rId16"/>
    <p:sldId id="511" r:id="rId17"/>
    <p:sldId id="264" r:id="rId18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4D7238-3A98-4B72-947F-D33E31CD381D}" v="2" dt="2021-11-16T12:36:49.5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4" autoAdjust="0"/>
    <p:restoredTop sz="89701" autoAdjust="0"/>
  </p:normalViewPr>
  <p:slideViewPr>
    <p:cSldViewPr>
      <p:cViewPr>
        <p:scale>
          <a:sx n="80" d="100"/>
          <a:sy n="80" d="100"/>
        </p:scale>
        <p:origin x="312" y="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DA4D7238-3A98-4B72-947F-D33E31CD381D}"/>
    <pc:docChg chg="custSel modSld modMainMaster">
      <pc:chgData name="Jon Rosdahl" userId="2820f357-2dd4-4127-8713-e0bfde0fd756" providerId="ADAL" clId="{DA4D7238-3A98-4B72-947F-D33E31CD381D}" dt="2021-11-16T14:35:42.885" v="138" actId="20577"/>
      <pc:docMkLst>
        <pc:docMk/>
      </pc:docMkLst>
      <pc:sldChg chg="modSp mod">
        <pc:chgData name="Jon Rosdahl" userId="2820f357-2dd4-4127-8713-e0bfde0fd756" providerId="ADAL" clId="{DA4D7238-3A98-4B72-947F-D33E31CD381D}" dt="2021-11-16T12:37:07.160" v="5" actId="6549"/>
        <pc:sldMkLst>
          <pc:docMk/>
          <pc:sldMk cId="0" sldId="256"/>
        </pc:sldMkLst>
        <pc:spChg chg="mod">
          <ac:chgData name="Jon Rosdahl" userId="2820f357-2dd4-4127-8713-e0bfde0fd756" providerId="ADAL" clId="{DA4D7238-3A98-4B72-947F-D33E31CD381D}" dt="2021-11-16T12:37:07.160" v="5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on Rosdahl" userId="2820f357-2dd4-4127-8713-e0bfde0fd756" providerId="ADAL" clId="{DA4D7238-3A98-4B72-947F-D33E31CD381D}" dt="2021-11-16T14:35:42.885" v="138" actId="20577"/>
        <pc:sldMkLst>
          <pc:docMk/>
          <pc:sldMk cId="1285106033" sldId="519"/>
        </pc:sldMkLst>
        <pc:spChg chg="mod">
          <ac:chgData name="Jon Rosdahl" userId="2820f357-2dd4-4127-8713-e0bfde0fd756" providerId="ADAL" clId="{DA4D7238-3A98-4B72-947F-D33E31CD381D}" dt="2021-11-16T14:35:42.885" v="138" actId="20577"/>
          <ac:spMkLst>
            <pc:docMk/>
            <pc:sldMk cId="1285106033" sldId="519"/>
            <ac:spMk id="8" creationId="{7B8A0CA0-9C1E-4722-82B0-EF1FBB7A6360}"/>
          </ac:spMkLst>
        </pc:spChg>
      </pc:sldChg>
      <pc:sldMasterChg chg="modSp mod">
        <pc:chgData name="Jon Rosdahl" userId="2820f357-2dd4-4127-8713-e0bfde0fd756" providerId="ADAL" clId="{DA4D7238-3A98-4B72-947F-D33E31CD381D}" dt="2021-11-16T12:36:59.831" v="1" actId="20577"/>
        <pc:sldMasterMkLst>
          <pc:docMk/>
          <pc:sldMasterMk cId="4009877954" sldId="2147483734"/>
        </pc:sldMasterMkLst>
        <pc:spChg chg="mod">
          <ac:chgData name="Jon Rosdahl" userId="2820f357-2dd4-4127-8713-e0bfde0fd756" providerId="ADAL" clId="{DA4D7238-3A98-4B72-947F-D33E31CD381D}" dt="2021-11-16T12:36:59.831" v="1" actId="20577"/>
          <ac:spMkLst>
            <pc:docMk/>
            <pc:sldMasterMk cId="4009877954" sldId="2147483734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802.11-21/1621r1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802.11-21/1621r1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802.11-21/1621r1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802.11-21/1621r1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802.11-21/1621r1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/>
              <a:t>For Mar – Go/</a:t>
            </a:r>
            <a:r>
              <a:rPr lang="en-US" dirty="0" err="1"/>
              <a:t>NoGo</a:t>
            </a:r>
            <a:r>
              <a:rPr lang="en-US" dirty="0"/>
              <a:t> decision on Dec 7, 2021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dirty="0"/>
              <a:t>For July – Go/</a:t>
            </a:r>
            <a:r>
              <a:rPr lang="en-US" sz="1200" dirty="0" err="1"/>
              <a:t>NoGo</a:t>
            </a:r>
            <a:r>
              <a:rPr lang="en-US" sz="1200" dirty="0"/>
              <a:t> decision on March 19, 2021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sz="1200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802.11-21/1621r1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4373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802.11-21/1621r1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62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941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062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72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00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203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45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24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78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2" y="647541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0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</a:t>
            </a:r>
            <a:r>
              <a:rPr lang="en-US" sz="1800" b="1" dirty="0">
                <a:solidFill>
                  <a:schemeClr val="tx1"/>
                </a:solidFill>
                <a:effectLst/>
              </a:rPr>
              <a:t>11-21-1621r1</a:t>
            </a:r>
            <a:endParaRPr lang="en-GB" sz="18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87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001-03-00EC-802-plenary-future-venue-contract-status.xls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21/ec-21-0025-10-WCSG-ieee-802wcsc-meeting-venue-manager-report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alendar.google.com/calendar/ical/b1i61797rqce8ks5fd9fi7k2nc%40group.calendar.google.com/public/basic.ics" TargetMode="External"/><Relationship Id="rId2" Type="http://schemas.openxmlformats.org/officeDocument/2006/relationships/hyperlink" Target="http://www.ieee802.org/802tele_calendar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upport.office.com/en-us/article/see-your-google-calendar-in-outlook-c1dab514-0ad4-4811-824a-7d02c5e77126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sp7200043/attendance-log?p=3667300005&amp;t=47200043" TargetMode="External"/><Relationship Id="rId2" Type="http://schemas.openxmlformats.org/officeDocument/2006/relationships/hyperlink" Target="https://imat.ieee.org/sp7200043/attendance-groups?p=3667300005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802tele_calendar.html" TargetMode="External"/><Relationship Id="rId2" Type="http://schemas.openxmlformats.org/officeDocument/2006/relationships/hyperlink" Target="http://schedule.802world.com/ics/show?group=1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802world.org/plenary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8" y="674307"/>
            <a:ext cx="10363200" cy="7493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0" dirty="0"/>
              <a:t>1st Vice Chair </a:t>
            </a:r>
            <a:r>
              <a:rPr lang="en-US" b="0"/>
              <a:t>Report – November 2021 </a:t>
            </a:r>
            <a:r>
              <a:rPr lang="en-US" b="0" dirty="0"/>
              <a:t>- Electronic Plenary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2021-11-16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FC3DD29-9CAC-4260-9BE4-AE28C71128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685483"/>
              </p:ext>
            </p:extLst>
          </p:nvPr>
        </p:nvGraphicFramePr>
        <p:xfrm>
          <a:off x="993775" y="2382457"/>
          <a:ext cx="9750425" cy="2702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3180" imgH="2529696" progId="Word.Document.8">
                  <p:embed/>
                </p:oleObj>
              </mc:Choice>
              <mc:Fallback>
                <p:oleObj name="Document" r:id="rId3" imgW="8253180" imgH="252969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FC3DD29-9CAC-4260-9BE4-AE28C71128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82457"/>
                        <a:ext cx="9750425" cy="27023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93" y="7757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M3.6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459" y="1517653"/>
            <a:ext cx="10460566" cy="4957761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</a:t>
            </a:r>
            <a:r>
              <a:rPr lang="en-GB" dirty="0">
                <a:solidFill>
                  <a:schemeClr val="tx1"/>
                </a:solidFill>
              </a:rPr>
              <a:t>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>
                <a:solidFill>
                  <a:srgbClr val="FF0000"/>
                </a:solidFill>
              </a:rPr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>
                <a:solidFill>
                  <a:schemeClr val="tx1"/>
                </a:solidFill>
              </a:rPr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2">
              <a:lnSpc>
                <a:spcPct val="90000"/>
              </a:lnSpc>
            </a:pPr>
            <a:endParaRPr lang="en-GB" sz="2000" dirty="0"/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4C263C-D4B0-4954-9299-2BA60A0286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7568" y="2204865"/>
            <a:ext cx="7772400" cy="1362075"/>
          </a:xfrm>
        </p:spPr>
        <p:txBody>
          <a:bodyPr/>
          <a:lstStyle/>
          <a:p>
            <a:r>
              <a:rPr lang="en-US" sz="3600" dirty="0"/>
              <a:t>Tuesday, November 16, 2021</a:t>
            </a:r>
            <a:br>
              <a:rPr lang="en-US" sz="3600" dirty="0"/>
            </a:br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63552" y="4215185"/>
            <a:ext cx="7772400" cy="1195015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3.1.2 	DT		Straw Poll regarding meetings</a:t>
            </a:r>
          </a:p>
          <a:p>
            <a:r>
              <a:rPr lang="en-US" dirty="0"/>
              <a:t>3.1.3	DT		Future venues status and discussion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0" y="333375"/>
            <a:ext cx="2500313" cy="273050"/>
          </a:xfrm>
        </p:spPr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471B00-D561-4706-9119-80B8D07348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FF671D6-FDDA-4A19-8C83-488CA3827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T3.1.2 – Straw Poll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B8A0CA0-9C1E-4722-82B0-EF1FBB7A6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494214"/>
          </a:xfrm>
        </p:spPr>
        <p:txBody>
          <a:bodyPr/>
          <a:lstStyle/>
          <a:p>
            <a:r>
              <a:rPr lang="en-US" sz="2400" dirty="0"/>
              <a:t>1. If the 2022 March Plenary Session is held in Orlando, Florida as an in-person only session, will you attend?</a:t>
            </a:r>
          </a:p>
          <a:p>
            <a:pPr lvl="2"/>
            <a:r>
              <a:rPr lang="en-US" sz="2000" dirty="0"/>
              <a:t>Yes – 89</a:t>
            </a:r>
          </a:p>
          <a:p>
            <a:pPr lvl="2"/>
            <a:r>
              <a:rPr lang="en-US" sz="2000" dirty="0"/>
              <a:t>No – 109   </a:t>
            </a:r>
          </a:p>
          <a:p>
            <a:pPr lvl="2"/>
            <a:r>
              <a:rPr lang="en-US" sz="2000" dirty="0"/>
              <a:t>No response - 67</a:t>
            </a:r>
          </a:p>
          <a:p>
            <a:r>
              <a:rPr lang="en-US" dirty="0"/>
              <a:t>2. If the 2022 March Plenary Session is held in Orlando, Florida as a mixed-mode session, will you attend:</a:t>
            </a:r>
          </a:p>
          <a:p>
            <a:pPr lvl="2"/>
            <a:r>
              <a:rPr lang="en-US" sz="2000" dirty="0"/>
              <a:t>75 Attend In-person</a:t>
            </a:r>
          </a:p>
          <a:p>
            <a:pPr lvl="2"/>
            <a:r>
              <a:rPr lang="en-US" sz="2000" dirty="0"/>
              <a:t>121 Attend Virtually (remotely)</a:t>
            </a:r>
          </a:p>
          <a:p>
            <a:pPr lvl="2"/>
            <a:r>
              <a:rPr lang="en-US" sz="2000" dirty="0"/>
              <a:t>4 Will not attend plenary </a:t>
            </a:r>
            <a:r>
              <a:rPr lang="en-US" sz="2400" dirty="0"/>
              <a:t>		</a:t>
            </a:r>
          </a:p>
          <a:p>
            <a:r>
              <a:rPr lang="en-US" sz="1800" b="0" dirty="0"/>
              <a:t>                65 no response.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E5204-9BDD-4980-B56F-93B1A3D151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9EB24-0867-464D-A306-2487657A210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7BA04-11BF-4D20-9B02-AB6DC53A31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1060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T3.1.3:Future Venue Insight  -  2022 Future Venues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2022 – Jan 14-27 – 802W Electronic Interim </a:t>
            </a:r>
          </a:p>
          <a:p>
            <a:r>
              <a:rPr lang="en-US" sz="2000" dirty="0"/>
              <a:t>2022 – Mar 13-19 – </a:t>
            </a:r>
            <a:r>
              <a:rPr lang="es-ES" sz="2000" dirty="0"/>
              <a:t>Hilton Orlando Lake Buena Vista, Orlando, FL, </a:t>
            </a:r>
            <a:r>
              <a:rPr lang="en-US" sz="2000" dirty="0"/>
              <a:t>United States</a:t>
            </a:r>
          </a:p>
          <a:p>
            <a:r>
              <a:rPr lang="en-US" sz="2000" dirty="0"/>
              <a:t>2022 – May 8-13  – Warsaw Marriott, Warsaw, Poland</a:t>
            </a:r>
          </a:p>
          <a:p>
            <a:r>
              <a:rPr lang="en-US" sz="2000" dirty="0"/>
              <a:t>2022 – July 10-15 – Sheraton Le Centre Montreal, Montreal, Quebec, Canada</a:t>
            </a:r>
          </a:p>
          <a:p>
            <a:r>
              <a:rPr lang="en-US" sz="2000" dirty="0"/>
              <a:t>2022 – Sept 11-16 – </a:t>
            </a:r>
            <a:r>
              <a:rPr lang="en-US" sz="1800" b="1" i="0" u="none" strike="noStrike" baseline="0" dirty="0">
                <a:latin typeface="Arial" panose="020B0604020202020204" pitchFamily="34" charset="0"/>
              </a:rPr>
              <a:t>Hilton Waikoloa Village</a:t>
            </a:r>
            <a:r>
              <a:rPr lang="en-US" sz="2000" dirty="0"/>
              <a:t>, Waikoloa, HI United States</a:t>
            </a:r>
          </a:p>
          <a:p>
            <a:r>
              <a:rPr lang="en-US" sz="2000" dirty="0"/>
              <a:t>2022 – Nov 13-18 – Marriott Marquis Queen’s Park, Bangkok, Thailand (Nov 2020)</a:t>
            </a:r>
          </a:p>
          <a:p>
            <a:endParaRPr lang="en-US" sz="2000" dirty="0"/>
          </a:p>
        </p:txBody>
      </p:sp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7E801F79-7CC0-4F91-B7A7-55EF76FAF74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2021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B7FAB641-08D5-4FC0-9CBF-DA696C27F6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Arial Unicode MS" pitchFamily="34" charset="-128"/>
              </a:rPr>
              <a:t>Jon Rosdahl, Qualcomm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Arial Unicode MS" pitchFamily="34" charset="-128"/>
            </a:endParaRP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1E52803C-3EAF-4433-AC68-A9A1DAF071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70694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lang="en-US" dirty="0"/>
              <a:t>1. Plenary Meeting Status File: 802 EC-20/0001r3</a:t>
            </a:r>
          </a:p>
          <a:p>
            <a:pPr lvl="1"/>
            <a:r>
              <a:rPr lang="en-US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https://mentor.ieee.org/802-ec/dcn/20/ec-20-0001-03-00EC-802-plenary-future-venue-contract-status.xlsx</a:t>
            </a:r>
            <a:r>
              <a:rPr lang="en-US" dirty="0">
                <a:solidFill>
                  <a:schemeClr val="accent2"/>
                </a:solidFill>
              </a:rPr>
              <a:t> </a:t>
            </a:r>
          </a:p>
          <a:p>
            <a:endParaRPr lang="en-GB" dirty="0"/>
          </a:p>
          <a:p>
            <a:r>
              <a:rPr lang="en-US" dirty="0"/>
              <a:t>2. IEEE 802WCSC Meeting Venue Manager Report: 802 EC-21/0025r10</a:t>
            </a:r>
          </a:p>
          <a:p>
            <a:pPr lvl="1"/>
            <a:r>
              <a:rPr lang="en-GB" dirty="0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https://mentor.ieee.org/802-ec/dcn/21/ec-21-0025-10-WCSG-ieee-802wcsc-meeting-venue-manager-report.pptx</a:t>
            </a:r>
            <a:endParaRPr lang="en-GB" dirty="0">
              <a:solidFill>
                <a:schemeClr val="accent2"/>
              </a:solidFill>
            </a:endParaRPr>
          </a:p>
          <a:p>
            <a:pPr lvl="1"/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298576"/>
            <a:ext cx="10361084" cy="5176837"/>
          </a:xfrm>
          <a:ln/>
        </p:spPr>
        <p:txBody>
          <a:bodyPr>
            <a:normAutofit/>
          </a:bodyPr>
          <a:lstStyle/>
          <a:p>
            <a:r>
              <a:rPr lang="en-GB" sz="2000" dirty="0"/>
              <a:t>Agenda Items for 1st Vice Chair – </a:t>
            </a:r>
          </a:p>
          <a:p>
            <a:r>
              <a:rPr lang="en-GB" sz="2000" dirty="0"/>
              <a:t>Monday November 8th:</a:t>
            </a:r>
          </a:p>
          <a:p>
            <a:r>
              <a:rPr lang="en-GB" sz="2000" b="0" dirty="0"/>
              <a:t>	M3.3		II	Session Information</a:t>
            </a:r>
          </a:p>
          <a:p>
            <a:r>
              <a:rPr lang="en-GB" sz="2000" b="0" dirty="0"/>
              <a:t>	</a:t>
            </a:r>
            <a:r>
              <a:rPr lang="en-GB" sz="2000" b="0" strike="sngStrike" dirty="0"/>
              <a:t>M3.4		II	Meeting room locations</a:t>
            </a:r>
          </a:p>
          <a:p>
            <a:r>
              <a:rPr lang="en-GB" sz="2000" b="0" dirty="0"/>
              <a:t>	M3.5		II	Meeting registration </a:t>
            </a:r>
          </a:p>
          <a:p>
            <a:r>
              <a:rPr lang="en-GB" sz="2000" b="0" dirty="0"/>
              <a:t>	M3.6		II 	Recording attendance</a:t>
            </a:r>
          </a:p>
          <a:p>
            <a:r>
              <a:rPr lang="en-GB" sz="2000" b="0" dirty="0"/>
              <a:t>	</a:t>
            </a:r>
            <a:r>
              <a:rPr lang="en-GB" sz="2000" b="0" strike="sngStrike" dirty="0"/>
              <a:t>M3.7		II	Local File Server Access</a:t>
            </a:r>
          </a:p>
          <a:p>
            <a:r>
              <a:rPr lang="en-GB" sz="2000" b="0" dirty="0"/>
              <a:t>	</a:t>
            </a:r>
            <a:r>
              <a:rPr lang="en-GB" sz="2000" b="0" strike="sngStrike" dirty="0"/>
              <a:t>M3.8		II	Breakfast, breaks, Social logistics</a:t>
            </a:r>
          </a:p>
          <a:p>
            <a:r>
              <a:rPr lang="en-GB" sz="2000" b="0" dirty="0"/>
              <a:t>	</a:t>
            </a:r>
          </a:p>
          <a:p>
            <a:r>
              <a:rPr lang="en-GB" sz="2000" dirty="0"/>
              <a:t>Tuesday November 16:</a:t>
            </a:r>
          </a:p>
          <a:p>
            <a:pPr lvl="1"/>
            <a:r>
              <a:rPr lang="en-US" sz="1800" dirty="0"/>
              <a:t>T3.1.2	DT	WG Straw Poll regarding this session</a:t>
            </a:r>
          </a:p>
          <a:p>
            <a:pPr lvl="1"/>
            <a:r>
              <a:rPr lang="en-US" sz="1800" dirty="0"/>
              <a:t>T3.1.3	DT	Future venues Insight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43DF2AD-D7EF-4A51-AD0E-A14652E5B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585" y="2294731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Monday, November 8</a:t>
            </a:r>
            <a:r>
              <a:rPr lang="en-US" baseline="30000" dirty="0"/>
              <a:t>th</a:t>
            </a:r>
            <a:r>
              <a:rPr lang="en-US" dirty="0"/>
              <a:t>, 2021 </a:t>
            </a:r>
            <a:br>
              <a:rPr lang="en-US" dirty="0"/>
            </a:br>
            <a:r>
              <a:rPr lang="en-US" dirty="0"/>
              <a:t>802.11 WG Opening Plenary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2F5436-70CC-4EDA-9B70-2C205A1BE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3084" y="4419600"/>
            <a:ext cx="10363200" cy="1905000"/>
          </a:xfrm>
        </p:spPr>
        <p:txBody>
          <a:bodyPr/>
          <a:lstStyle/>
          <a:p>
            <a:br>
              <a:rPr lang="en-US" dirty="0"/>
            </a:br>
            <a:r>
              <a:rPr lang="en-GB" dirty="0"/>
              <a:t>Monday November 8</a:t>
            </a:r>
            <a:r>
              <a:rPr lang="en-GB" baseline="30000" dirty="0"/>
              <a:t>th</a:t>
            </a:r>
            <a:r>
              <a:rPr lang="en-GB" dirty="0"/>
              <a:t>:</a:t>
            </a:r>
          </a:p>
          <a:p>
            <a:r>
              <a:rPr lang="en-GB" b="0" dirty="0"/>
              <a:t>	M3.3		II	Session Information</a:t>
            </a:r>
          </a:p>
          <a:p>
            <a:r>
              <a:rPr lang="en-GB" b="0" dirty="0"/>
              <a:t>	M3.5		II	Meeting registration</a:t>
            </a:r>
          </a:p>
          <a:p>
            <a:r>
              <a:rPr lang="en-GB" b="0" dirty="0"/>
              <a:t>	M3.6		II 	Recording attendance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10CDB2-C764-4522-8019-692D594FF9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EBB26-3EFB-4A3F-A85A-C2F02A0A2D0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9CDC4-C5A6-488A-B56A-4C64EBBF2C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462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64D87EB-9753-46F0-B911-10327C30C2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you need to know about the </a:t>
            </a:r>
            <a:br>
              <a:rPr lang="en-US" dirty="0"/>
            </a:br>
            <a:r>
              <a:rPr lang="en-US" dirty="0"/>
              <a:t>IEEE 802 Electronic Session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44FCD5CE-B454-4D50-A7E6-1CD65D6AC4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November 8-16, </a:t>
            </a:r>
            <a:r>
              <a:rPr lang="is-IS" dirty="0"/>
              <a:t>2021</a:t>
            </a:r>
            <a:endParaRPr lang="en-US" dirty="0"/>
          </a:p>
          <a:p>
            <a:r>
              <a:rPr lang="en-US" dirty="0"/>
              <a:t>IEEE 802 Electronic Plenary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20050D-2334-42C2-8FDC-87DA43666B7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842ED-E5B4-4486-ADCC-255AE175A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08984-D95E-4AF5-823F-DF3AE0D287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745DFB-7496-4ABE-9112-C9A29F2EDCCF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151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FC021-599D-4FE7-8CCF-634647E2C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Meeting Where and When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D4836-4914-4DD0-A30B-9886E58EA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US" dirty="0"/>
              <a:t>Scheduled Meetings for the Electronic Session:</a:t>
            </a:r>
          </a:p>
          <a:p>
            <a:endParaRPr lang="en-US" dirty="0"/>
          </a:p>
          <a:p>
            <a:r>
              <a:rPr lang="en-US" dirty="0"/>
              <a:t>Telecon for all of 802:  </a:t>
            </a:r>
            <a:r>
              <a:rPr lang="en-US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http://www.ieee802.org/802tele_calendar.html</a:t>
            </a:r>
            <a:endParaRPr lang="en-US" dirty="0">
              <a:solidFill>
                <a:schemeClr val="accent6"/>
              </a:solidFill>
            </a:endParaRPr>
          </a:p>
          <a:p>
            <a:endParaRPr lang="en-US" dirty="0"/>
          </a:p>
          <a:p>
            <a:r>
              <a:rPr lang="en-US" dirty="0"/>
              <a:t>It should show telecons in your Time zone.</a:t>
            </a:r>
          </a:p>
          <a:p>
            <a:endParaRPr lang="en-US" dirty="0"/>
          </a:p>
          <a:p>
            <a:r>
              <a:rPr lang="en-US" b="0" dirty="0"/>
              <a:t>To subscribe to a calendar using other calendar applications, copy (e.g., using a right-click) an </a:t>
            </a:r>
            <a:r>
              <a:rPr lang="en-US" b="0" dirty="0" err="1"/>
              <a:t>ics</a:t>
            </a:r>
            <a:r>
              <a:rPr lang="en-US" b="0" dirty="0"/>
              <a:t> URL (e.g., from this a link like this </a:t>
            </a:r>
            <a:r>
              <a:rPr lang="en-US" b="0" u="sng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802 LMSC iCal subscription link</a:t>
            </a:r>
            <a:r>
              <a:rPr lang="en-US" b="0" dirty="0"/>
              <a:t>) and paste it into your application's URL subscription function. For example, see </a:t>
            </a:r>
            <a:r>
              <a:rPr lang="en-US" b="0" u="sng" dirty="0">
                <a:solidFill>
                  <a:schemeClr val="accent6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instructions for Outlook</a:t>
            </a:r>
            <a:r>
              <a:rPr lang="en-US" b="0" dirty="0"/>
              <a:t>. 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6B1B7-8691-4C43-BB0E-9F87ADC4B27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CF16D-3683-4985-853F-86969E9E9BE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4A4ED1-DCA0-426A-8DB0-6EDC80DB44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E3F868-92E5-4F39-ADFD-EAE8E5CEA5B9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950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8F4D5-375E-47B6-B16F-E88EC879B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793372"/>
            <a:ext cx="10361084" cy="1065213"/>
          </a:xfrm>
        </p:spPr>
        <p:txBody>
          <a:bodyPr/>
          <a:lstStyle/>
          <a:p>
            <a:r>
              <a:rPr lang="en-US" dirty="0"/>
              <a:t>Where to Attend Sessions, </a:t>
            </a:r>
            <a:br>
              <a:rPr lang="en-US" dirty="0"/>
            </a:br>
            <a:r>
              <a:rPr lang="en-US" dirty="0"/>
              <a:t>and Log  Session Attendance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76C34-4A1B-4382-B99E-BA165C9C5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All sessions shall take place Via Telecon:  802.11 is using WebEx for all the 802.11 telecons.</a:t>
            </a:r>
          </a:p>
          <a:p>
            <a:r>
              <a:rPr lang="en-US" sz="2000" dirty="0"/>
              <a:t>The Meeting number can be found on the calendar or IMAT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Your attendance at the Telecons should be recorded with the Attendance Tool (IMAT)  --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fr-FR" sz="200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Standards Association - Attendance Log</a:t>
            </a:r>
            <a:endParaRPr lang="fr-FR" sz="2000" dirty="0">
              <a:solidFill>
                <a:schemeClr val="accent2"/>
              </a:solidFill>
            </a:endParaRPr>
          </a:p>
          <a:p>
            <a:endParaRPr lang="fr-FR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From the link select the Working Group the telecon would be grouped under.</a:t>
            </a:r>
          </a:p>
          <a:p>
            <a:r>
              <a:rPr lang="en-US" sz="2000" dirty="0">
                <a:solidFill>
                  <a:schemeClr val="tx1"/>
                </a:solidFill>
              </a:rPr>
              <a:t>For 802.11 Telecons select </a:t>
            </a:r>
            <a:r>
              <a:rPr lang="en-US" sz="2000" dirty="0">
                <a:solidFill>
                  <a:schemeClr val="accent2"/>
                </a:solidFill>
              </a:rPr>
              <a:t>“</a:t>
            </a:r>
            <a:r>
              <a:rPr lang="en-US" sz="200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C/LM/WG802.11 Attendance</a:t>
            </a:r>
            <a:r>
              <a:rPr lang="en-US" sz="2000" dirty="0">
                <a:solidFill>
                  <a:schemeClr val="accent2"/>
                </a:solidFill>
              </a:rPr>
              <a:t>”</a:t>
            </a:r>
          </a:p>
          <a:p>
            <a:endParaRPr lang="en-US" sz="2000" b="0" u="sng" dirty="0">
              <a:solidFill>
                <a:schemeClr val="accent6"/>
              </a:solidFill>
            </a:endParaRPr>
          </a:p>
          <a:p>
            <a:endParaRPr lang="en-US" sz="2000" dirty="0">
              <a:solidFill>
                <a:schemeClr val="accent6"/>
              </a:solidFill>
            </a:endParaRPr>
          </a:p>
          <a:p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BAC13-D85B-4E47-AFCF-6C8EA9CC7CD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5EB83-8497-47C9-B03B-1A6CDC7485C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56F20-B355-403B-94C1-73A67EAE3B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2A30B1-D961-4237-AA17-7516A5411F19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579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C1996-A145-45C3-BDA2-6A819A48F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Audio Visual Etiquette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01D34-9C4B-4768-B527-FCCBAF360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47801"/>
            <a:ext cx="10361084" cy="50276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When sharing ppt files please use presentation mode.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When sharing files in general please use the full shared screen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/>
              <a:t>(maximize your file in the shared space).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Please speak clearly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Please Mute when joining a call and only unmute when speaking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00A03-4CD6-4450-9EBE-36474C07E4A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D0472-8470-40E0-A90B-CFF3A2D8839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325ED-A56B-4216-AACF-5672DE0494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374EF6-44DB-4763-AEC5-5DF6CA9254FE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526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Calendar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752527"/>
          </a:xfrm>
        </p:spPr>
        <p:txBody>
          <a:bodyPr/>
          <a:lstStyle/>
          <a:p>
            <a:r>
              <a:rPr lang="en-GB" dirty="0"/>
              <a:t>The WG meetings can also be added to your calendar.</a:t>
            </a:r>
          </a:p>
          <a:p>
            <a:endParaRPr lang="en-GB" dirty="0"/>
          </a:p>
          <a:p>
            <a:r>
              <a:rPr lang="en-GB" dirty="0"/>
              <a:t>802.11 WG meeting calendar is here: </a:t>
            </a:r>
            <a:r>
              <a:rPr lang="en-US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http://schedule.802world.com/ics/show?group=11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endParaRPr lang="en-GB" dirty="0">
              <a:solidFill>
                <a:schemeClr val="accent6"/>
              </a:solidFill>
            </a:endParaRPr>
          </a:p>
          <a:p>
            <a:r>
              <a:rPr lang="en-GB" dirty="0"/>
              <a:t> </a:t>
            </a:r>
          </a:p>
          <a:p>
            <a:r>
              <a:rPr lang="en-GB" dirty="0"/>
              <a:t>Other WGs and the 802 EC calendar are also available.</a:t>
            </a:r>
          </a:p>
          <a:p>
            <a:r>
              <a:rPr lang="en-US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http://www.ieee802.org/802tele_calendar.html</a:t>
            </a:r>
            <a:endParaRPr lang="en-US" dirty="0">
              <a:solidFill>
                <a:schemeClr val="accent6"/>
              </a:solidFill>
            </a:endParaRPr>
          </a:p>
          <a:p>
            <a:endParaRPr lang="en-GB" dirty="0"/>
          </a:p>
          <a:p>
            <a:r>
              <a:rPr lang="en-GB" dirty="0"/>
              <a:t>Note: the schedule on these calendars will be updated as will IMAT.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EF09AB-3A0C-4159-905B-0F6D65D4B1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8E3E3F-DED6-4B40-BC0E-ECD46D083B8C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58D40-4060-402E-8791-397EC1889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3.5 Meeting Registration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82FB7-96F8-4A82-A61D-704100E9C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a registration fee for this electronic plenary session; </a:t>
            </a:r>
          </a:p>
          <a:p>
            <a:r>
              <a:rPr lang="en-US" dirty="0"/>
              <a:t>    $50 when you registered between 8 Sept 2021 and 21 Oct 2021, </a:t>
            </a:r>
          </a:p>
          <a:p>
            <a:r>
              <a:rPr lang="en-US" dirty="0"/>
              <a:t>    $75 when you register between 22 Oct and 5 Nov 2021.  </a:t>
            </a:r>
          </a:p>
          <a:p>
            <a:r>
              <a:rPr lang="en-US" dirty="0"/>
              <a:t>	$125 when you register after 5 Nov 2021</a:t>
            </a:r>
          </a:p>
          <a:p>
            <a:r>
              <a:rPr lang="en-US" dirty="0"/>
              <a:t>    Details on how to register can be found </a:t>
            </a:r>
            <a:r>
              <a:rPr lang="en-US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r>
              <a:rPr lang="en-US" dirty="0"/>
              <a:t>. </a:t>
            </a:r>
          </a:p>
          <a:p>
            <a:r>
              <a:rPr lang="en-US" dirty="0"/>
              <a:t>	Registration Fees are Non-Transferable and Non-Refundable</a:t>
            </a:r>
          </a:p>
          <a:p>
            <a:endParaRPr lang="en-US" dirty="0"/>
          </a:p>
          <a:p>
            <a:r>
              <a:rPr lang="en-US" dirty="0"/>
              <a:t>Registered Attendees (Nov 8) : 1056</a:t>
            </a:r>
            <a:br>
              <a:rPr lang="en-US" dirty="0"/>
            </a:b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E9DB3-7C0E-40EF-9767-205DC4B8AF1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67521C-048C-4469-8CEC-F2B32350EF7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922D50-345C-4647-81A6-1C2BEA3FAA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990751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D6226DE-9941-4687-A049-5E39BD5353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89C679E-BCDB-4A5C-A38F-ECA97E9DDB6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ba37140e-f4c5-4a6c-a9b4-20a691ce6c8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367D09A-A537-41F5-B62F-4C5A1FAF67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12597</TotalTime>
  <Words>1219</Words>
  <Application>Microsoft Office PowerPoint</Application>
  <PresentationFormat>Widescreen</PresentationFormat>
  <Paragraphs>171</Paragraphs>
  <Slides>14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802-11 Theme</vt:lpstr>
      <vt:lpstr>Document</vt:lpstr>
      <vt:lpstr>1st Vice Chair Report – November 2021 - Electronic Plenary</vt:lpstr>
      <vt:lpstr>Abstract</vt:lpstr>
      <vt:lpstr>Monday, November 8th, 2021  802.11 WG Opening Plenary</vt:lpstr>
      <vt:lpstr>What you need to know about the  IEEE 802 Electronic Session</vt:lpstr>
      <vt:lpstr>Who is Meeting Where and When</vt:lpstr>
      <vt:lpstr>Where to Attend Sessions,  and Log  Session Attendance </vt:lpstr>
      <vt:lpstr>Audio Visual Etiquette</vt:lpstr>
      <vt:lpstr>Online Calendar Schedule</vt:lpstr>
      <vt:lpstr>3.5 Meeting Registration</vt:lpstr>
      <vt:lpstr>M3.6 Recording attendance</vt:lpstr>
      <vt:lpstr>Tuesday, November 16, 2021 802.11 WG Closing Plenary</vt:lpstr>
      <vt:lpstr>T3.1.2 – Straw Poll</vt:lpstr>
      <vt:lpstr>T3.1.3:Future Venue Insight  -  2022 Future Venues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 November 2021 - Electronic Plenary</dc:title>
  <dc:subject>November 2021</dc:subject>
  <dc:creator>Jon Rosdahl</dc:creator>
  <dc:description>Jon Rosdahl (Qualcomm)</dc:description>
  <cp:lastModifiedBy>Jon Rosdahl</cp:lastModifiedBy>
  <cp:revision>19</cp:revision>
  <cp:lastPrinted>1601-01-01T00:00:00Z</cp:lastPrinted>
  <dcterms:created xsi:type="dcterms:W3CDTF">2020-01-12T14:48:27Z</dcterms:created>
  <dcterms:modified xsi:type="dcterms:W3CDTF">2021-11-18T20:22:04Z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