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2" r:id="rId3"/>
    <p:sldId id="265" r:id="rId4"/>
    <p:sldId id="269" r:id="rId5"/>
    <p:sldId id="270" r:id="rId6"/>
    <p:sldId id="278" r:id="rId7"/>
    <p:sldId id="273" r:id="rId8"/>
    <p:sldId id="282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350" autoAdjust="0"/>
    <p:restoredTop sz="94660"/>
  </p:normalViewPr>
  <p:slideViewPr>
    <p:cSldViewPr>
      <p:cViewPr varScale="1">
        <p:scale>
          <a:sx n="112" d="100"/>
          <a:sy n="112" d="100"/>
        </p:scale>
        <p:origin x="120" y="34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 Ecclesine (pecclesi)" userId="8026f3ca-466d-45df-ae34-64ba14570b27" providerId="ADAL" clId="{8F869736-48F7-4B71-8A1D-38475572FFA8}"/>
    <pc:docChg chg="delSld modSld modMainMaster">
      <pc:chgData name="Peter Ecclesine (pecclesi)" userId="8026f3ca-466d-45df-ae34-64ba14570b27" providerId="ADAL" clId="{8F869736-48F7-4B71-8A1D-38475572FFA8}" dt="2021-11-15T12:51:48.355" v="25" actId="47"/>
      <pc:docMkLst>
        <pc:docMk/>
      </pc:docMkLst>
      <pc:sldChg chg="modSp mod">
        <pc:chgData name="Peter Ecclesine (pecclesi)" userId="8026f3ca-466d-45df-ae34-64ba14570b27" providerId="ADAL" clId="{8F869736-48F7-4B71-8A1D-38475572FFA8}" dt="2021-11-15T12:49:21.610" v="3" actId="20577"/>
        <pc:sldMkLst>
          <pc:docMk/>
          <pc:sldMk cId="0" sldId="256"/>
        </pc:sldMkLst>
        <pc:spChg chg="mod">
          <ac:chgData name="Peter Ecclesine (pecclesi)" userId="8026f3ca-466d-45df-ae34-64ba14570b27" providerId="ADAL" clId="{8F869736-48F7-4B71-8A1D-38475572FFA8}" dt="2021-11-15T12:49:21.610" v="3" actId="20577"/>
          <ac:spMkLst>
            <pc:docMk/>
            <pc:sldMk cId="0" sldId="256"/>
            <ac:spMk id="3074" creationId="{00000000-0000-0000-0000-000000000000}"/>
          </ac:spMkLst>
        </pc:spChg>
      </pc:sldChg>
      <pc:sldChg chg="del">
        <pc:chgData name="Peter Ecclesine (pecclesi)" userId="8026f3ca-466d-45df-ae34-64ba14570b27" providerId="ADAL" clId="{8F869736-48F7-4B71-8A1D-38475572FFA8}" dt="2021-11-15T12:49:47.446" v="4" actId="47"/>
        <pc:sldMkLst>
          <pc:docMk/>
          <pc:sldMk cId="0" sldId="257"/>
        </pc:sldMkLst>
      </pc:sldChg>
      <pc:sldChg chg="del">
        <pc:chgData name="Peter Ecclesine (pecclesi)" userId="8026f3ca-466d-45df-ae34-64ba14570b27" providerId="ADAL" clId="{8F869736-48F7-4B71-8A1D-38475572FFA8}" dt="2021-11-15T12:51:23.460" v="18" actId="47"/>
        <pc:sldMkLst>
          <pc:docMk/>
          <pc:sldMk cId="0" sldId="263"/>
        </pc:sldMkLst>
      </pc:sldChg>
      <pc:sldChg chg="del">
        <pc:chgData name="Peter Ecclesine (pecclesi)" userId="8026f3ca-466d-45df-ae34-64ba14570b27" providerId="ADAL" clId="{8F869736-48F7-4B71-8A1D-38475572FFA8}" dt="2021-11-15T12:50:28.384" v="8" actId="47"/>
        <pc:sldMkLst>
          <pc:docMk/>
          <pc:sldMk cId="2345770568" sldId="266"/>
        </pc:sldMkLst>
      </pc:sldChg>
      <pc:sldChg chg="del">
        <pc:chgData name="Peter Ecclesine (pecclesi)" userId="8026f3ca-466d-45df-ae34-64ba14570b27" providerId="ADAL" clId="{8F869736-48F7-4B71-8A1D-38475572FFA8}" dt="2021-11-15T12:50:29.849" v="9" actId="47"/>
        <pc:sldMkLst>
          <pc:docMk/>
          <pc:sldMk cId="8243437" sldId="267"/>
        </pc:sldMkLst>
      </pc:sldChg>
      <pc:sldChg chg="del">
        <pc:chgData name="Peter Ecclesine (pecclesi)" userId="8026f3ca-466d-45df-ae34-64ba14570b27" providerId="ADAL" clId="{8F869736-48F7-4B71-8A1D-38475572FFA8}" dt="2021-11-15T12:51:37.611" v="24" actId="47"/>
        <pc:sldMkLst>
          <pc:docMk/>
          <pc:sldMk cId="1729816864" sldId="268"/>
        </pc:sldMkLst>
      </pc:sldChg>
      <pc:sldChg chg="del">
        <pc:chgData name="Peter Ecclesine (pecclesi)" userId="8026f3ca-466d-45df-ae34-64ba14570b27" providerId="ADAL" clId="{8F869736-48F7-4B71-8A1D-38475572FFA8}" dt="2021-11-15T12:50:52.855" v="11" actId="47"/>
        <pc:sldMkLst>
          <pc:docMk/>
          <pc:sldMk cId="2614805109" sldId="271"/>
        </pc:sldMkLst>
      </pc:sldChg>
      <pc:sldChg chg="del">
        <pc:chgData name="Peter Ecclesine (pecclesi)" userId="8026f3ca-466d-45df-ae34-64ba14570b27" providerId="ADAL" clId="{8F869736-48F7-4B71-8A1D-38475572FFA8}" dt="2021-11-15T12:50:54.059" v="12" actId="47"/>
        <pc:sldMkLst>
          <pc:docMk/>
          <pc:sldMk cId="3975686332" sldId="272"/>
        </pc:sldMkLst>
      </pc:sldChg>
      <pc:sldChg chg="del">
        <pc:chgData name="Peter Ecclesine (pecclesi)" userId="8026f3ca-466d-45df-ae34-64ba14570b27" providerId="ADAL" clId="{8F869736-48F7-4B71-8A1D-38475572FFA8}" dt="2021-11-15T12:51:00.091" v="13" actId="47"/>
        <pc:sldMkLst>
          <pc:docMk/>
          <pc:sldMk cId="4177988227" sldId="274"/>
        </pc:sldMkLst>
      </pc:sldChg>
      <pc:sldChg chg="del">
        <pc:chgData name="Peter Ecclesine (pecclesi)" userId="8026f3ca-466d-45df-ae34-64ba14570b27" providerId="ADAL" clId="{8F869736-48F7-4B71-8A1D-38475572FFA8}" dt="2021-11-15T12:51:14.366" v="15" actId="47"/>
        <pc:sldMkLst>
          <pc:docMk/>
          <pc:sldMk cId="2023899635" sldId="275"/>
        </pc:sldMkLst>
      </pc:sldChg>
      <pc:sldChg chg="del">
        <pc:chgData name="Peter Ecclesine (pecclesi)" userId="8026f3ca-466d-45df-ae34-64ba14570b27" providerId="ADAL" clId="{8F869736-48F7-4B71-8A1D-38475572FFA8}" dt="2021-11-15T12:51:15.857" v="16" actId="47"/>
        <pc:sldMkLst>
          <pc:docMk/>
          <pc:sldMk cId="2881306593" sldId="276"/>
        </pc:sldMkLst>
      </pc:sldChg>
      <pc:sldChg chg="del">
        <pc:chgData name="Peter Ecclesine (pecclesi)" userId="8026f3ca-466d-45df-ae34-64ba14570b27" providerId="ADAL" clId="{8F869736-48F7-4B71-8A1D-38475572FFA8}" dt="2021-11-15T12:51:13.523" v="14" actId="47"/>
        <pc:sldMkLst>
          <pc:docMk/>
          <pc:sldMk cId="4277178323" sldId="277"/>
        </pc:sldMkLst>
      </pc:sldChg>
      <pc:sldChg chg="del">
        <pc:chgData name="Peter Ecclesine (pecclesi)" userId="8026f3ca-466d-45df-ae34-64ba14570b27" providerId="ADAL" clId="{8F869736-48F7-4B71-8A1D-38475572FFA8}" dt="2021-11-15T12:51:17.208" v="17" actId="47"/>
        <pc:sldMkLst>
          <pc:docMk/>
          <pc:sldMk cId="637982395" sldId="279"/>
        </pc:sldMkLst>
      </pc:sldChg>
      <pc:sldChg chg="del">
        <pc:chgData name="Peter Ecclesine (pecclesi)" userId="8026f3ca-466d-45df-ae34-64ba14570b27" providerId="ADAL" clId="{8F869736-48F7-4B71-8A1D-38475572FFA8}" dt="2021-11-15T12:49:57.828" v="7" actId="47"/>
        <pc:sldMkLst>
          <pc:docMk/>
          <pc:sldMk cId="1372385444" sldId="281"/>
        </pc:sldMkLst>
      </pc:sldChg>
      <pc:sldChg chg="del">
        <pc:chgData name="Peter Ecclesine (pecclesi)" userId="8026f3ca-466d-45df-ae34-64ba14570b27" providerId="ADAL" clId="{8F869736-48F7-4B71-8A1D-38475572FFA8}" dt="2021-11-15T12:49:52.613" v="5" actId="47"/>
        <pc:sldMkLst>
          <pc:docMk/>
          <pc:sldMk cId="1968720319" sldId="283"/>
        </pc:sldMkLst>
      </pc:sldChg>
      <pc:sldChg chg="del">
        <pc:chgData name="Peter Ecclesine (pecclesi)" userId="8026f3ca-466d-45df-ae34-64ba14570b27" providerId="ADAL" clId="{8F869736-48F7-4B71-8A1D-38475572FFA8}" dt="2021-11-15T12:51:25.475" v="19" actId="47"/>
        <pc:sldMkLst>
          <pc:docMk/>
          <pc:sldMk cId="92982801" sldId="286"/>
        </pc:sldMkLst>
      </pc:sldChg>
      <pc:sldChg chg="del">
        <pc:chgData name="Peter Ecclesine (pecclesi)" userId="8026f3ca-466d-45df-ae34-64ba14570b27" providerId="ADAL" clId="{8F869736-48F7-4B71-8A1D-38475572FFA8}" dt="2021-11-15T12:51:32.048" v="22" actId="47"/>
        <pc:sldMkLst>
          <pc:docMk/>
          <pc:sldMk cId="3714381571" sldId="287"/>
        </pc:sldMkLst>
      </pc:sldChg>
      <pc:sldChg chg="del">
        <pc:chgData name="Peter Ecclesine (pecclesi)" userId="8026f3ca-466d-45df-ae34-64ba14570b27" providerId="ADAL" clId="{8F869736-48F7-4B71-8A1D-38475572FFA8}" dt="2021-11-15T12:51:27.524" v="20" actId="47"/>
        <pc:sldMkLst>
          <pc:docMk/>
          <pc:sldMk cId="649811360" sldId="288"/>
        </pc:sldMkLst>
      </pc:sldChg>
      <pc:sldChg chg="del">
        <pc:chgData name="Peter Ecclesine (pecclesi)" userId="8026f3ca-466d-45df-ae34-64ba14570b27" providerId="ADAL" clId="{8F869736-48F7-4B71-8A1D-38475572FFA8}" dt="2021-11-15T12:51:29.796" v="21" actId="47"/>
        <pc:sldMkLst>
          <pc:docMk/>
          <pc:sldMk cId="2228770162" sldId="289"/>
        </pc:sldMkLst>
      </pc:sldChg>
      <pc:sldChg chg="del">
        <pc:chgData name="Peter Ecclesine (pecclesi)" userId="8026f3ca-466d-45df-ae34-64ba14570b27" providerId="ADAL" clId="{8F869736-48F7-4B71-8A1D-38475572FFA8}" dt="2021-11-15T12:51:35.190" v="23" actId="47"/>
        <pc:sldMkLst>
          <pc:docMk/>
          <pc:sldMk cId="75878603" sldId="290"/>
        </pc:sldMkLst>
      </pc:sldChg>
      <pc:sldChg chg="del">
        <pc:chgData name="Peter Ecclesine (pecclesi)" userId="8026f3ca-466d-45df-ae34-64ba14570b27" providerId="ADAL" clId="{8F869736-48F7-4B71-8A1D-38475572FFA8}" dt="2021-11-15T12:51:48.355" v="25" actId="47"/>
        <pc:sldMkLst>
          <pc:docMk/>
          <pc:sldMk cId="1701027519" sldId="291"/>
        </pc:sldMkLst>
      </pc:sldChg>
      <pc:sldChg chg="del">
        <pc:chgData name="Peter Ecclesine (pecclesi)" userId="8026f3ca-466d-45df-ae34-64ba14570b27" providerId="ADAL" clId="{8F869736-48F7-4B71-8A1D-38475572FFA8}" dt="2021-11-15T12:50:45.807" v="10" actId="47"/>
        <pc:sldMkLst>
          <pc:docMk/>
          <pc:sldMk cId="1130369888" sldId="293"/>
        </pc:sldMkLst>
      </pc:sldChg>
      <pc:sldChg chg="del">
        <pc:chgData name="Peter Ecclesine (pecclesi)" userId="8026f3ca-466d-45df-ae34-64ba14570b27" providerId="ADAL" clId="{8F869736-48F7-4B71-8A1D-38475572FFA8}" dt="2021-11-15T12:49:53.800" v="6" actId="47"/>
        <pc:sldMkLst>
          <pc:docMk/>
          <pc:sldMk cId="3303314101" sldId="2366"/>
        </pc:sldMkLst>
      </pc:sldChg>
      <pc:sldMasterChg chg="modSp mod">
        <pc:chgData name="Peter Ecclesine (pecclesi)" userId="8026f3ca-466d-45df-ae34-64ba14570b27" providerId="ADAL" clId="{8F869736-48F7-4B71-8A1D-38475572FFA8}" dt="2021-11-15T12:49:09.080" v="1" actId="6549"/>
        <pc:sldMasterMkLst>
          <pc:docMk/>
          <pc:sldMasterMk cId="0" sldId="2147483648"/>
        </pc:sldMasterMkLst>
        <pc:spChg chg="mod">
          <ac:chgData name="Peter Ecclesine (pecclesi)" userId="8026f3ca-466d-45df-ae34-64ba14570b27" providerId="ADAL" clId="{8F869736-48F7-4B71-8A1D-38475572FFA8}" dt="2021-11-15T12:49:09.080" v="1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0903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523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3965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0192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489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2021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802.11-21/1620r2</a:t>
            </a:r>
          </a:p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harrybims@me.com" TargetMode="External"/><Relationship Id="rId13" Type="http://schemas.openxmlformats.org/officeDocument/2006/relationships/hyperlink" Target="mailto:po-kai.huang@intel.com" TargetMode="External"/><Relationship Id="rId3" Type="http://schemas.openxmlformats.org/officeDocument/2006/relationships/hyperlink" Target="mailto:robert.stacey@intel.com" TargetMode="External"/><Relationship Id="rId7" Type="http://schemas.openxmlformats.org/officeDocument/2006/relationships/hyperlink" Target="mailto:volker.jungnickel@hhi.fraunhofer.de" TargetMode="External"/><Relationship Id="rId12" Type="http://schemas.openxmlformats.org/officeDocument/2006/relationships/hyperlink" Target="mailto:claudiodasilva@fb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aochun.wang@mediatek.com" TargetMode="External"/><Relationship Id="rId11" Type="http://schemas.openxmlformats.org/officeDocument/2006/relationships/hyperlink" Target="mailto:edward.ks.au@huawei.com" TargetMode="External"/><Relationship Id="rId5" Type="http://schemas.openxmlformats.org/officeDocument/2006/relationships/hyperlink" Target="mailto:RoyWant@google.com" TargetMode="External"/><Relationship Id="rId10" Type="http://schemas.openxmlformats.org/officeDocument/2006/relationships/hyperlink" Target="mailto:Yujin.Noh@senscomm.com" TargetMode="External"/><Relationship Id="rId4" Type="http://schemas.openxmlformats.org/officeDocument/2006/relationships/hyperlink" Target="mailto:pecclesi@cisco.com" TargetMode="External"/><Relationship Id="rId9" Type="http://schemas.openxmlformats.org/officeDocument/2006/relationships/hyperlink" Target="mailto:carol@ansley.com" TargetMode="External"/><Relationship Id="rId14" Type="http://schemas.openxmlformats.org/officeDocument/2006/relationships/hyperlink" Target="mailto:emily.h.qi@intel.com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myproject/Public/mytools/draft/styleman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Reports/802.11_Timelines.ht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WG Editor’s Meeting (November 2021)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2021-11-15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Peter Ecclesine (Cisco Systems)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2794483"/>
              </p:ext>
            </p:extLst>
          </p:nvPr>
        </p:nvGraphicFramePr>
        <p:xfrm>
          <a:off x="993775" y="2436813"/>
          <a:ext cx="10123488" cy="246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85" imgH="2546686" progId="Word.Document.8">
                  <p:embed/>
                </p:oleObj>
              </mc:Choice>
              <mc:Fallback>
                <p:oleObj name="Document" r:id="rId3" imgW="10439485" imgH="2546686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36813"/>
                        <a:ext cx="10123488" cy="2460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Volunteer Editor Contacts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2021</a:t>
            </a:r>
            <a:endParaRPr lang="en-GB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907283" y="1524000"/>
            <a:ext cx="10361084" cy="4876800"/>
          </a:xfrm>
          <a:noFill/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sz="1600" b="1" dirty="0"/>
              <a:t>WG – Robert Stacey </a:t>
            </a:r>
            <a:r>
              <a:rPr lang="en-US" sz="1600" dirty="0"/>
              <a:t>– </a:t>
            </a:r>
            <a:r>
              <a:rPr lang="en-US" sz="1600" dirty="0">
                <a:hlinkClick r:id="rId3"/>
              </a:rPr>
              <a:t>robert.stacey@intel.com</a:t>
            </a:r>
            <a:r>
              <a:rPr lang="en-US" sz="1600" dirty="0"/>
              <a:t>, </a:t>
            </a:r>
            <a:r>
              <a:rPr lang="en-US" sz="1600" b="1" dirty="0"/>
              <a:t>Peter Ecclesine -</a:t>
            </a:r>
            <a:r>
              <a:rPr lang="en-US" sz="1600" dirty="0"/>
              <a:t> </a:t>
            </a:r>
            <a:r>
              <a:rPr lang="it-IT" sz="1600" dirty="0">
                <a:hlinkClick r:id="rId4"/>
              </a:rPr>
              <a:t>pecclesi@cisco.com</a:t>
            </a:r>
            <a:r>
              <a:rPr lang="it-IT" sz="1600" b="1" dirty="0"/>
              <a:t> </a:t>
            </a:r>
            <a:endParaRPr lang="en-US" sz="1600" b="1" dirty="0"/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TGaz</a:t>
            </a:r>
            <a:r>
              <a:rPr lang="en-US" sz="1600" b="1" dirty="0"/>
              <a:t> – Roy Want </a:t>
            </a:r>
            <a:r>
              <a:rPr lang="en-US" sz="1600" dirty="0">
                <a:hlinkClick r:id="rId5"/>
              </a:rPr>
              <a:t>RoyWant@google.com</a:t>
            </a:r>
            <a:r>
              <a:rPr lang="en-US" sz="1600" dirty="0"/>
              <a:t> , </a:t>
            </a:r>
            <a:r>
              <a:rPr lang="en-US" sz="1600" b="1" dirty="0"/>
              <a:t>Chao Chun Wang </a:t>
            </a:r>
            <a:r>
              <a:rPr lang="en-US" sz="1600" dirty="0"/>
              <a:t>– </a:t>
            </a:r>
            <a:r>
              <a:rPr lang="en-US" sz="1600" dirty="0">
                <a:hlinkClick r:id="rId6"/>
              </a:rPr>
              <a:t>chaochun.wang@mediatek.com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TGbb</a:t>
            </a:r>
            <a:r>
              <a:rPr lang="en-US" sz="1600" b="1" dirty="0"/>
              <a:t> – Volker Jungnickel </a:t>
            </a:r>
            <a:r>
              <a:rPr lang="en-US" sz="1600" dirty="0"/>
              <a:t>– </a:t>
            </a:r>
            <a:r>
              <a:rPr lang="en-US" sz="1600" dirty="0">
                <a:hlinkClick r:id="rId7"/>
              </a:rPr>
              <a:t>volker.jungnickel@hhi.fraunhofer.de</a:t>
            </a:r>
            <a:r>
              <a:rPr lang="en-US" sz="1600" dirty="0"/>
              <a:t> , </a:t>
            </a:r>
            <a:r>
              <a:rPr lang="en-US" sz="1600" b="1" dirty="0"/>
              <a:t>Harry </a:t>
            </a:r>
            <a:r>
              <a:rPr lang="en-US" sz="1600" b="1" dirty="0" err="1"/>
              <a:t>Bims</a:t>
            </a:r>
            <a:r>
              <a:rPr lang="en-US" sz="1600" b="1" dirty="0"/>
              <a:t> </a:t>
            </a:r>
            <a:r>
              <a:rPr lang="en-US" sz="1600" dirty="0">
                <a:hlinkClick r:id="rId8"/>
              </a:rPr>
              <a:t>harrybims@me.com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TGbc</a:t>
            </a:r>
            <a:r>
              <a:rPr lang="en-US" sz="1600" b="1" dirty="0"/>
              <a:t> – Carol Ansley </a:t>
            </a:r>
            <a:r>
              <a:rPr lang="en-US" sz="1600" dirty="0"/>
              <a:t>– </a:t>
            </a:r>
            <a:r>
              <a:rPr lang="en-US" sz="1600" dirty="0">
                <a:hlinkClick r:id="rId9"/>
              </a:rPr>
              <a:t>carol@ansley.com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TGbd</a:t>
            </a:r>
            <a:r>
              <a:rPr lang="en-US" sz="1600" b="1" dirty="0"/>
              <a:t> – </a:t>
            </a:r>
            <a:r>
              <a:rPr lang="en-US" sz="1600" b="1" dirty="0" err="1"/>
              <a:t>Yujin</a:t>
            </a:r>
            <a:r>
              <a:rPr lang="en-US" sz="1600" b="1" dirty="0"/>
              <a:t> Noh </a:t>
            </a:r>
            <a:r>
              <a:rPr lang="en-US" sz="1600" dirty="0"/>
              <a:t>–</a:t>
            </a:r>
            <a:r>
              <a:rPr lang="en-US" sz="1600" b="1" dirty="0"/>
              <a:t> </a:t>
            </a:r>
            <a:r>
              <a:rPr lang="fi-FI" sz="1600" dirty="0">
                <a:hlinkClick r:id="rId10"/>
              </a:rPr>
              <a:t>Yujin.Noh@senscomm.com</a:t>
            </a:r>
            <a:r>
              <a:rPr lang="fi-FI" sz="1600" dirty="0"/>
              <a:t> </a:t>
            </a:r>
            <a:endParaRPr lang="en-US" sz="1600" dirty="0"/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TGbe</a:t>
            </a:r>
            <a:r>
              <a:rPr lang="en-US" sz="1600" b="1" dirty="0"/>
              <a:t> – Edward Au </a:t>
            </a:r>
            <a:r>
              <a:rPr lang="en-US" sz="1600" dirty="0"/>
              <a:t>– </a:t>
            </a:r>
            <a:r>
              <a:rPr lang="en-US" sz="1600" u="sng" dirty="0">
                <a:hlinkClick r:id="rId11"/>
              </a:rPr>
              <a:t>edward.ks.au@huawei.com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TGbf</a:t>
            </a:r>
            <a:r>
              <a:rPr lang="en-US" sz="1600" b="1" dirty="0"/>
              <a:t> – Claudio da Silva </a:t>
            </a:r>
            <a:r>
              <a:rPr lang="en-US" sz="1600" dirty="0"/>
              <a:t>– </a:t>
            </a:r>
            <a:r>
              <a:rPr lang="en-US" sz="1600" dirty="0">
                <a:hlinkClick r:id="rId12"/>
              </a:rPr>
              <a:t>claudiodasilva@fb.com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TGbh</a:t>
            </a:r>
            <a:r>
              <a:rPr lang="en-US" sz="1600" b="1" dirty="0"/>
              <a:t> – Carol Ansley </a:t>
            </a:r>
            <a:r>
              <a:rPr lang="en-US" sz="1600" dirty="0"/>
              <a:t>– </a:t>
            </a:r>
            <a:r>
              <a:rPr lang="en-US" sz="1600" dirty="0">
                <a:hlinkClick r:id="rId9"/>
              </a:rPr>
              <a:t>carol@ansley.com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TGbi</a:t>
            </a:r>
            <a:r>
              <a:rPr lang="en-US" sz="1600" b="1" dirty="0"/>
              <a:t> – Po-kai Huang </a:t>
            </a:r>
            <a:r>
              <a:rPr lang="en-US" sz="1600" dirty="0"/>
              <a:t>– </a:t>
            </a:r>
            <a:r>
              <a:rPr lang="en-US" sz="1600" dirty="0">
                <a:hlinkClick r:id="rId13"/>
              </a:rPr>
              <a:t>po-kai.huang@intel.com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REVme</a:t>
            </a:r>
            <a:r>
              <a:rPr lang="en-US" sz="1600" b="1" dirty="0"/>
              <a:t> – Emily Qi </a:t>
            </a:r>
            <a:r>
              <a:rPr lang="en-US" sz="1600" dirty="0"/>
              <a:t>– </a:t>
            </a:r>
            <a:r>
              <a:rPr lang="en-US" sz="1600" b="0" dirty="0">
                <a:hlinkClick r:id="rId14"/>
              </a:rPr>
              <a:t>emily.h.qi@intel.com</a:t>
            </a:r>
            <a:r>
              <a:rPr lang="en-US" sz="1600" dirty="0"/>
              <a:t>, </a:t>
            </a:r>
            <a:r>
              <a:rPr lang="en-US" sz="1600" b="1" dirty="0"/>
              <a:t>Edward Au </a:t>
            </a:r>
            <a:r>
              <a:rPr lang="en-US" sz="1600" dirty="0"/>
              <a:t>– </a:t>
            </a:r>
            <a:r>
              <a:rPr lang="en-US" sz="1600" b="0" u="sng" dirty="0">
                <a:hlinkClick r:id="rId11"/>
              </a:rPr>
              <a:t>edward.ks.au@huawei.com</a:t>
            </a:r>
            <a:r>
              <a:rPr lang="en-US" sz="1600" dirty="0"/>
              <a:t>, </a:t>
            </a:r>
          </a:p>
          <a:p>
            <a:pPr lvl="1"/>
            <a:endParaRPr lang="en-US" sz="16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5458" y="685800"/>
            <a:ext cx="10361084" cy="1065213"/>
          </a:xfrm>
        </p:spPr>
        <p:txBody>
          <a:bodyPr/>
          <a:lstStyle/>
          <a:p>
            <a:r>
              <a:rPr lang="en-GB" dirty="0"/>
              <a:t>November 8</a:t>
            </a:r>
            <a:r>
              <a:rPr lang="en-GB" baseline="30000" dirty="0"/>
              <a:t>th</a:t>
            </a:r>
            <a:r>
              <a:rPr lang="en-GB" dirty="0"/>
              <a:t> roundtable status report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65200" y="1600200"/>
            <a:ext cx="10361084" cy="4800600"/>
          </a:xfrm>
          <a:ln/>
        </p:spPr>
        <p:txBody>
          <a:bodyPr/>
          <a:lstStyle/>
          <a:p>
            <a:r>
              <a:rPr lang="en-GB" sz="1800" dirty="0"/>
              <a:t>11az – </a:t>
            </a:r>
            <a:r>
              <a:rPr lang="en-GB" sz="1800" b="0" dirty="0"/>
              <a:t>11 SA Initial Ballot with 93% approval, 364 comments, 193 editorial, 166 technical, 6 general. Hope to recirc out of March.</a:t>
            </a:r>
          </a:p>
          <a:p>
            <a:r>
              <a:rPr lang="en-GB" sz="1800" dirty="0"/>
              <a:t>11bb – </a:t>
            </a:r>
            <a:r>
              <a:rPr lang="en-GB" sz="1800" b="0" dirty="0"/>
              <a:t>D0.7 (27 pages) created and is under review, hope to </a:t>
            </a:r>
            <a:r>
              <a:rPr lang="en-GB" sz="1800" b="0"/>
              <a:t>have initial </a:t>
            </a:r>
            <a:r>
              <a:rPr lang="en-GB" sz="1800" b="0" dirty="0"/>
              <a:t>WG Letter Ballot out of November.</a:t>
            </a:r>
          </a:p>
          <a:p>
            <a:r>
              <a:rPr lang="en-GB" sz="1800" dirty="0"/>
              <a:t>11bc –  </a:t>
            </a:r>
            <a:r>
              <a:rPr lang="en-GB" sz="1800" b="0" dirty="0"/>
              <a:t>recirculation of D2.0, 90% approval, 294 comments, hope to MDR on D3.0 out of January. </a:t>
            </a:r>
          </a:p>
          <a:p>
            <a:r>
              <a:rPr lang="en-GB" sz="1800" dirty="0"/>
              <a:t>11bd –  </a:t>
            </a:r>
            <a:r>
              <a:rPr lang="en-GB" sz="1800" b="0" dirty="0"/>
              <a:t>89% of comments resolved so far, 30 comments this week. Hope to create D3.0 out of November.   </a:t>
            </a:r>
          </a:p>
          <a:p>
            <a:r>
              <a:rPr lang="en-GB" sz="1800" dirty="0"/>
              <a:t>11be – </a:t>
            </a:r>
            <a:r>
              <a:rPr lang="en-US" sz="1800" dirty="0"/>
              <a:t> </a:t>
            </a:r>
            <a:r>
              <a:rPr lang="en-US" sz="1800" b="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Continue comment resolution.  Expect to publish D1.3 after the November 2021 plenary.</a:t>
            </a:r>
            <a:endParaRPr lang="en-US" sz="1800" dirty="0"/>
          </a:p>
          <a:p>
            <a:r>
              <a:rPr lang="en-US" sz="1800" dirty="0"/>
              <a:t>11bf </a:t>
            </a:r>
            <a:r>
              <a:rPr lang="en-GB" sz="1800" dirty="0"/>
              <a:t>–</a:t>
            </a:r>
            <a:r>
              <a:rPr lang="en-US" sz="1800" dirty="0"/>
              <a:t>  </a:t>
            </a:r>
            <a:r>
              <a:rPr lang="en-US" sz="1800" b="0" dirty="0"/>
              <a:t>working on SF, hope is to have D0.1 out of March. </a:t>
            </a:r>
          </a:p>
          <a:p>
            <a:r>
              <a:rPr lang="en-GB" sz="1800" dirty="0"/>
              <a:t>11bh – </a:t>
            </a:r>
            <a:r>
              <a:rPr lang="en-GB" sz="1800" b="0" dirty="0"/>
              <a:t>hoping to start getting text from Nov meeting, hoping for D0.1 out of January.</a:t>
            </a:r>
          </a:p>
          <a:p>
            <a:r>
              <a:rPr lang="en-GB" sz="1800" dirty="0"/>
              <a:t>11bi – </a:t>
            </a:r>
            <a:r>
              <a:rPr lang="en-GB" sz="1800" b="0" dirty="0"/>
              <a:t>working on issues document, hope to finish that in January, 2022, then to requirements.  </a:t>
            </a:r>
          </a:p>
          <a:p>
            <a:r>
              <a:rPr lang="en-GB" sz="1800" dirty="0" err="1"/>
              <a:t>REVme</a:t>
            </a:r>
            <a:r>
              <a:rPr lang="en-GB" sz="1800" dirty="0"/>
              <a:t> – </a:t>
            </a:r>
            <a:r>
              <a:rPr lang="en-GB" sz="1800" b="0" dirty="0"/>
              <a:t>D0.4 is posted, with 11ax, 11ay, and 11ba. Goal is to have D1.0 out of November for initial WG Letter Ballot. The comments on initial WGLB will reveal the actual timeline for 11me.   </a:t>
            </a:r>
          </a:p>
          <a:p>
            <a:endParaRPr lang="en-GB" sz="1400" dirty="0"/>
          </a:p>
          <a:p>
            <a:endParaRPr lang="en-US" sz="1400" dirty="0"/>
          </a:p>
          <a:p>
            <a:r>
              <a:rPr lang="en-GB" sz="2000" dirty="0"/>
              <a:t>  </a:t>
            </a:r>
          </a:p>
          <a:p>
            <a:endParaRPr lang="en-GB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38902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534988"/>
            <a:ext cx="10361084" cy="1065213"/>
          </a:xfrm>
        </p:spPr>
        <p:txBody>
          <a:bodyPr/>
          <a:lstStyle/>
          <a:p>
            <a:r>
              <a:rPr lang="en-GB" dirty="0"/>
              <a:t>MDR Status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29217" y="1524000"/>
            <a:ext cx="10361084" cy="4799012"/>
          </a:xfrm>
          <a:ln/>
        </p:spPr>
        <p:txBody>
          <a:bodyPr/>
          <a:lstStyle/>
          <a:p>
            <a:r>
              <a:rPr lang="en-US" dirty="0"/>
              <a:t>802.11 Working Group Mandatory Draft Review</a:t>
            </a:r>
          </a:p>
          <a:p>
            <a:pPr lvl="1">
              <a:buFontTx/>
              <a:buNone/>
            </a:pPr>
            <a:r>
              <a:rPr lang="en-US" sz="1800" dirty="0"/>
              <a:t>802.11-11/615r6 documents the process. MDR now in the 802.11 Operating Manual 802.11-14/0629r8. The process causes some changes to the draft, so the report is done after the editing is done. </a:t>
            </a:r>
          </a:p>
          <a:p>
            <a:r>
              <a:rPr lang="en-US" sz="1400" dirty="0" err="1"/>
              <a:t>REVmd</a:t>
            </a:r>
            <a:r>
              <a:rPr lang="en-US" sz="1400" dirty="0"/>
              <a:t> on Draft 2.1 was started out of February 2019 (Robert Stacey, Joseph Levy, Carol Ansley, Menzo Wentink, </a:t>
            </a:r>
            <a:r>
              <a:rPr lang="en-US" sz="1400" dirty="0" err="1"/>
              <a:t>Bahar</a:t>
            </a:r>
            <a:r>
              <a:rPr lang="en-US" sz="1400" dirty="0"/>
              <a:t> Sadeghi, Mark Hamilton, Yongho Seok, Emily Qi, Edward Au, Peter Ecclesine) 19/260r15 – IEEE SA staff - mixing normative and informative, see 19/1444r4 MDR complete</a:t>
            </a:r>
          </a:p>
          <a:p>
            <a:r>
              <a:rPr lang="en-US" sz="1400" dirty="0"/>
              <a:t>P802.11ay was started on D3.1 out of March 2019 (Robert Stacey, Solomon </a:t>
            </a:r>
            <a:r>
              <a:rPr lang="en-US" sz="1400" dirty="0" err="1"/>
              <a:t>Trainin</a:t>
            </a:r>
            <a:r>
              <a:rPr lang="en-US" sz="1400" dirty="0"/>
              <a:t>, Edward Au, Emily Qi, Yongho Seok, Peter Ecclesine) 19/681r6 MDR complete</a:t>
            </a:r>
          </a:p>
          <a:p>
            <a:r>
              <a:rPr lang="en-US" sz="1400" dirty="0"/>
              <a:t>P802.11ax was started on D4.1 out of May 2019 (Robert Stacey, Edward Au, Yongho Seok, Naveen Kakani, Perry </a:t>
            </a:r>
            <a:r>
              <a:rPr lang="en-US" sz="1400" dirty="0" err="1"/>
              <a:t>Correll</a:t>
            </a:r>
            <a:r>
              <a:rPr lang="en-US" sz="1400" dirty="0"/>
              <a:t>, Peter Ecclesine, Po-Kai Huang) 19/1015r4 MDR complete</a:t>
            </a:r>
          </a:p>
          <a:p>
            <a:r>
              <a:rPr lang="en-US" sz="1400" dirty="0"/>
              <a:t>P802.11ba was started on D4.0 out of September 2019 (Robert Stacey, Po-Kai Huang, </a:t>
            </a:r>
            <a:r>
              <a:rPr lang="en-US" sz="1400" dirty="0" err="1"/>
              <a:t>Rojan</a:t>
            </a:r>
            <a:r>
              <a:rPr lang="en-US" sz="1400" dirty="0"/>
              <a:t> </a:t>
            </a:r>
            <a:r>
              <a:rPr lang="en-US" sz="1400" dirty="0" err="1"/>
              <a:t>Chitrakar</a:t>
            </a:r>
            <a:r>
              <a:rPr lang="en-US" sz="1400" dirty="0"/>
              <a:t>, </a:t>
            </a:r>
            <a:r>
              <a:rPr lang="en-US" sz="1400" dirty="0" err="1"/>
              <a:t>Yunsong</a:t>
            </a:r>
            <a:r>
              <a:rPr lang="en-US" sz="1400" dirty="0"/>
              <a:t> Yang, </a:t>
            </a:r>
            <a:r>
              <a:rPr lang="en-US" sz="1400" dirty="0" err="1"/>
              <a:t>Yongho</a:t>
            </a:r>
            <a:r>
              <a:rPr lang="en-US" sz="1400" dirty="0"/>
              <a:t> Seok, Mark Hamilton ) 19/176</a:t>
            </a:r>
            <a:r>
              <a:rPr lang="en-US" sz="1400" dirty="0">
                <a:solidFill>
                  <a:schemeClr val="tx1"/>
                </a:solidFill>
              </a:rPr>
              <a:t>5r6 </a:t>
            </a:r>
            <a:r>
              <a:rPr lang="en-US" sz="1400" dirty="0"/>
              <a:t>MDR complete</a:t>
            </a:r>
          </a:p>
          <a:p>
            <a:r>
              <a:rPr lang="en-US" sz="1400" dirty="0"/>
              <a:t>P802.11az was started on D3.0 out of January 2021 (Robert Stacey,  Emily Qi, Edward Au, Carol Ansley, Peter Ecclesine, Yongho Seok, Mark Hamilton) </a:t>
            </a:r>
            <a:r>
              <a:rPr lang="en-US" sz="1400" dirty="0">
                <a:solidFill>
                  <a:schemeClr val="tx1"/>
                </a:solidFill>
              </a:rPr>
              <a:t>21/0329r7 July 15, 2021 MDR complete</a:t>
            </a:r>
          </a:p>
          <a:p>
            <a:r>
              <a:rPr lang="en-US" sz="1800" dirty="0"/>
              <a:t>P802.11bd was started on D3.0 out of November 2021 (Robert Stacey, Emily Qi, Peter Ecclesine)</a:t>
            </a:r>
          </a:p>
          <a:p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68129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802.11 Style Guide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876796" y="1600200"/>
            <a:ext cx="10361084" cy="4875214"/>
          </a:xfrm>
          <a:ln/>
        </p:spPr>
        <p:txBody>
          <a:bodyPr/>
          <a:lstStyle/>
          <a:p>
            <a:r>
              <a:rPr lang="en-GB" dirty="0"/>
              <a:t>See 11-09-1034</a:t>
            </a:r>
            <a:r>
              <a:rPr lang="en-GB" dirty="0">
                <a:solidFill>
                  <a:schemeClr val="tx1"/>
                </a:solidFill>
              </a:rPr>
              <a:t>-</a:t>
            </a:r>
            <a:r>
              <a:rPr lang="en-GB" dirty="0">
                <a:solidFill>
                  <a:srgbClr val="FF0000"/>
                </a:solidFill>
              </a:rPr>
              <a:t>19</a:t>
            </a:r>
            <a:r>
              <a:rPr lang="en-GB" dirty="0">
                <a:solidFill>
                  <a:schemeClr val="tx1"/>
                </a:solidFill>
              </a:rPr>
              <a:t>-</a:t>
            </a:r>
            <a:r>
              <a:rPr lang="en-GB" dirty="0"/>
              <a:t>0000-802-11-editorial-style-guide.docx   </a:t>
            </a:r>
          </a:p>
          <a:p>
            <a:r>
              <a:rPr lang="en-US" dirty="0"/>
              <a:t>We update 802.11 Style Guide based on IEEE Standards Style Manual and consistency changes in final publication of the 802.11 standard</a:t>
            </a:r>
            <a:endParaRPr lang="en-GB" dirty="0"/>
          </a:p>
          <a:p>
            <a:r>
              <a:rPr lang="en-US" b="0" dirty="0"/>
              <a:t>Editor’s responsibility includes checking the </a:t>
            </a:r>
            <a:r>
              <a:rPr lang="en-US" dirty="0"/>
              <a:t>2020 IEEE Standards Style Manual </a:t>
            </a:r>
            <a:r>
              <a:rPr lang="en-US" b="0" dirty="0"/>
              <a:t>when creating or updating drafts. </a:t>
            </a:r>
            <a:r>
              <a:rPr lang="en-US" sz="18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3"/>
              </a:rPr>
              <a:t>https://mentor.ieee.org/myproject/Public/mytools/draft/styleman.pdf</a:t>
            </a:r>
            <a:endParaRPr lang="en-US" b="0" dirty="0"/>
          </a:p>
          <a:p>
            <a:r>
              <a:rPr lang="en-US" b="0" dirty="0"/>
              <a:t>Submissions with draft text should conform to both the WG11 Style Guide and IEEE Standards Style Manual</a:t>
            </a:r>
          </a:p>
          <a:p>
            <a:r>
              <a:rPr lang="en-US" b="0" dirty="0"/>
              <a:t>Note that the 802.11 Style Guide evolves with our practice, we’ve added </a:t>
            </a:r>
            <a:r>
              <a:rPr lang="en-US" b="0"/>
              <a:t>the particular use of </a:t>
            </a:r>
            <a:r>
              <a:rPr lang="en-US" b="0" dirty="0"/>
              <a:t>“Tail” and explained our practice in acronyms.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83899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MIB Style</a:t>
            </a:r>
            <a:r>
              <a:rPr lang="en-GB" dirty="0"/>
              <a:t>, Visio and Frame Practices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419599"/>
          </a:xfrm>
          <a:ln/>
        </p:spPr>
        <p:txBody>
          <a:bodyPr/>
          <a:lstStyle/>
          <a:p>
            <a:r>
              <a:rPr lang="en-GB" sz="1600" dirty="0"/>
              <a:t>11-15/355r13 MIB </a:t>
            </a:r>
            <a:r>
              <a:rPr lang="en-GB" sz="1600" dirty="0" err="1"/>
              <a:t>TruthValue</a:t>
            </a:r>
            <a:r>
              <a:rPr lang="en-GB" sz="1600" dirty="0"/>
              <a:t> usage patterns</a:t>
            </a:r>
          </a:p>
          <a:p>
            <a:r>
              <a:rPr lang="en-GB" sz="1600" dirty="0"/>
              <a:t>MIB Style: We use a single style with appropriately set tabs,  and use leading</a:t>
            </a:r>
            <a:r>
              <a:rPr lang="en-US" sz="1600" dirty="0"/>
              <a:t> </a:t>
            </a:r>
            <a:r>
              <a:rPr lang="en-GB" sz="1600" dirty="0"/>
              <a:t>Tabs to distinguish the syntax and description parts. (Adrian Stephens Feb 9, 2010)</a:t>
            </a:r>
            <a:endParaRPr lang="en-US" sz="1600" dirty="0"/>
          </a:p>
          <a:p>
            <a:r>
              <a:rPr lang="en-GB" sz="1600" dirty="0">
                <a:solidFill>
                  <a:schemeClr val="tx1"/>
                </a:solidFill>
              </a:rPr>
              <a:t>Two ways to format a figure &amp; its caption in frame:</a:t>
            </a:r>
            <a:endParaRPr lang="en-US" sz="1600" dirty="0">
              <a:solidFill>
                <a:schemeClr val="tx1"/>
              </a:solidFill>
            </a:endParaRPr>
          </a:p>
          <a:p>
            <a:pPr lvl="1"/>
            <a:r>
              <a:rPr lang="en-GB" sz="1100" dirty="0">
                <a:solidFill>
                  <a:schemeClr val="tx1"/>
                </a:solidFill>
              </a:rPr>
              <a:t>Insert a table.  Insert anchored frame inside table cell to hold graphics.  Use table caption as figure caption.</a:t>
            </a:r>
            <a:endParaRPr lang="en-US" sz="1100" dirty="0">
              <a:solidFill>
                <a:schemeClr val="tx1"/>
              </a:solidFill>
            </a:endParaRPr>
          </a:p>
          <a:p>
            <a:pPr lvl="1"/>
            <a:r>
              <a:rPr lang="en-GB" sz="1100" dirty="0">
                <a:solidFill>
                  <a:schemeClr val="tx1"/>
                </a:solidFill>
              </a:rPr>
              <a:t>Insert an anchored frame.  Insert caption inside a text frame inside the anchored frame.  Insert graphics inside the anchored frame.</a:t>
            </a:r>
            <a:endParaRPr lang="en-US" sz="1100" dirty="0">
              <a:solidFill>
                <a:schemeClr val="tx1"/>
              </a:solidFill>
            </a:endParaRPr>
          </a:p>
          <a:p>
            <a:r>
              <a:rPr lang="en-GB" sz="1400" dirty="0">
                <a:solidFill>
                  <a:srgbClr val="FF0000"/>
                </a:solidFill>
              </a:rPr>
              <a:t>Do not reference other clauses in Visio figures</a:t>
            </a:r>
            <a:r>
              <a:rPr lang="en-US" sz="1400" dirty="0"/>
              <a:t>, it is very hard to maintain the references</a:t>
            </a:r>
            <a:r>
              <a:rPr lang="en-GB" sz="1600" dirty="0"/>
              <a:t> in figures</a:t>
            </a:r>
          </a:p>
          <a:p>
            <a:r>
              <a:rPr lang="en-GB" sz="1600" dirty="0"/>
              <a:t>Keep embedded figures using Visio as long as possible (not in Word)</a:t>
            </a:r>
            <a:endParaRPr lang="en-US" sz="1600" dirty="0"/>
          </a:p>
          <a:p>
            <a:pPr lvl="1"/>
            <a:r>
              <a:rPr lang="en-GB" sz="1400" dirty="0"/>
              <a:t>Near the end of sponsor ballot, </a:t>
            </a:r>
            <a:r>
              <a:rPr lang="en-GB" sz="1400" dirty="0">
                <a:solidFill>
                  <a:schemeClr val="tx1"/>
                </a:solidFill>
              </a:rPr>
              <a:t>turn these all into .emf </a:t>
            </a:r>
            <a:r>
              <a:rPr lang="en-GB" sz="1400" dirty="0"/>
              <a:t>(windows meta file) format files (you can do this from </a:t>
            </a:r>
            <a:r>
              <a:rPr lang="en-GB" sz="1400" dirty="0" err="1"/>
              <a:t>visio</a:t>
            </a:r>
            <a:r>
              <a:rPr lang="en-GB" sz="1400" dirty="0"/>
              <a:t> using “save as”).  </a:t>
            </a:r>
          </a:p>
          <a:p>
            <a:pPr lvl="1"/>
            <a:r>
              <a:rPr lang="en-GB" sz="1400" dirty="0">
                <a:solidFill>
                  <a:srgbClr val="FF0000"/>
                </a:solidFill>
              </a:rPr>
              <a:t>Keep </a:t>
            </a:r>
            <a:r>
              <a:rPr lang="en-GB" sz="1400" dirty="0"/>
              <a:t>separate files for the .</a:t>
            </a:r>
            <a:r>
              <a:rPr lang="en-GB" sz="1400" dirty="0" err="1"/>
              <a:t>vsd</a:t>
            </a:r>
            <a:r>
              <a:rPr lang="en-GB" sz="1400" dirty="0"/>
              <a:t> source and the .emf file that is linked to from frame. There is high likelihood we should use .emf</a:t>
            </a:r>
          </a:p>
          <a:p>
            <a:pPr lvl="1"/>
            <a:r>
              <a:rPr lang="en-US" sz="1400" dirty="0"/>
              <a:t>Use the figure number or a short version of the figure title (shown in your final draft) for the name of  the Visio and emf file. </a:t>
            </a:r>
          </a:p>
          <a:p>
            <a:pPr lvl="1"/>
            <a:r>
              <a:rPr lang="en-US" sz="1400" dirty="0"/>
              <a:t>One figure, one Visio file. Don’t store multiple figures in one Visio file.</a:t>
            </a:r>
            <a:endParaRPr lang="en-GB" sz="1400" dirty="0"/>
          </a:p>
          <a:p>
            <a:r>
              <a:rPr lang="en-GB" sz="1400" dirty="0"/>
              <a:t>Frame format figures are tables</a:t>
            </a:r>
          </a:p>
          <a:p>
            <a:r>
              <a:rPr lang="en-GB" sz="1400" dirty="0"/>
              <a:t>The MathML editor for equations may be applicable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77634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380999"/>
          </a:xfrm>
        </p:spPr>
        <p:txBody>
          <a:bodyPr/>
          <a:lstStyle/>
          <a:p>
            <a:r>
              <a:rPr lang="en-US" dirty="0"/>
              <a:t>Editor Amendment Ordering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146176"/>
            <a:ext cx="10361084" cy="5329237"/>
          </a:xfrm>
          <a:ln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/>
              <a:t>Data as of </a:t>
            </a:r>
            <a:r>
              <a:rPr lang="en-US" sz="2000" dirty="0">
                <a:solidFill>
                  <a:srgbClr val="FF0000"/>
                </a:solidFill>
              </a:rPr>
              <a:t>Nov 2021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dirty="0"/>
              <a:t>See </a:t>
            </a:r>
            <a:r>
              <a:rPr lang="en-US" sz="1600" dirty="0">
                <a:hlinkClick r:id="rId3"/>
              </a:rPr>
              <a:t>http://grouper.ieee.org/groups/802/11/Reports/802.11_Timelines.htm</a:t>
            </a:r>
            <a:endParaRPr lang="en-US" sz="1600" dirty="0"/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800" dirty="0"/>
              <a:t>We will revisit the running order in</a:t>
            </a:r>
            <a:r>
              <a:rPr lang="en-US" sz="1800" dirty="0">
                <a:solidFill>
                  <a:srgbClr val="FF0000"/>
                </a:solidFill>
              </a:rPr>
              <a:t> January, 2022. Changes are usually based on MDR suitability</a:t>
            </a:r>
            <a:r>
              <a:rPr lang="en-US" sz="1800" dirty="0"/>
              <a:t>.</a:t>
            </a:r>
          </a:p>
          <a:p>
            <a:pPr>
              <a:buFont typeface="Times New Roman" pitchFamily="16" charset="0"/>
              <a:buChar char="•"/>
            </a:pPr>
            <a:endParaRPr lang="en-GB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2021</a:t>
            </a:r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6163330"/>
              </p:ext>
            </p:extLst>
          </p:nvPr>
        </p:nvGraphicFramePr>
        <p:xfrm>
          <a:off x="838200" y="2057400"/>
          <a:ext cx="10546268" cy="50180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4200">
                  <a:extLst>
                    <a:ext uri="{9D8B030D-6E8A-4147-A177-3AD203B41FA5}">
                      <a16:colId xmlns:a16="http://schemas.microsoft.com/office/drawing/2014/main" val="3336049185"/>
                    </a:ext>
                  </a:extLst>
                </a:gridCol>
                <a:gridCol w="4297243">
                  <a:extLst>
                    <a:ext uri="{9D8B030D-6E8A-4147-A177-3AD203B41FA5}">
                      <a16:colId xmlns:a16="http://schemas.microsoft.com/office/drawing/2014/main" val="1921072032"/>
                    </a:ext>
                  </a:extLst>
                </a:gridCol>
                <a:gridCol w="3124825">
                  <a:extLst>
                    <a:ext uri="{9D8B030D-6E8A-4147-A177-3AD203B41FA5}">
                      <a16:colId xmlns:a16="http://schemas.microsoft.com/office/drawing/2014/main" val="3834352144"/>
                    </a:ext>
                  </a:extLst>
                </a:gridCol>
              </a:tblGrid>
              <a:tr h="4724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Number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Projected REVCOM Date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8554141"/>
                  </a:ext>
                </a:extLst>
              </a:tr>
              <a:tr h="5135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802.11-2020 Amendment 4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802.11-2020 Amendment 5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TGaz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282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TGbc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86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Dec 2022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2023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2380037"/>
                  </a:ext>
                </a:extLst>
              </a:tr>
              <a:tr h="5135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802.11-2020 Amendment 6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TGbd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138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Nov 2022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4100842"/>
                  </a:ext>
                </a:extLst>
              </a:tr>
              <a:tr h="5135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802.11-2020 Amendment 7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TGbb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27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Dec 2022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2524201"/>
                  </a:ext>
                </a:extLst>
              </a:tr>
              <a:tr h="5135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802.11-2024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1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TGm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6085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TGbe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735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Sep 2024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May 2024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3177727"/>
                  </a:ext>
                </a:extLst>
              </a:tr>
              <a:tr h="67784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7905179"/>
                  </a:ext>
                </a:extLst>
              </a:tr>
              <a:tr h="2670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2416159"/>
                  </a:ext>
                </a:extLst>
              </a:tr>
              <a:tr h="2670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2494330"/>
                  </a:ext>
                </a:extLst>
              </a:tr>
              <a:tr h="2670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9065581"/>
                  </a:ext>
                </a:extLst>
              </a:tr>
              <a:tr h="2670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76352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48832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753" y="580101"/>
            <a:ext cx="10361084" cy="1065213"/>
          </a:xfrm>
        </p:spPr>
        <p:txBody>
          <a:bodyPr/>
          <a:lstStyle/>
          <a:p>
            <a:r>
              <a:rPr lang="en-US" dirty="0"/>
              <a:t>Draft Development Snapshot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7409025"/>
              </p:ext>
            </p:extLst>
          </p:nvPr>
        </p:nvGraphicFramePr>
        <p:xfrm>
          <a:off x="737392" y="1374227"/>
          <a:ext cx="9395946" cy="5390379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618827">
                  <a:extLst>
                    <a:ext uri="{9D8B030D-6E8A-4147-A177-3AD203B41FA5}">
                      <a16:colId xmlns:a16="http://schemas.microsoft.com/office/drawing/2014/main" val="4261970102"/>
                    </a:ext>
                  </a:extLst>
                </a:gridCol>
                <a:gridCol w="403471">
                  <a:extLst>
                    <a:ext uri="{9D8B030D-6E8A-4147-A177-3AD203B41FA5}">
                      <a16:colId xmlns:a16="http://schemas.microsoft.com/office/drawing/2014/main" val="78877518"/>
                    </a:ext>
                  </a:extLst>
                </a:gridCol>
                <a:gridCol w="394224">
                  <a:extLst>
                    <a:ext uri="{9D8B030D-6E8A-4147-A177-3AD203B41FA5}">
                      <a16:colId xmlns:a16="http://schemas.microsoft.com/office/drawing/2014/main" val="302974934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94802276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543342895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3821760127"/>
                    </a:ext>
                  </a:extLst>
                </a:gridCol>
                <a:gridCol w="436886">
                  <a:extLst>
                    <a:ext uri="{9D8B030D-6E8A-4147-A177-3AD203B41FA5}">
                      <a16:colId xmlns:a16="http://schemas.microsoft.com/office/drawing/2014/main" val="1625024730"/>
                    </a:ext>
                  </a:extLst>
                </a:gridCol>
                <a:gridCol w="477514">
                  <a:extLst>
                    <a:ext uri="{9D8B030D-6E8A-4147-A177-3AD203B41FA5}">
                      <a16:colId xmlns:a16="http://schemas.microsoft.com/office/drawing/2014/main" val="2849464904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378415902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327754882"/>
                    </a:ext>
                  </a:extLst>
                </a:gridCol>
                <a:gridCol w="1280551">
                  <a:extLst>
                    <a:ext uri="{9D8B030D-6E8A-4147-A177-3AD203B41FA5}">
                      <a16:colId xmlns:a16="http://schemas.microsoft.com/office/drawing/2014/main" val="309422106"/>
                    </a:ext>
                  </a:extLst>
                </a:gridCol>
                <a:gridCol w="436886">
                  <a:extLst>
                    <a:ext uri="{9D8B030D-6E8A-4147-A177-3AD203B41FA5}">
                      <a16:colId xmlns:a16="http://schemas.microsoft.com/office/drawing/2014/main" val="2746800865"/>
                    </a:ext>
                  </a:extLst>
                </a:gridCol>
                <a:gridCol w="1852449">
                  <a:extLst>
                    <a:ext uri="{9D8B030D-6E8A-4147-A177-3AD203B41FA5}">
                      <a16:colId xmlns:a16="http://schemas.microsoft.com/office/drawing/2014/main" val="664609411"/>
                    </a:ext>
                  </a:extLst>
                </a:gridCol>
                <a:gridCol w="1132938">
                  <a:extLst>
                    <a:ext uri="{9D8B030D-6E8A-4147-A177-3AD203B41FA5}">
                      <a16:colId xmlns:a16="http://schemas.microsoft.com/office/drawing/2014/main" val="1668201667"/>
                    </a:ext>
                  </a:extLst>
                </a:gridCol>
              </a:tblGrid>
              <a:tr h="354270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TG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Published or Draft Baseline Document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Source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MDR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Editor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Snapshot Date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557412"/>
                  </a:ext>
                </a:extLst>
              </a:tr>
              <a:tr h="4554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Published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az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bc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bd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bb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me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be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4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1105578"/>
                  </a:ext>
                </a:extLst>
              </a:tr>
              <a:tr h="4830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Word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Roy Want, Chao Chun Wang, 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7-Nov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307337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bc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FrameMaker 2020 release</a:t>
                      </a:r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Carol Ansley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7-Nov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2362811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1.04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2.1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FrameMaker</a:t>
                      </a:r>
                    </a:p>
                    <a:p>
                      <a:pPr algn="ctr"/>
                      <a:r>
                        <a:rPr lang="en-US" sz="120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2020 release</a:t>
                      </a:r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>
                          <a:solidFill>
                            <a:schemeClr val="tx1"/>
                          </a:solidFill>
                        </a:rPr>
                        <a:t>Yujin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 Noh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7-Nov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204683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bb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3.1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1.02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0.7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Word</a:t>
                      </a:r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2060"/>
                          </a:solidFill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Volker Jungnickel, Harry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</a:rPr>
                        <a:t>Bims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7-Nov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0612243"/>
                  </a:ext>
                </a:extLst>
              </a:tr>
              <a:tr h="41050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me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0.4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FrameMaker 2020 release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Emily Qi, Edward Au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7-Nov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499157"/>
                  </a:ext>
                </a:extLst>
              </a:tr>
              <a:tr h="41050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be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2.1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0.7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1.3 (to be posted)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FrameMaker</a:t>
                      </a: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(old)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Edward Au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14-Nov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8542191"/>
                  </a:ext>
                </a:extLst>
              </a:tr>
              <a:tr h="41050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2060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1138465"/>
                  </a:ext>
                </a:extLst>
              </a:tr>
              <a:tr h="410503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5866631"/>
                  </a:ext>
                </a:extLst>
              </a:tr>
              <a:tr h="205252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8918916"/>
                  </a:ext>
                </a:extLst>
              </a:tr>
              <a:tr h="205252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1030737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2021</a:t>
            </a:r>
            <a:endParaRPr lang="en-GB" dirty="0"/>
          </a:p>
        </p:txBody>
      </p:sp>
      <p:sp>
        <p:nvSpPr>
          <p:cNvPr id="7" name="Text Box 116"/>
          <p:cNvSpPr txBox="1">
            <a:spLocks noChangeArrowheads="1"/>
          </p:cNvSpPr>
          <p:nvPr/>
        </p:nvSpPr>
        <p:spPr bwMode="auto">
          <a:xfrm>
            <a:off x="9753600" y="670986"/>
            <a:ext cx="1295400" cy="646331"/>
          </a:xfrm>
          <a:prstGeom prst="rect">
            <a:avLst/>
          </a:prstGeom>
          <a:solidFill>
            <a:srgbClr val="92D05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1200" dirty="0"/>
              <a:t>Most current doc shaded green.</a:t>
            </a:r>
            <a:endParaRPr lang="en-US" sz="1200" b="1" dirty="0"/>
          </a:p>
        </p:txBody>
      </p:sp>
      <p:sp>
        <p:nvSpPr>
          <p:cNvPr id="8" name="Text Box 231"/>
          <p:cNvSpPr txBox="1">
            <a:spLocks noChangeArrowheads="1"/>
          </p:cNvSpPr>
          <p:nvPr/>
        </p:nvSpPr>
        <p:spPr bwMode="auto">
          <a:xfrm>
            <a:off x="687316" y="580101"/>
            <a:ext cx="1219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 dirty="0">
                <a:solidFill>
                  <a:srgbClr val="FF0000"/>
                </a:solidFill>
                <a:latin typeface="Arial" charset="0"/>
              </a:rPr>
              <a:t>Nov 2021</a:t>
            </a:r>
            <a:endParaRPr lang="en-US" sz="18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9" name="Text Box 116"/>
          <p:cNvSpPr txBox="1">
            <a:spLocks noChangeArrowheads="1"/>
          </p:cNvSpPr>
          <p:nvPr/>
        </p:nvSpPr>
        <p:spPr bwMode="auto">
          <a:xfrm>
            <a:off x="687316" y="761104"/>
            <a:ext cx="167640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Changes from  last report shown in </a:t>
            </a:r>
            <a:r>
              <a:rPr lang="en-US" sz="1200" b="1" dirty="0">
                <a:solidFill>
                  <a:srgbClr val="FF0000"/>
                </a:solidFill>
              </a:rPr>
              <a:t>red.</a:t>
            </a:r>
          </a:p>
        </p:txBody>
      </p:sp>
    </p:spTree>
    <p:extLst>
      <p:ext uri="{BB962C8B-B14F-4D97-AF65-F5344CB8AC3E}">
        <p14:creationId xmlns:p14="http://schemas.microsoft.com/office/powerpoint/2010/main" val="38849579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755FF"/>
      </a:hlink>
      <a:folHlink>
        <a:srgbClr val="858585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 (1)</Template>
  <TotalTime>11530</TotalTime>
  <Words>1409</Words>
  <Application>Microsoft Office PowerPoint</Application>
  <PresentationFormat>Widescreen</PresentationFormat>
  <Paragraphs>207</Paragraphs>
  <Slides>8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Office Theme</vt:lpstr>
      <vt:lpstr>Document</vt:lpstr>
      <vt:lpstr>802.11 WG Editor’s Meeting (November 2021)</vt:lpstr>
      <vt:lpstr>Volunteer Editor Contacts</vt:lpstr>
      <vt:lpstr>November 8th roundtable status report</vt:lpstr>
      <vt:lpstr>MDR Status</vt:lpstr>
      <vt:lpstr>802.11 Style Guide</vt:lpstr>
      <vt:lpstr>MIB Style, Visio and Frame Practices</vt:lpstr>
      <vt:lpstr>Editor Amendment Ordering</vt:lpstr>
      <vt:lpstr>Draft Development Snapshot</vt:lpstr>
    </vt:vector>
  </TitlesOfParts>
  <Company>Cisco Systems,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Peter Ecclesine (pecclesi)</dc:creator>
  <cp:keywords>CTPClassification=CTP_NT</cp:keywords>
  <cp:lastModifiedBy>Peter Ecclesine (pecclesi)</cp:lastModifiedBy>
  <cp:revision>430</cp:revision>
  <cp:lastPrinted>1601-01-01T00:00:00Z</cp:lastPrinted>
  <dcterms:created xsi:type="dcterms:W3CDTF">2018-01-07T18:30:13Z</dcterms:created>
  <dcterms:modified xsi:type="dcterms:W3CDTF">2021-11-15T12:51:49Z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aac88202-5e9b-4871-89ab-389b8f17b9bc</vt:lpwstr>
  </property>
  <property fmtid="{D5CDD505-2E9C-101B-9397-08002B2CF9AE}" pid="3" name="CTP_TimeStamp">
    <vt:lpwstr>2020-01-17 00:36:12Z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