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58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EB5803-28D6-429C-B9A1-DEB3733DCB8F}" v="6" dt="2021-11-15T16:56:25.1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>
      <p:cViewPr>
        <p:scale>
          <a:sx n="150" d="100"/>
          <a:sy n="150" d="100"/>
        </p:scale>
        <p:origin x="108" y="-15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802.11-21/1619r0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17-00-000m-revme-cc35-cid-97-basic-rate-set-definition.docx" TargetMode="External"/><Relationship Id="rId2" Type="http://schemas.openxmlformats.org/officeDocument/2006/relationships/hyperlink" Target="https://mentor.ieee.org/802.11/dcn/21/11-21-1618-08-00be-tgbe-nov-2021-meeting-agenda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hyperlink" Target="https://mentor.ieee.org/802.11/dcn/20/11-20-1982-51-00be-tgbe-motions-list-for-teleconferences-part-2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TGbe November 2021 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2021-11-15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TGbe had scheduled 4 conf. calls during the November electronic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Two Joint calls, and two parallel MAC/PHY calls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Covered comment resolution documents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Approved the resolution of </a:t>
            </a:r>
            <a:r>
              <a:rPr lang="en-US" sz="1400" dirty="0">
                <a:solidFill>
                  <a:schemeClr val="tx1"/>
                </a:solidFill>
              </a:rPr>
              <a:t>several technical/editorial </a:t>
            </a:r>
            <a:r>
              <a:rPr lang="en-US" sz="1400" dirty="0"/>
              <a:t>comments and PDT submissions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~45% of all CC36 comments are now resolved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Approved the creation of TGbe D1.3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TGbe D1.3 is expected to be available </a:t>
            </a:r>
            <a:r>
              <a:rPr lang="en-US" sz="1400" dirty="0">
                <a:solidFill>
                  <a:schemeClr val="tx1"/>
                </a:solidFill>
              </a:rPr>
              <a:t>by end of this month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Agenda is available in </a:t>
            </a:r>
            <a:r>
              <a:rPr lang="en-US" sz="1800" dirty="0">
                <a:solidFill>
                  <a:srgbClr val="FF0000"/>
                </a:solidFill>
                <a:hlinkClick r:id="rId2"/>
              </a:rPr>
              <a:t>1618r8</a:t>
            </a:r>
            <a:r>
              <a:rPr lang="en-US" sz="1800" dirty="0"/>
              <a:t>, with queue statuses available in </a:t>
            </a:r>
            <a:r>
              <a:rPr lang="en-US" sz="1800" dirty="0">
                <a:solidFill>
                  <a:srgbClr val="FF0000"/>
                </a:solidFill>
                <a:hlinkClick r:id="rId3"/>
              </a:rPr>
              <a:t>1775r1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Future Teleconference Plan is provided in the next slide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Motions List is available in </a:t>
            </a:r>
            <a:r>
              <a:rPr lang="en-US" sz="1800" dirty="0">
                <a:solidFill>
                  <a:srgbClr val="FF0000"/>
                </a:solidFill>
                <a:hlinkClick r:id="rId4"/>
              </a:rPr>
              <a:t>1982r51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10D8479-7968-4925-B08D-18279E385A79}"/>
              </a:ext>
            </a:extLst>
          </p:cNvPr>
          <p:cNvGrpSpPr/>
          <p:nvPr/>
        </p:nvGrpSpPr>
        <p:grpSpPr>
          <a:xfrm>
            <a:off x="8957877" y="2841423"/>
            <a:ext cx="3234123" cy="3559377"/>
            <a:chOff x="8957877" y="2841423"/>
            <a:chExt cx="3234123" cy="355937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B1C01EF-C3BB-4942-9D2A-E7C376A875F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957877" y="2920186"/>
              <a:ext cx="3234123" cy="2425592"/>
            </a:xfrm>
            <a:prstGeom prst="rect">
              <a:avLst/>
            </a:prstGeom>
          </p:spPr>
        </p:pic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B7557F01-B7DC-4BC3-AB93-B8468FEA4F74}"/>
                </a:ext>
              </a:extLst>
            </p:cNvPr>
            <p:cNvGrpSpPr/>
            <p:nvPr/>
          </p:nvGrpSpPr>
          <p:grpSpPr>
            <a:xfrm>
              <a:off x="9370963" y="5383085"/>
              <a:ext cx="2644301" cy="1017715"/>
              <a:chOff x="9370963" y="5383085"/>
              <a:chExt cx="2644301" cy="1017715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63C1BBB-9E3E-4DDB-B238-3727E341BADF}"/>
                  </a:ext>
                </a:extLst>
              </p:cNvPr>
              <p:cNvSpPr/>
              <p:nvPr/>
            </p:nvSpPr>
            <p:spPr bwMode="auto">
              <a:xfrm>
                <a:off x="9372599" y="5578368"/>
                <a:ext cx="2514601" cy="496886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B1586FF-CE14-4479-B49C-37BB287E00A2}"/>
                  </a:ext>
                </a:extLst>
              </p:cNvPr>
              <p:cNvSpPr txBox="1"/>
              <p:nvPr/>
            </p:nvSpPr>
            <p:spPr>
              <a:xfrm>
                <a:off x="9663399" y="6093023"/>
                <a:ext cx="22765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 Distribution of ~4350 CIDs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28824E0-A577-4284-8179-B1186D6E7896}"/>
                  </a:ext>
                </a:extLst>
              </p:cNvPr>
              <p:cNvSpPr/>
              <p:nvPr/>
            </p:nvSpPr>
            <p:spPr bwMode="auto">
              <a:xfrm>
                <a:off x="9370963" y="5578368"/>
                <a:ext cx="611237" cy="496886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E2BCCB5-95F4-4FBF-9E46-C5F0500A8A35}"/>
                  </a:ext>
                </a:extLst>
              </p:cNvPr>
              <p:cNvSpPr/>
              <p:nvPr/>
            </p:nvSpPr>
            <p:spPr bwMode="auto">
              <a:xfrm>
                <a:off x="9982199" y="5578368"/>
                <a:ext cx="1818051" cy="496886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5C375ED8-6E9D-4C6A-8C77-71FD40F2862C}"/>
                  </a:ext>
                </a:extLst>
              </p:cNvPr>
              <p:cNvSpPr/>
              <p:nvPr/>
            </p:nvSpPr>
            <p:spPr bwMode="auto">
              <a:xfrm>
                <a:off x="11800250" y="5578368"/>
                <a:ext cx="86948" cy="496886"/>
              </a:xfrm>
              <a:prstGeom prst="rect">
                <a:avLst/>
              </a:prstGeom>
              <a:solidFill>
                <a:srgbClr val="0070C0"/>
              </a:solidFill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3630052-50A5-49C0-92B3-30ABDDC668AE}"/>
                  </a:ext>
                </a:extLst>
              </p:cNvPr>
              <p:cNvSpPr txBox="1"/>
              <p:nvPr/>
            </p:nvSpPr>
            <p:spPr>
              <a:xfrm>
                <a:off x="11643046" y="5388508"/>
                <a:ext cx="37221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9%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EC0D445-BF55-4AA5-BC72-828B84162DD6}"/>
                  </a:ext>
                </a:extLst>
              </p:cNvPr>
              <p:cNvSpPr txBox="1"/>
              <p:nvPr/>
            </p:nvSpPr>
            <p:spPr>
              <a:xfrm>
                <a:off x="10705115" y="5388508"/>
                <a:ext cx="431528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67%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428687D-A48E-47B7-984F-B4798D48D222}"/>
                  </a:ext>
                </a:extLst>
              </p:cNvPr>
              <p:cNvSpPr txBox="1"/>
              <p:nvPr/>
            </p:nvSpPr>
            <p:spPr>
              <a:xfrm>
                <a:off x="9542828" y="5383085"/>
                <a:ext cx="431528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24%</a:t>
                </a:r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C11C14C-7EC1-41C9-ABC1-9A07AA319995}"/>
                </a:ext>
              </a:extLst>
            </p:cNvPr>
            <p:cNvSpPr/>
            <p:nvPr/>
          </p:nvSpPr>
          <p:spPr bwMode="auto">
            <a:xfrm>
              <a:off x="9446298" y="4038600"/>
              <a:ext cx="495193" cy="1034371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DAC231B-B229-45CA-98BE-BCC46049E1A0}"/>
                </a:ext>
              </a:extLst>
            </p:cNvPr>
            <p:cNvSpPr/>
            <p:nvPr/>
          </p:nvSpPr>
          <p:spPr bwMode="auto">
            <a:xfrm>
              <a:off x="10070359" y="4347400"/>
              <a:ext cx="495193" cy="725571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AD07FA2-B31A-4DDB-8E71-8CE91F09851C}"/>
                </a:ext>
              </a:extLst>
            </p:cNvPr>
            <p:cNvSpPr/>
            <p:nvPr/>
          </p:nvSpPr>
          <p:spPr bwMode="auto">
            <a:xfrm>
              <a:off x="11329030" y="4193442"/>
              <a:ext cx="495193" cy="888609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AB188FE6-CB6E-4435-9845-4A54629535FC}"/>
                </a:ext>
              </a:extLst>
            </p:cNvPr>
            <p:cNvSpPr txBox="1"/>
            <p:nvPr/>
          </p:nvSpPr>
          <p:spPr>
            <a:xfrm>
              <a:off x="9775242" y="2841423"/>
              <a:ext cx="1762625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Resolution Status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0BC876F-0A56-4E8A-AAD1-728016F935C6}"/>
                </a:ext>
              </a:extLst>
            </p:cNvPr>
            <p:cNvSpPr/>
            <p:nvPr/>
          </p:nvSpPr>
          <p:spPr bwMode="auto">
            <a:xfrm>
              <a:off x="10704817" y="3503193"/>
              <a:ext cx="495192" cy="1581869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66708" y="1447801"/>
            <a:ext cx="5437717" cy="5027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13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Monday	– MAC/PHY			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19:00-21:00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15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Wednesday	– Joint (Motions)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16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Thursday	– MAC			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20	 		Monday	– 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19:00-21:00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Dec 22 		Wednesday	– No Conf Call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Dec 23 		Thursday	– </a:t>
            </a: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 Conf Call </a:t>
            </a: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Dec 27	 		Monday	– No Conf Call 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Dec </a:t>
            </a: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29 		Wednesday	– No Conf Call </a:t>
            </a: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Dec 30 		Thursday	– </a:t>
            </a: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 Conf Call </a:t>
            </a: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Jan 03			Monday	– </a:t>
            </a: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 Conf Call</a:t>
            </a: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05			Wednesday	– Joint (Motions)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06			Thursday	– MAC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10			Monday	– MAC/PHY			19:00-21:00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12			Wednesday	– Joint	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13			Thursday	– MAC			10:00-12:00 ET</a:t>
            </a:r>
            <a:endParaRPr lang="en-US" sz="1050" dirty="0">
              <a:latin typeface="Times New Roman" panose="02020603050405020304" pitchFamily="18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737DF73-1D87-41BC-91FB-A745EB8262F3}"/>
              </a:ext>
            </a:extLst>
          </p:cNvPr>
          <p:cNvSpPr txBox="1">
            <a:spLocks/>
          </p:cNvSpPr>
          <p:nvPr/>
        </p:nvSpPr>
        <p:spPr bwMode="auto">
          <a:xfrm>
            <a:off x="834435" y="1447802"/>
            <a:ext cx="5437717" cy="5027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u="sng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Nov 08 		Monday 	– MAC/PHY			19:00-21:00 ET</a:t>
            </a:r>
            <a:endParaRPr lang="en-US" sz="1200" dirty="0">
              <a:effectLst/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u="sng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Nov 10		Wednesday	– Joint (Motions)		09:00-11:00 ET</a:t>
            </a:r>
            <a:endParaRPr lang="en-US" sz="1200" dirty="0">
              <a:effectLst/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u="sng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Nov 11			Thursday 	– MAC/PHY			09:00-11:00 ET</a:t>
            </a:r>
            <a:endParaRPr lang="en-US" sz="1200" dirty="0">
              <a:effectLst/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u="sng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Nov 15		Monday 	– Joint (Motions)		09:00-11:00 ET</a:t>
            </a:r>
            <a:endParaRPr lang="en-US" sz="1200" dirty="0">
              <a:effectLst/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 17		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Wednesday	– MAC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 18 		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Thursday 	– MAC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 22		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Monday 	– MAC/PHY			19:00-21:00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Nov 24 		Wednesday	– </a:t>
            </a: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 Conf Call</a:t>
            </a: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Thanksgiving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Nov 25</a:t>
            </a: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		Thursday	– </a:t>
            </a: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 Conf Call		Thanksgiving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 29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Monday	– MAC/PHY			19:00-21:00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01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Wednesday	– Joint	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02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Thursday	– MAC			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06 		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Monday	– MAC/PHY			19:00-21:00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08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Wednesday	– Joint				10:00-12:00 ET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09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Thursday	– MAC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en-US" sz="12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578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PAR approved													Mar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First TG meeting													May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D0.1																Sep           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D1.0 WG Comment Collection 									May 		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D2.0 WG Comment Collection									Mar 		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D3.0 Letter Ballot </a:t>
            </a:r>
            <a:r>
              <a:rPr lang="en-US" dirty="0"/>
              <a:t>												Nov  		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Initial Sponsor Ballot (D4.0)										May          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Final 802.11 WG approval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 EC approval			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RevCom</a:t>
            </a:r>
            <a:r>
              <a:rPr lang="en-US" dirty="0"/>
              <a:t> and SASB approval									May          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3450</TotalTime>
  <Words>770</Words>
  <Application>Microsoft Office PowerPoint</Application>
  <PresentationFormat>Widescreen</PresentationFormat>
  <Paragraphs>73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TGbe November 2021 Closing Report</vt:lpstr>
      <vt:lpstr>TGbe (Extremely High Throughput)</vt:lpstr>
      <vt:lpstr>Teleconference Plan</vt:lpstr>
      <vt:lpstr>Timeline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2021-11-15T16:56:28Z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