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A84010-E63B-432C-9BE1-C12FE21A1995}" v="36" dt="2021-11-07T00:08:27.4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custSel modSld modMainMaster">
      <pc:chgData name="Alfred Asterjadhi" userId="39de57b9-85c0-4fd1-aaac-8ca2b6560ad0" providerId="ADAL" clId="{E5A84010-E63B-432C-9BE1-C12FE21A1995}" dt="2021-11-07T00:09:55.315" v="415" actId="404"/>
      <pc:docMkLst>
        <pc:docMk/>
      </pc:docMkLst>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4T23:15:21.790" v="212" actId="6549"/>
        <pc:sldMkLst>
          <pc:docMk/>
          <pc:sldMk cId="1706072776" sldId="334"/>
        </pc:sldMkLst>
        <pc:spChg chg="mod">
          <ac:chgData name="Alfred Asterjadhi" userId="39de57b9-85c0-4fd1-aaac-8ca2b6560ad0" providerId="ADAL" clId="{E5A84010-E63B-432C-9BE1-C12FE21A1995}" dt="2021-11-04T23:13:08.305" v="14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4T23:15:21.790" v="212" actId="6549"/>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5T19:24:08.291" v="361" actId="21"/>
        <pc:sldMkLst>
          <pc:docMk/>
          <pc:sldMk cId="2327388640" sldId="335"/>
        </pc:sldMkLst>
        <pc:spChg chg="mod">
          <ac:chgData name="Alfred Asterjadhi" userId="39de57b9-85c0-4fd1-aaac-8ca2b6560ad0" providerId="ADAL" clId="{E5A84010-E63B-432C-9BE1-C12FE21A1995}" dt="2021-11-04T23:13:04.394" v="142"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5T19:24:08.291" v="361" actId="21"/>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7T00:09:55.315" v="415" actId="404"/>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7T00:09:55.315" v="415" actId="404"/>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sldChg>
      <pc:sldMasterChg chg="modSp mod">
        <pc:chgData name="Alfred Asterjadhi" userId="39de57b9-85c0-4fd1-aaac-8ca2b6560ad0" providerId="ADAL" clId="{E5A84010-E63B-432C-9BE1-C12FE21A1995}" dt="2021-11-05T19:19:05.071" v="325" actId="20577"/>
        <pc:sldMasterMkLst>
          <pc:docMk/>
          <pc:sldMasterMk cId="0" sldId="2147483648"/>
        </pc:sldMasterMkLst>
        <pc:spChg chg="mod">
          <ac:chgData name="Alfred Asterjadhi" userId="39de57b9-85c0-4fd1-aaac-8ca2b6560ad0" providerId="ADAL" clId="{E5A84010-E63B-432C-9BE1-C12FE21A1995}" dt="2021-11-05T19:19:05.071"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802.11-21/1618r3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568-00-00be-cid-4598.docx" TargetMode="External"/><Relationship Id="rId3" Type="http://schemas.openxmlformats.org/officeDocument/2006/relationships/hyperlink" Target="https://mentor.ieee.org/802.11/dcn/21/11-21-1515-00-00be-segment-deparser-cr-on-p802-11be-d1-0.doc" TargetMode="External"/><Relationship Id="rId7" Type="http://schemas.openxmlformats.org/officeDocument/2006/relationships/hyperlink" Target="https://mentor.ieee.org/802.11/dcn/21/11-21-1563-00-00be-dynamic-range-of-4kqam.docx" TargetMode="External"/><Relationship Id="rId2" Type="http://schemas.openxmlformats.org/officeDocument/2006/relationships/hyperlink" Target="https://mentor.ieee.org/802.11/dcn/21/11-21-1513-00-00be-resolution-for-cid-5421.doc"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38-01-00be-cid-4630.docx" TargetMode="External"/><Relationship Id="rId5" Type="http://schemas.openxmlformats.org/officeDocument/2006/relationships/hyperlink" Target="https://mentor.ieee.org/802.11/dcn/21/11-21-1537-00-00be-cr-for-36-3-13-7.docx" TargetMode="External"/><Relationship Id="rId4" Type="http://schemas.openxmlformats.org/officeDocument/2006/relationships/hyperlink" Target="https://mentor.ieee.org/802.11/dcn/21/11-21-1520-00-00be-cr-for-b-4-36a-2.docx" TargetMode="External"/><Relationship Id="rId9" Type="http://schemas.openxmlformats.org/officeDocument/2006/relationships/hyperlink" Target="https://mentor.ieee.org/802.11/dcn/21/11-21-1578-00-00be-cc36-cr-on-annex-z-320mhz-example.doc"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704-00-00be-cc36-resolution-for-cids-related-to-nsep-3-1-3-4-c-3.docx" TargetMode="External"/><Relationship Id="rId3" Type="http://schemas.openxmlformats.org/officeDocument/2006/relationships/hyperlink" Target="https://mentor.ieee.org/802.11/dcn/21/11-21-1561-01-00be-cc36-cr-for-cid-6630.docx" TargetMode="External"/><Relationship Id="rId7" Type="http://schemas.openxmlformats.org/officeDocument/2006/relationships/hyperlink" Target="https://mentor.ieee.org/802.11/dcn/21/11-21-1562-01-00be-cc36-resolution-for-cids-for-35-3-9-2.docx" TargetMode="External"/><Relationship Id="rId2" Type="http://schemas.openxmlformats.org/officeDocument/2006/relationships/hyperlink" Target="https://mentor.ieee.org/802.11/dcn/21/11-21-0287-05-00be-cc34-cr-emlsr-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86-00-00be-cr-for-low-latency-stream-identification.pptx" TargetMode="External"/><Relationship Id="rId5" Type="http://schemas.openxmlformats.org/officeDocument/2006/relationships/hyperlink" Target="https://mentor.ieee.org/802.11/dcn/20/11-20-1965-04-00be-pdt-mac-mlo-mandatory-optional.docx" TargetMode="External"/><Relationship Id="rId4" Type="http://schemas.openxmlformats.org/officeDocument/2006/relationships/hyperlink" Target="https://mentor.ieee.org/802.11/dcn/21/11-21-1417-01-00be-cr-for-amediumsyncthreshold.docx" TargetMode="External"/><Relationship Id="rId9" Type="http://schemas.openxmlformats.org/officeDocument/2006/relationships/hyperlink" Target="https://mentor.ieee.org/802.11/dcn/21/11-21-1714-00-00be-cc36-cr-for-traffic-indication-in-multiple-bssid-se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611-00-00be-tid-to-link-mapping-enhancements.pptx" TargetMode="External"/><Relationship Id="rId2" Type="http://schemas.openxmlformats.org/officeDocument/2006/relationships/hyperlink" Target="https://mentor.ieee.org/802.11/dcn/21/11-21-1579-03-00be-cc36-cr-on-clause-9-4-2-295c.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982-48-00be-tgbe-motions-list-for-teleconferences-part-2.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Nov 8,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Nov 10,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Nov 11,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Nov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GB" sz="1400" dirty="0">
                <a:hlinkClick r:id="rId2"/>
              </a:rPr>
              <a:t>1513r0</a:t>
            </a:r>
            <a:r>
              <a:rPr lang="en-GB" sz="1400" dirty="0"/>
              <a:t> Resolution for CID 5421					Ross Jian Yu	[1 CID]</a:t>
            </a:r>
          </a:p>
          <a:p>
            <a:pPr lvl="1">
              <a:buFont typeface="Arial" panose="020B0604020202020204" pitchFamily="34" charset="0"/>
              <a:buChar char="•"/>
            </a:pPr>
            <a:r>
              <a:rPr lang="en-GB" sz="1400" dirty="0">
                <a:hlinkClick r:id="rId3"/>
              </a:rPr>
              <a:t>1515r0</a:t>
            </a:r>
            <a:r>
              <a:rPr lang="en-GB" sz="1400" dirty="0"/>
              <a:t> Segment </a:t>
            </a:r>
            <a:r>
              <a:rPr lang="en-GB" sz="1400" dirty="0" err="1"/>
              <a:t>Deparser</a:t>
            </a:r>
            <a:r>
              <a:rPr lang="en-GB" sz="1400" dirty="0"/>
              <a:t> CR on P802.11be D1.0		Bo Gong           	[4 CID]</a:t>
            </a:r>
          </a:p>
          <a:p>
            <a:pPr lvl="1">
              <a:buFont typeface="Arial" panose="020B0604020202020204" pitchFamily="34" charset="0"/>
              <a:buChar char="•"/>
            </a:pPr>
            <a:r>
              <a:rPr lang="en-GB" sz="1400" dirty="0">
                <a:hlinkClick r:id="rId4"/>
              </a:rPr>
              <a:t>1520r0</a:t>
            </a:r>
            <a:r>
              <a:rPr lang="en-GB" sz="1400" dirty="0"/>
              <a:t> CR for B.4.36a.2						S. Schelstraete 	[12 CID]</a:t>
            </a:r>
          </a:p>
          <a:p>
            <a:pPr lvl="1">
              <a:buFont typeface="Arial" panose="020B0604020202020204" pitchFamily="34" charset="0"/>
              <a:buChar char="•"/>
            </a:pPr>
            <a:r>
              <a:rPr lang="en-GB" sz="1400" dirty="0">
                <a:hlinkClick r:id="rId5"/>
              </a:rPr>
              <a:t>1537r0</a:t>
            </a:r>
            <a:r>
              <a:rPr lang="en-GB" sz="1400" dirty="0"/>
              <a:t> CR for 36.3.13.7               				S. Schelstraete   	[3 CID]</a:t>
            </a:r>
          </a:p>
          <a:p>
            <a:pPr lvl="1">
              <a:buFont typeface="Arial" panose="020B0604020202020204" pitchFamily="34" charset="0"/>
              <a:buChar char="•"/>
            </a:pPr>
            <a:r>
              <a:rPr lang="en-GB" sz="1400" dirty="0">
                <a:hlinkClick r:id="rId6"/>
              </a:rPr>
              <a:t>1538r1</a:t>
            </a:r>
            <a:r>
              <a:rPr lang="en-GB" sz="1400" dirty="0"/>
              <a:t> CID 4630							Brian Hart		[1 CID]</a:t>
            </a:r>
          </a:p>
          <a:p>
            <a:pPr lvl="1">
              <a:buFont typeface="Arial" panose="020B0604020202020204" pitchFamily="34" charset="0"/>
              <a:buChar char="•"/>
            </a:pPr>
            <a:r>
              <a:rPr lang="en-GB" sz="1400" dirty="0">
                <a:hlinkClick r:id="rId7"/>
              </a:rPr>
              <a:t>1563r0</a:t>
            </a:r>
            <a:r>
              <a:rPr lang="en-GB" sz="1400" dirty="0"/>
              <a:t> Dynamic Range of 4K QAM				Brian Hart		[1 CID]</a:t>
            </a:r>
          </a:p>
          <a:p>
            <a:pPr lvl="1">
              <a:buFont typeface="Arial" panose="020B0604020202020204" pitchFamily="34" charset="0"/>
              <a:buChar char="•"/>
            </a:pPr>
            <a:r>
              <a:rPr lang="en-GB" sz="1400" dirty="0">
                <a:hlinkClick r:id="rId8"/>
              </a:rPr>
              <a:t>1568r0</a:t>
            </a:r>
            <a:r>
              <a:rPr lang="en-GB" sz="1400" dirty="0"/>
              <a:t> CID 4598							Brian Hart		[1 CID]</a:t>
            </a:r>
          </a:p>
          <a:p>
            <a:pPr lvl="1">
              <a:buFont typeface="Arial" panose="020B0604020202020204" pitchFamily="34" charset="0"/>
              <a:buChar char="•"/>
            </a:pPr>
            <a:r>
              <a:rPr lang="en-GB" sz="1400" dirty="0">
                <a:hlinkClick r:id="rId9"/>
              </a:rPr>
              <a:t>1578r0</a:t>
            </a:r>
            <a:r>
              <a:rPr lang="en-GB" sz="1400" dirty="0"/>
              <a:t> CR on Annex Z 320MHz example			Ross Jian Yu 	[1 CID]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400" dirty="0">
                <a:hlinkClick r:id="rId2"/>
              </a:rPr>
              <a:t>287r5</a:t>
            </a:r>
            <a:r>
              <a:rPr lang="en-US" sz="1400" dirty="0"/>
              <a:t> EMLSR part 2						Minyoung Park 	</a:t>
            </a:r>
            <a:r>
              <a:rPr lang="en-GB" sz="1400" dirty="0"/>
              <a:t>[10C SP-10’]</a:t>
            </a:r>
            <a:endParaRPr lang="en-US" sz="1400" dirty="0"/>
          </a:p>
          <a:p>
            <a:pPr lvl="1">
              <a:buFont typeface="Arial" panose="020B0604020202020204" pitchFamily="34" charset="0"/>
              <a:buChar char="•"/>
            </a:pPr>
            <a:r>
              <a:rPr lang="en-GB" sz="1400" dirty="0">
                <a:hlinkClick r:id="rId3"/>
              </a:rPr>
              <a:t>1561r1</a:t>
            </a:r>
            <a:r>
              <a:rPr lang="en-GB" sz="1400" dirty="0"/>
              <a:t> CR for CID 6630						Po-Kai Huang   	[1C   SP-10’]</a:t>
            </a:r>
            <a:endParaRPr lang="en-US" sz="1400" dirty="0"/>
          </a:p>
          <a:p>
            <a:pPr lvl="1">
              <a:buFont typeface="Arial" panose="020B0604020202020204" pitchFamily="34" charset="0"/>
              <a:buChar char="•"/>
            </a:pPr>
            <a:r>
              <a:rPr lang="en-US" sz="1400" dirty="0">
                <a:hlinkClick r:id="rId4"/>
              </a:rPr>
              <a:t>1417r1</a:t>
            </a:r>
            <a:r>
              <a:rPr lang="en-US" sz="1400" dirty="0"/>
              <a:t> CR-for-</a:t>
            </a:r>
            <a:r>
              <a:rPr lang="en-US" sz="1400" dirty="0" err="1"/>
              <a:t>aMediumSyncThreshold</a:t>
            </a:r>
            <a:r>
              <a:rPr lang="en-US" sz="1400" dirty="0"/>
              <a:t>			Jason Y. Guo	</a:t>
            </a:r>
            <a:r>
              <a:rPr lang="en-GB" sz="1400" dirty="0"/>
              <a:t>[5C   SP-10’]</a:t>
            </a:r>
          </a:p>
          <a:p>
            <a:pPr lvl="1">
              <a:buFont typeface="Arial" panose="020B0604020202020204" pitchFamily="34" charset="0"/>
              <a:buChar char="•"/>
            </a:pPr>
            <a:r>
              <a:rPr lang="en-US" sz="1400" dirty="0">
                <a:hlinkClick r:id="rId5"/>
              </a:rPr>
              <a:t>1965r4</a:t>
            </a:r>
            <a:r>
              <a:rPr lang="en-US" sz="1400" dirty="0"/>
              <a:t> PDT-MAC-MLO-Mandatory optional			Laurent Cariou	</a:t>
            </a:r>
            <a:r>
              <a:rPr lang="en-GB" sz="1400" dirty="0"/>
              <a:t>[1C   SP-10’]</a:t>
            </a:r>
            <a:endParaRPr lang="en-US" sz="1400" dirty="0">
              <a:hlinkClick r:id="rId6">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hlinkClick r:id="rId6"/>
              </a:rPr>
              <a:t>1686r0</a:t>
            </a:r>
            <a:r>
              <a:rPr lang="en-US" sz="1400" dirty="0"/>
              <a:t> CR for Low-Latency stream identification		Pascal </a:t>
            </a:r>
            <a:r>
              <a:rPr lang="en-US" sz="1400" dirty="0" err="1"/>
              <a:t>Viger</a:t>
            </a:r>
            <a:r>
              <a:rPr lang="en-US" sz="1400" dirty="0"/>
              <a:t>     	</a:t>
            </a:r>
            <a:r>
              <a:rPr lang="en-GB" sz="1400" dirty="0"/>
              <a:t>[2C   	20’]</a:t>
            </a:r>
            <a:endParaRPr lang="en-US" sz="1400" dirty="0"/>
          </a:p>
          <a:p>
            <a:pPr lvl="1">
              <a:buFont typeface="Arial" panose="020B0604020202020204" pitchFamily="34" charset="0"/>
              <a:buChar char="•"/>
            </a:pPr>
            <a:r>
              <a:rPr lang="en-US" sz="1400" dirty="0">
                <a:hlinkClick r:id="rId7"/>
              </a:rPr>
              <a:t>1562r1</a:t>
            </a:r>
            <a:r>
              <a:rPr lang="en-US" sz="1400" dirty="0"/>
              <a:t> CC36 resolution for CIDs for 35.3.9.2			Laurent Cariou  	</a:t>
            </a:r>
            <a:r>
              <a:rPr lang="en-GB" sz="1400" dirty="0"/>
              <a:t>[31C  35’]</a:t>
            </a:r>
          </a:p>
          <a:p>
            <a:pPr lvl="1">
              <a:buFont typeface="Arial" panose="020B0604020202020204" pitchFamily="34" charset="0"/>
              <a:buChar char="•"/>
            </a:pPr>
            <a:r>
              <a:rPr lang="en-GB" sz="1400" dirty="0">
                <a:hlinkClick r:id="rId8"/>
              </a:rPr>
              <a:t>1704r0</a:t>
            </a:r>
            <a:r>
              <a:rPr lang="en-GB" sz="1400" dirty="0"/>
              <a:t> Resolution 4 CIDs related to NSEP_3.1_3.4_C-3	Subir Das	  	[12C  15’]</a:t>
            </a:r>
          </a:p>
          <a:p>
            <a:pPr lvl="1">
              <a:buFont typeface="Arial" panose="020B0604020202020204" pitchFamily="34" charset="0"/>
              <a:buChar char="•"/>
            </a:pPr>
            <a:r>
              <a:rPr lang="en-GB" sz="1400" dirty="0">
                <a:hlinkClick r:id="rId9"/>
              </a:rPr>
              <a:t>1714r0</a:t>
            </a:r>
            <a:r>
              <a:rPr lang="en-GB" sz="1400" dirty="0"/>
              <a:t> CR for Traffic Indication in Multiple BSSID Set	Ming Gan	  	[1C    15’]</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November 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1579r3</a:t>
            </a:r>
            <a:r>
              <a:rPr lang="en-GB" sz="1400" dirty="0"/>
              <a:t> CR on Clause 9.4.2.295 			Kanke Wu		 [26C   	30’]</a:t>
            </a:r>
          </a:p>
          <a:p>
            <a:pPr lvl="0">
              <a:buFont typeface="Arial" panose="020B0604020202020204" pitchFamily="34" charset="0"/>
              <a:buChar char="•"/>
            </a:pPr>
            <a:r>
              <a:rPr lang="en-GB" sz="1800" dirty="0"/>
              <a:t>MAC/PHY Submissions:</a:t>
            </a:r>
          </a:p>
          <a:p>
            <a:pPr lvl="1">
              <a:buFont typeface="Arial" panose="020B0604020202020204" pitchFamily="34" charset="0"/>
              <a:buChar char="•"/>
            </a:pPr>
            <a:r>
              <a:rPr lang="en-GB" sz="1400" dirty="0">
                <a:latin typeface="+mj-lt"/>
                <a:hlinkClick r:id="rId3"/>
              </a:rPr>
              <a:t>1611r0</a:t>
            </a:r>
            <a:r>
              <a:rPr lang="en-GB" sz="1400" dirty="0">
                <a:latin typeface="+mj-lt"/>
              </a:rPr>
              <a:t> </a:t>
            </a:r>
            <a:r>
              <a:rPr lang="en-GB" sz="1400" dirty="0">
                <a:effectLst/>
                <a:latin typeface="+mj-lt"/>
                <a:ea typeface="Times New Roman" panose="02020603050405020304" pitchFamily="18" charset="0"/>
              </a:rPr>
              <a:t>TID Mapping Enhancements 	P. Monajemi		  [Tech.	 30’]</a:t>
            </a:r>
            <a:endParaRPr lang="en-GB" sz="1400" dirty="0">
              <a:latin typeface="+mj-lt"/>
            </a:endParaRPr>
          </a:p>
          <a:p>
            <a:pPr>
              <a:buFont typeface="Arial" panose="020B0604020202020204" pitchFamily="34" charset="0"/>
              <a:buChar char="•"/>
            </a:pPr>
            <a:r>
              <a:rPr lang="en-GB" sz="1800" dirty="0">
                <a:solidFill>
                  <a:schemeClr val="tx1"/>
                </a:solidFill>
              </a:rPr>
              <a:t>Motions (during 2</a:t>
            </a:r>
            <a:r>
              <a:rPr lang="en-GB" sz="1800" baseline="30000" dirty="0">
                <a:solidFill>
                  <a:schemeClr val="tx1"/>
                </a:solidFill>
              </a:rPr>
              <a:t>nd</a:t>
            </a:r>
            <a:r>
              <a:rPr lang="en-GB" sz="1800" dirty="0">
                <a:solidFill>
                  <a:schemeClr val="tx1"/>
                </a:solidFill>
              </a:rPr>
              <a:t> half of meeting): </a:t>
            </a:r>
            <a:r>
              <a:rPr lang="en-GB" sz="1800" b="0" dirty="0">
                <a:solidFill>
                  <a:schemeClr val="tx1"/>
                </a:solidFill>
                <a:hlinkClick r:id="rId4"/>
              </a:rPr>
              <a:t>1982r48</a:t>
            </a:r>
            <a:endParaRPr lang="en-GB" sz="1800" b="0" dirty="0">
              <a:solidFill>
                <a:schemeClr val="tx1"/>
              </a:solidFill>
            </a:endParaRPr>
          </a:p>
          <a:p>
            <a:pPr lvl="0">
              <a:buFont typeface="Arial" panose="020B0604020202020204" pitchFamily="34" charset="0"/>
              <a:buChar char="•"/>
            </a:pPr>
            <a:r>
              <a:rPr lang="en-GB" sz="1800" dirty="0"/>
              <a:t>MAC/PHY Submissions:</a:t>
            </a:r>
          </a:p>
          <a:p>
            <a:pPr lvl="1">
              <a:buFont typeface="Arial" panose="020B0604020202020204" pitchFamily="34" charset="0"/>
              <a:buChar char="•"/>
            </a:pPr>
            <a:r>
              <a:rPr lang="en-GB" sz="1400" dirty="0">
                <a:solidFill>
                  <a:srgbClr val="FF0000"/>
                </a:solidFill>
              </a:rPr>
              <a:t>Pending Requests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14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CC36 CR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a:t>
            </a:r>
            <a:endParaRPr lang="en-US" sz="2000" b="0" dirty="0">
              <a:solidFill>
                <a:srgbClr val="00B050"/>
              </a:solidFill>
            </a:endParaRPr>
          </a:p>
          <a:p>
            <a:pPr>
              <a:buFont typeface="Arial" panose="020B0604020202020204" pitchFamily="34" charset="0"/>
              <a:buChar char="•"/>
            </a:pPr>
            <a:r>
              <a:rPr lang="en-GB" sz="2000" dirty="0"/>
              <a:t>CR Submissions:</a:t>
            </a:r>
          </a:p>
          <a:p>
            <a:pPr>
              <a:buFont typeface="Arial" panose="020B0604020202020204" pitchFamily="34" charset="0"/>
              <a:buChar char="•"/>
            </a:pPr>
            <a:r>
              <a:rPr lang="en-GB" sz="2000" dirty="0"/>
              <a:t>Motions </a:t>
            </a:r>
            <a:r>
              <a:rPr lang="en-GB" sz="2000" dirty="0">
                <a:solidFill>
                  <a:schemeClr val="tx1"/>
                </a:solidFill>
              </a:rPr>
              <a:t>(during 2</a:t>
            </a:r>
            <a:r>
              <a:rPr lang="en-GB" sz="2000" baseline="30000" dirty="0">
                <a:solidFill>
                  <a:schemeClr val="tx1"/>
                </a:solidFill>
              </a:rPr>
              <a:t>nd</a:t>
            </a:r>
            <a:r>
              <a:rPr lang="en-GB" sz="2000" dirty="0">
                <a:solidFill>
                  <a:schemeClr val="tx1"/>
                </a:solidFill>
              </a:rPr>
              <a:t> half of meeting)</a:t>
            </a:r>
            <a:r>
              <a:rPr lang="en-GB" sz="2000" dirty="0"/>
              <a:t>:</a:t>
            </a:r>
            <a:endParaRPr lang="en-GB" sz="2000" b="0" dirty="0">
              <a:solidFill>
                <a:srgbClr val="00B050"/>
              </a:solidFill>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802.11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79337</TotalTime>
  <Words>2687</Words>
  <Application>Microsoft Office PowerPoint</Application>
  <PresentationFormat>On-screen Show (4:3)</PresentationFormat>
  <Paragraphs>311</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November 2021 Meeting Agenda</vt:lpstr>
      <vt:lpstr>IEEE 802.11 TGbe: Enhancements for Extremely High Throughput (EHT) WLAN Task Group</vt:lpstr>
      <vt:lpstr>Registration Information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2021-11-07T00:10:03Z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