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5"/>
  </p:notesMasterIdLst>
  <p:handoutMasterIdLst>
    <p:handoutMasterId r:id="rId76"/>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2387" r:id="rId33"/>
    <p:sldId id="2388" r:id="rId34"/>
    <p:sldId id="2389" r:id="rId35"/>
    <p:sldId id="2390" r:id="rId36"/>
    <p:sldId id="2391" r:id="rId37"/>
    <p:sldId id="2392" r:id="rId38"/>
    <p:sldId id="2393" r:id="rId39"/>
    <p:sldId id="2394" r:id="rId40"/>
    <p:sldId id="2395" r:id="rId41"/>
    <p:sldId id="2369" r:id="rId42"/>
    <p:sldId id="2370" r:id="rId43"/>
    <p:sldId id="2371" r:id="rId44"/>
    <p:sldId id="686" r:id="rId45"/>
    <p:sldId id="2377" r:id="rId46"/>
    <p:sldId id="868" r:id="rId47"/>
    <p:sldId id="2374" r:id="rId48"/>
    <p:sldId id="687" r:id="rId49"/>
    <p:sldId id="688" r:id="rId50"/>
    <p:sldId id="2378" r:id="rId51"/>
    <p:sldId id="2386" r:id="rId52"/>
    <p:sldId id="2396" r:id="rId53"/>
    <p:sldId id="2384" r:id="rId54"/>
    <p:sldId id="2379" r:id="rId55"/>
    <p:sldId id="2385" r:id="rId56"/>
    <p:sldId id="709" r:id="rId57"/>
    <p:sldId id="2397" r:id="rId58"/>
    <p:sldId id="2398" r:id="rId59"/>
    <p:sldId id="2404" r:id="rId60"/>
    <p:sldId id="2400" r:id="rId61"/>
    <p:sldId id="2401" r:id="rId62"/>
    <p:sldId id="2402" r:id="rId63"/>
    <p:sldId id="2403" r:id="rId64"/>
    <p:sldId id="315" r:id="rId65"/>
    <p:sldId id="312" r:id="rId66"/>
    <p:sldId id="318" r:id="rId67"/>
    <p:sldId id="472" r:id="rId68"/>
    <p:sldId id="473" r:id="rId69"/>
    <p:sldId id="474" r:id="rId70"/>
    <p:sldId id="480" r:id="rId71"/>
    <p:sldId id="259" r:id="rId72"/>
    <p:sldId id="260" r:id="rId73"/>
    <p:sldId id="261" r:id="rId7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Nov. 9 daily slot 3 -Nov. IEEE electronic meeting" id="{DE843586-E506-4D30-A655-52B441F0114A}">
          <p14:sldIdLst>
            <p14:sldId id="690"/>
            <p14:sldId id="694"/>
            <p14:sldId id="693"/>
            <p14:sldId id="2368"/>
            <p14:sldId id="679"/>
            <p14:sldId id="680"/>
          </p14:sldIdLst>
        </p14:section>
        <p14:section name="Nov. 11th daily slot 3 - Nov. IEEE electronic meeting" id="{347EDFAB-725B-4685-8406-804F1F654820}">
          <p14:sldIdLst/>
        </p14:section>
        <p14:section name="Nov. 15th daily slot 3 - Nov. IEEE electronic meeting" id="{FE0A1FBE-FA52-40A0-9C51-CCC8C261B56A}">
          <p14:sldIdLst>
            <p14:sldId id="2387"/>
            <p14:sldId id="2388"/>
            <p14:sldId id="2389"/>
            <p14:sldId id="2390"/>
            <p14:sldId id="2391"/>
            <p14:sldId id="2392"/>
            <p14:sldId id="2393"/>
            <p14:sldId id="2394"/>
            <p14:sldId id="2395"/>
            <p14:sldId id="2369"/>
            <p14:sldId id="2370"/>
            <p14:sldId id="2371"/>
            <p14:sldId id="686"/>
            <p14:sldId id="2377"/>
            <p14:sldId id="868"/>
            <p14:sldId id="2374"/>
            <p14:sldId id="687"/>
            <p14:sldId id="688"/>
          </p14:sldIdLst>
        </p14:section>
        <p14:section name="Dec. 2nd  - Telecon" id="{0AD43289-B43F-47F1-8F81-0E941BD8A437}">
          <p14:sldIdLst>
            <p14:sldId id="2378"/>
            <p14:sldId id="2386"/>
            <p14:sldId id="2396"/>
            <p14:sldId id="2384"/>
            <p14:sldId id="2379"/>
            <p14:sldId id="2385"/>
            <p14:sldId id="709"/>
          </p14:sldIdLst>
        </p14:section>
        <p14:section name="Dec. 16th - Telecon" id="{2B889B22-F5EC-4782-BC4A-EAD500C0AF2D}">
          <p14:sldIdLst>
            <p14:sldId id="2397"/>
            <p14:sldId id="2398"/>
            <p14:sldId id="2404"/>
            <p14:sldId id="2400"/>
            <p14:sldId id="2401"/>
            <p14:sldId id="2402"/>
            <p14:sldId id="2403"/>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76" autoAdjust="0"/>
    <p:restoredTop sz="96807" autoAdjust="0"/>
  </p:normalViewPr>
  <p:slideViewPr>
    <p:cSldViewPr>
      <p:cViewPr varScale="1">
        <p:scale>
          <a:sx n="123" d="100"/>
          <a:sy n="123" d="100"/>
        </p:scale>
        <p:origin x="456"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8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4AB00CCA-DFB1-47F2-8A18-9BE977BC87DB}"/>
    <pc:docChg chg="modMainMaster">
      <pc:chgData name="Segev, Jonathan" userId="7c67a1b0-8725-4553-8055-0888dbcaef94" providerId="ADAL" clId="{4AB00CCA-DFB1-47F2-8A18-9BE977BC87DB}" dt="2021-12-16T23:07:30.014" v="1" actId="20577"/>
      <pc:docMkLst>
        <pc:docMk/>
      </pc:docMkLst>
      <pc:sldMasterChg chg="modSp mod">
        <pc:chgData name="Segev, Jonathan" userId="7c67a1b0-8725-4553-8055-0888dbcaef94" providerId="ADAL" clId="{4AB00CCA-DFB1-47F2-8A18-9BE977BC87DB}" dt="2021-12-16T23:07:30.014" v="1" actId="20577"/>
        <pc:sldMasterMkLst>
          <pc:docMk/>
          <pc:sldMasterMk cId="0" sldId="2147483648"/>
        </pc:sldMasterMkLst>
        <pc:spChg chg="mod">
          <ac:chgData name="Segev, Jonathan" userId="7c67a1b0-8725-4553-8055-0888dbcaef94" providerId="ADAL" clId="{4AB00CCA-DFB1-47F2-8A18-9BE977BC87DB}" dt="2021-12-16T23:07:30.014"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54</a:t>
            </a:fld>
            <a:endParaRPr lang="en-US"/>
          </a:p>
        </p:txBody>
      </p:sp>
    </p:spTree>
    <p:extLst>
      <p:ext uri="{BB962C8B-B14F-4D97-AF65-F5344CB8AC3E}">
        <p14:creationId xmlns:p14="http://schemas.microsoft.com/office/powerpoint/2010/main" val="39336625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169539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24518419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734693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802.11-21/1607r11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November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2021-12-09</a:t>
            </a:r>
          </a:p>
        </p:txBody>
      </p:sp>
      <p:sp>
        <p:nvSpPr>
          <p:cNvPr id="6" name="Date Placeholder 3"/>
          <p:cNvSpPr>
            <a:spLocks noGrp="1"/>
          </p:cNvSpPr>
          <p:nvPr>
            <p:ph type="dt" idx="10"/>
          </p:nvPr>
        </p:nvSpPr>
        <p:spPr/>
        <p:txBody>
          <a:bodyPr/>
          <a:lstStyle/>
          <a:p>
            <a:r>
              <a:rPr lang="en-US"/>
              <a:t>Dec.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November Electronic Meeting Agenda </a:t>
            </a:r>
          </a:p>
          <a:p>
            <a:pPr algn="ctr">
              <a:lnSpc>
                <a:spcPct val="90000"/>
              </a:lnSpc>
              <a:buFontTx/>
              <a:buNone/>
            </a:pPr>
            <a:r>
              <a:rPr lang="en-US" altLang="en-US" sz="3600" dirty="0">
                <a:cs typeface="Times New Roman" panose="02020603050405020304" pitchFamily="18" charset="0"/>
              </a:rPr>
              <a:t>And telecons meetings running between November 2021 and January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Dec. 2021</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P802.11az Initial SA Ballot:</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a:t>Check for any remaining input to ARC – is there any?</a:t>
            </a:r>
          </a:p>
          <a:p>
            <a:pPr algn="just">
              <a:spcBef>
                <a:spcPct val="20000"/>
              </a:spcBef>
              <a:buFontTx/>
              <a:buChar char="•"/>
            </a:pPr>
            <a:r>
              <a:rPr lang="en-US" altLang="en-US" sz="1800" b="0" kern="0" dirty="0"/>
              <a:t>Review submissions – as permitted.</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3863609"/>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152392">
                <a:tc>
                  <a:txBody>
                    <a:bodyPr/>
                    <a:lstStyle/>
                    <a:p>
                      <a:r>
                        <a:rPr lang="en-US" sz="1400" dirty="0"/>
                        <a:t>11-20-771</a:t>
                      </a:r>
                    </a:p>
                  </a:txBody>
                  <a:tcPr marT="45712" marB="45712"/>
                </a:tc>
                <a:tc>
                  <a:txBody>
                    <a:bodyPr/>
                    <a:lstStyle/>
                    <a:p>
                      <a:pPr algn="l" rtl="0"/>
                      <a:r>
                        <a:rPr lang="en-US" sz="1400" dirty="0"/>
                        <a:t>Jonathan Segev</a:t>
                      </a:r>
                    </a:p>
                  </a:txBody>
                  <a:tcPr marT="45712" marB="45712"/>
                </a:tc>
                <a:tc>
                  <a:txBody>
                    <a:bodyPr/>
                    <a:lstStyle/>
                    <a:p>
                      <a:r>
                        <a:rPr lang="en-US" sz="1400" dirty="0" err="1"/>
                        <a:t>TGaz</a:t>
                      </a:r>
                      <a:r>
                        <a:rPr lang="en-US" sz="1400" dirty="0"/>
                        <a:t> Meeting Motion compendium</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152392">
                <a:tc>
                  <a:txBody>
                    <a:bodyPr/>
                    <a:lstStyle/>
                    <a:p>
                      <a:r>
                        <a:rPr lang="en-US" sz="1400" b="0" dirty="0"/>
                        <a:t>11-21-1827</a:t>
                      </a:r>
                    </a:p>
                  </a:txBody>
                  <a:tcPr marT="45712" marB="45712"/>
                </a:tc>
                <a:tc>
                  <a:txBody>
                    <a:bodyPr/>
                    <a:lstStyle/>
                    <a:p>
                      <a:r>
                        <a:rPr lang="en-US" sz="1400" b="0" dirty="0"/>
                        <a:t>Editors</a:t>
                      </a:r>
                    </a:p>
                  </a:txBody>
                  <a:tcPr marT="45712" marB="45712"/>
                </a:tc>
                <a:tc>
                  <a:txBody>
                    <a:bodyPr/>
                    <a:lstStyle/>
                    <a:p>
                      <a:r>
                        <a:rPr lang="en-US" sz="1400" b="0" dirty="0"/>
                        <a:t>SA1 </a:t>
                      </a:r>
                      <a:r>
                        <a:rPr lang="en-US" sz="1400" b="0" dirty="0" err="1"/>
                        <a:t>TGaz</a:t>
                      </a:r>
                      <a:r>
                        <a:rPr lang="en-US" sz="1400" b="0" dirty="0"/>
                        <a:t> D4.0 Comments</a:t>
                      </a:r>
                    </a:p>
                  </a:txBody>
                  <a:tcPr marT="45712" marB="45712"/>
                </a:tc>
                <a:tc>
                  <a:txBody>
                    <a:bodyPr/>
                    <a:lstStyle/>
                    <a:p>
                      <a:r>
                        <a:rPr lang="en-US" sz="1400" b="0" dirty="0"/>
                        <a:t>SA CR</a:t>
                      </a:r>
                    </a:p>
                  </a:txBody>
                  <a:tcPr marT="45712" marB="45712"/>
                </a:tc>
                <a:extLst>
                  <a:ext uri="{0D108BD9-81ED-4DB2-BD59-A6C34878D82A}">
                    <a16:rowId xmlns:a16="http://schemas.microsoft.com/office/drawing/2014/main" val="432310915"/>
                  </a:ext>
                </a:extLst>
              </a:tr>
              <a:tr h="0">
                <a:tc>
                  <a:txBody>
                    <a:bodyPr/>
                    <a:lstStyle/>
                    <a:p>
                      <a:r>
                        <a:rPr lang="en-US" sz="1400" kern="1200" dirty="0">
                          <a:solidFill>
                            <a:schemeClr val="dk1"/>
                          </a:solidFill>
                          <a:latin typeface="+mn-lt"/>
                          <a:ea typeface="+mn-ea"/>
                          <a:cs typeface="+mn-cs"/>
                        </a:rPr>
                        <a:t>11-21-1439</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Sep-2021-Telecon-minutes</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11-21-1503</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September-2021-Interim-minutes</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11-21-1580</a:t>
                      </a:r>
                    </a:p>
                  </a:txBody>
                  <a:tcPr marT="45712" marB="45712"/>
                </a:tc>
                <a:tc>
                  <a:txBody>
                    <a:bodyPr/>
                    <a:lstStyle/>
                    <a:p>
                      <a:r>
                        <a:rPr lang="en-US" sz="1400" kern="1200" dirty="0">
                          <a:solidFill>
                            <a:schemeClr val="dk1"/>
                          </a:solidFill>
                          <a:latin typeface="+mn-lt"/>
                          <a:ea typeface="+mn-ea"/>
                          <a:cs typeface="+mn-cs"/>
                        </a:rPr>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a:t>
                      </a:r>
                    </a:p>
                  </a:txBody>
                  <a:tcPr marT="45712" marB="45712"/>
                </a:tc>
                <a:tc>
                  <a:txBody>
                    <a:bodyPr/>
                    <a:lstStyle/>
                    <a:p>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P802.11az Initial SA Ballot: (20 min – as needed)</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 (6 min – as needed)</a:t>
            </a:r>
          </a:p>
          <a:p>
            <a:pPr algn="just">
              <a:spcBef>
                <a:spcPct val="20000"/>
              </a:spcBef>
              <a:buFontTx/>
              <a:buChar char="•"/>
            </a:pPr>
            <a:r>
              <a:rPr lang="en-US" altLang="en-US" sz="1800" b="0" kern="0" dirty="0"/>
              <a:t>Review submissions (as time permits)</a:t>
            </a:r>
          </a:p>
          <a:p>
            <a:pPr algn="just">
              <a:spcBef>
                <a:spcPct val="20000"/>
              </a:spcBef>
              <a:buFontTx/>
              <a:buChar char="•"/>
            </a:pPr>
            <a:r>
              <a:rPr lang="en-US" altLang="en-US" sz="1800" b="0" kern="0" dirty="0" err="1"/>
              <a:t>TGaz</a:t>
            </a:r>
            <a:r>
              <a:rPr lang="en-US" altLang="en-US" sz="1800" b="0" kern="0" dirty="0"/>
              <a:t> / ARC – any further action needed?</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9771996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11-21-1827</a:t>
                      </a:r>
                    </a:p>
                  </a:txBody>
                  <a:tcPr marT="45712" marB="45712"/>
                </a:tc>
                <a:tc>
                  <a:txBody>
                    <a:bodyPr/>
                    <a:lstStyle/>
                    <a:p>
                      <a:r>
                        <a:rPr lang="en-US" sz="1400" b="0" dirty="0"/>
                        <a:t>Editors</a:t>
                      </a:r>
                    </a:p>
                  </a:txBody>
                  <a:tcPr marT="45712" marB="45712"/>
                </a:tc>
                <a:tc>
                  <a:txBody>
                    <a:bodyPr/>
                    <a:lstStyle/>
                    <a:p>
                      <a:r>
                        <a:rPr lang="en-US" sz="1400" b="0" dirty="0"/>
                        <a:t>SA1 </a:t>
                      </a:r>
                      <a:r>
                        <a:rPr lang="en-US" sz="1400" b="0" dirty="0" err="1"/>
                        <a:t>TGaz</a:t>
                      </a:r>
                      <a:r>
                        <a:rPr lang="en-US" sz="1400" b="0" dirty="0"/>
                        <a:t> D4.0 Comments</a:t>
                      </a:r>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11-21-1580</a:t>
                      </a:r>
                    </a:p>
                  </a:txBody>
                  <a:tcPr marT="45712" marB="45712"/>
                </a:tc>
                <a:tc>
                  <a:txBody>
                    <a:bodyPr/>
                    <a:lstStyle/>
                    <a:p>
                      <a:r>
                        <a:rPr lang="en-US" sz="1400" kern="1200" dirty="0">
                          <a:solidFill>
                            <a:schemeClr val="dk1"/>
                          </a:solidFill>
                          <a:latin typeface="+mn-lt"/>
                          <a:ea typeface="+mn-ea"/>
                          <a:cs typeface="+mn-cs"/>
                        </a:rPr>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a:t>
                      </a:r>
                    </a:p>
                  </a:txBody>
                  <a:tcPr marT="45712" marB="45712"/>
                </a:tc>
                <a:tc>
                  <a:txBody>
                    <a:bodyPr/>
                    <a:lstStyle/>
                    <a:p>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a:t>P802.11az </a:t>
            </a:r>
            <a:r>
              <a:rPr lang="en-US" altLang="en-US" sz="3200" dirty="0"/>
              <a:t>Initial SA Ballot Results</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839416" y="1628801"/>
            <a:ext cx="10436069" cy="1800199"/>
          </a:xfrm>
        </p:spPr>
        <p:txBody>
          <a:bodyPr/>
          <a:lstStyle/>
          <a:p>
            <a:pPr>
              <a:buFont typeface="Arial" panose="020B0604020202020204" pitchFamily="34" charset="0"/>
              <a:buChar char="•"/>
            </a:pPr>
            <a:r>
              <a:rPr lang="en-US" sz="2000" b="0" dirty="0"/>
              <a:t>Since Sep. closing: </a:t>
            </a:r>
            <a:r>
              <a:rPr lang="en-US" sz="1600" dirty="0"/>
              <a:t>LB256 completed without comments on unchanged draft P802.11az D4.0.</a:t>
            </a:r>
            <a:endParaRPr lang="en-US" sz="1600" b="0" dirty="0"/>
          </a:p>
          <a:p>
            <a:pPr>
              <a:buFont typeface="Arial" panose="020B0604020202020204" pitchFamily="34" charset="0"/>
              <a:buChar char="•"/>
            </a:pPr>
            <a:r>
              <a:rPr lang="en-US" sz="1800" b="0" dirty="0"/>
              <a:t>P802.11az SA1 Results:</a:t>
            </a:r>
          </a:p>
          <a:p>
            <a:pPr lvl="1">
              <a:buFont typeface="Arial" panose="020B0604020202020204" pitchFamily="34" charset="0"/>
              <a:buChar char="•"/>
            </a:pPr>
            <a:r>
              <a:rPr lang="en-US" sz="1800" b="0" dirty="0"/>
              <a:t>93% approval </a:t>
            </a:r>
          </a:p>
          <a:p>
            <a:pPr lvl="1">
              <a:buFont typeface="Arial" panose="020B0604020202020204" pitchFamily="34" charset="0"/>
              <a:buChar char="•"/>
            </a:pPr>
            <a:r>
              <a:rPr lang="en-US" sz="1800" dirty="0"/>
              <a:t>6% disapprove</a:t>
            </a:r>
          </a:p>
          <a:p>
            <a:pPr lvl="1">
              <a:buFont typeface="Arial" panose="020B0604020202020204" pitchFamily="34" charset="0"/>
              <a:buChar char="•"/>
            </a:pPr>
            <a:r>
              <a:rPr lang="en-US" sz="1800" b="0" dirty="0"/>
              <a:t>5% abstain</a:t>
            </a:r>
            <a:endParaRPr lang="en-US" sz="1600" b="0" dirty="0"/>
          </a:p>
          <a:p>
            <a:pPr>
              <a:buFont typeface="Arial" panose="020B0604020202020204" pitchFamily="34" charset="0"/>
              <a:buChar char="•"/>
            </a:pPr>
            <a:r>
              <a:rPr lang="en-US" sz="2000" b="0" dirty="0"/>
              <a:t>Comments received:</a:t>
            </a:r>
          </a:p>
          <a:p>
            <a:pPr lvl="1">
              <a:buFont typeface="Arial" panose="020B0604020202020204" pitchFamily="34" charset="0"/>
              <a:buChar char="•"/>
            </a:pPr>
            <a:r>
              <a:rPr lang="en-US" sz="1600" dirty="0"/>
              <a:t>Technical: 166 comments</a:t>
            </a:r>
          </a:p>
          <a:p>
            <a:pPr lvl="1">
              <a:buFont typeface="Arial" panose="020B0604020202020204" pitchFamily="34" charset="0"/>
              <a:buChar char="•"/>
            </a:pPr>
            <a:r>
              <a:rPr lang="en-US" sz="1600" b="0" dirty="0"/>
              <a:t>General</a:t>
            </a:r>
            <a:r>
              <a:rPr lang="en-US" sz="1600" dirty="0"/>
              <a:t>: 6 comments</a:t>
            </a:r>
          </a:p>
          <a:p>
            <a:pPr lvl="1">
              <a:buFont typeface="Arial" panose="020B0604020202020204" pitchFamily="34" charset="0"/>
              <a:buChar char="•"/>
            </a:pPr>
            <a:r>
              <a:rPr lang="en-US" sz="1600" b="0" dirty="0"/>
              <a:t>Editor</a:t>
            </a:r>
            <a:r>
              <a:rPr lang="en-US" sz="1600" dirty="0"/>
              <a:t>ial: 192 comments</a:t>
            </a:r>
          </a:p>
          <a:p>
            <a:pPr lvl="1">
              <a:buFont typeface="Arial" panose="020B0604020202020204" pitchFamily="34" charset="0"/>
              <a:buChar char="•"/>
            </a:pPr>
            <a:r>
              <a:rPr lang="en-US" sz="1600" b="0" dirty="0"/>
              <a:t>Total: 3</a:t>
            </a:r>
            <a:r>
              <a:rPr lang="en-US" sz="1600" dirty="0"/>
              <a:t>64 comments</a:t>
            </a:r>
            <a:endParaRPr lang="en-US" sz="1600" b="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Dec. 2021</a:t>
            </a:r>
            <a:endParaRPr lang="en-GB" dirty="0"/>
          </a:p>
        </p:txBody>
      </p:sp>
      <p:pic>
        <p:nvPicPr>
          <p:cNvPr id="1026" name="Picture 2">
            <a:extLst>
              <a:ext uri="{FF2B5EF4-FFF2-40B4-BE49-F238E27FC236}">
                <a16:creationId xmlns:a16="http://schemas.microsoft.com/office/drawing/2014/main" id="{DB22FEE3-7213-4A1A-847F-1FCCCC8520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5686" y="2021550"/>
            <a:ext cx="5696314" cy="445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November 2021 Electronic meeting and teleconferences running between the Nov. 2021 and Jan.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Review and consider approval of liaison response to WFA Location TG (35min – Jonathan)</a:t>
            </a:r>
          </a:p>
          <a:p>
            <a:pPr algn="just">
              <a:spcBef>
                <a:spcPct val="20000"/>
              </a:spcBef>
              <a:buFontTx/>
              <a:buChar char="•"/>
            </a:pPr>
            <a:r>
              <a:rPr lang="en-US" altLang="en-US" sz="1800" b="0" kern="0" dirty="0"/>
              <a:t>Review submissions (as time permits)</a:t>
            </a:r>
          </a:p>
          <a:p>
            <a:pPr algn="just">
              <a:spcBef>
                <a:spcPct val="20000"/>
              </a:spcBef>
              <a:buFontTx/>
              <a:buChar char="•"/>
            </a:pPr>
            <a:r>
              <a:rPr lang="en-US" sz="1800" b="0" dirty="0"/>
              <a:t>Review timelines (10min – special order)</a:t>
            </a:r>
          </a:p>
          <a:p>
            <a:pPr algn="just">
              <a:spcBef>
                <a:spcPct val="20000"/>
              </a:spcBef>
              <a:buFontTx/>
              <a:buChar char="•"/>
            </a:pPr>
            <a:r>
              <a:rPr lang="en-US" sz="1800" b="0" dirty="0"/>
              <a:t>Review targets towards Jan. meeting. (5min – special order)</a:t>
            </a:r>
          </a:p>
          <a:p>
            <a:pPr algn="just">
              <a:spcBef>
                <a:spcPct val="20000"/>
              </a:spcBef>
              <a:buFontTx/>
              <a:buChar char="•"/>
            </a:pPr>
            <a:r>
              <a:rPr lang="en-US" sz="1800" b="0" dirty="0"/>
              <a:t>Set telecon times. (5min –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506095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graphicFrame>
        <p:nvGraphicFramePr>
          <p:cNvPr id="7" name="Content Placeholder 6"/>
          <p:cNvGraphicFramePr>
            <a:graphicFrameLocks noGrp="1"/>
          </p:cNvGraphicFramePr>
          <p:nvPr>
            <p:ph idx="1"/>
          </p:nvPr>
        </p:nvGraphicFramePr>
        <p:xfrm>
          <a:off x="914401" y="1260086"/>
          <a:ext cx="10460567" cy="371841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20003"/>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r>
                        <a:rPr lang="en-US" dirty="0"/>
                        <a:t>Time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endParaRPr lang="en-US" dirty="0"/>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endParaRPr lang="en-US" dirty="0"/>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11-21-1580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 (review proposed changes by Nehru and Dorothy)</a:t>
                      </a:r>
                    </a:p>
                  </a:txBody>
                  <a:tcPr marT="45712" marB="45712"/>
                </a:tc>
                <a:tc>
                  <a:txBody>
                    <a:bodyPr/>
                    <a:lstStyle/>
                    <a:p>
                      <a:r>
                        <a:rPr lang="en-US" sz="1400" kern="1200" dirty="0">
                          <a:solidFill>
                            <a:schemeClr val="dk1"/>
                          </a:solidFill>
                          <a:latin typeface="+mn-lt"/>
                          <a:ea typeface="+mn-ea"/>
                          <a:cs typeface="+mn-cs"/>
                        </a:rPr>
                        <a:t>30</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3"/>
                  </a:ext>
                </a:extLst>
              </a:tr>
              <a:tr h="0">
                <a:tc>
                  <a:txBody>
                    <a:bodyPr/>
                    <a:lstStyle/>
                    <a:p>
                      <a:r>
                        <a:rPr lang="en-US" sz="1400" dirty="0"/>
                        <a:t>11-21-1837</a:t>
                      </a:r>
                    </a:p>
                  </a:txBody>
                  <a:tcPr marT="45712" marB="45712"/>
                </a:tc>
                <a:tc>
                  <a:txBody>
                    <a:bodyPr/>
                    <a:lstStyle/>
                    <a:p>
                      <a:r>
                        <a:rPr lang="en-US" sz="1400" dirty="0"/>
                        <a:t>Jonathan Segev</a:t>
                      </a:r>
                    </a:p>
                  </a:txBody>
                  <a:tcPr marT="45712" marB="45712"/>
                </a:tc>
                <a:tc>
                  <a:txBody>
                    <a:bodyPr/>
                    <a:lstStyle/>
                    <a:p>
                      <a:r>
                        <a:rPr lang="en-GB" sz="1400" kern="1200" dirty="0">
                          <a:solidFill>
                            <a:schemeClr val="dk1"/>
                          </a:solidFill>
                          <a:effectLst/>
                          <a:latin typeface="+mn-lt"/>
                          <a:ea typeface="+mn-ea"/>
                          <a:cs typeface="+mn-cs"/>
                        </a:rPr>
                        <a:t>Response to Communication from Wi-Fi Alliance RE 802.11az</a:t>
                      </a:r>
                      <a:endParaRPr lang="en-US" sz="1400" dirty="0"/>
                    </a:p>
                  </a:txBody>
                  <a:tcPr marT="45712" marB="45712"/>
                </a:tc>
                <a:tc>
                  <a:txBody>
                    <a:bodyPr/>
                    <a:lstStyle/>
                    <a:p>
                      <a:r>
                        <a:rPr lang="en-US" sz="1600" dirty="0"/>
                        <a:t>5</a:t>
                      </a:r>
                      <a:endParaRPr lang="en-US" dirty="0"/>
                    </a:p>
                  </a:txBody>
                  <a:tcPr marT="45712" marB="45712"/>
                </a:tc>
                <a:tc>
                  <a:txBody>
                    <a:bodyPr/>
                    <a:lstStyle/>
                    <a:p>
                      <a:r>
                        <a:rPr lang="en-US" sz="1400" dirty="0"/>
                        <a:t>Liaison</a:t>
                      </a:r>
                    </a:p>
                  </a:txBody>
                  <a:tcPr marT="45712" marB="45712"/>
                </a:tc>
                <a:extLst>
                  <a:ext uri="{0D108BD9-81ED-4DB2-BD59-A6C34878D82A}">
                    <a16:rowId xmlns:a16="http://schemas.microsoft.com/office/drawing/2014/main" val="10005"/>
                  </a:ext>
                </a:extLst>
              </a:tr>
              <a:tr h="0">
                <a:tc>
                  <a:txBody>
                    <a:bodyPr/>
                    <a:lstStyle/>
                    <a:p>
                      <a:r>
                        <a:rPr lang="en-US" sz="1400" dirty="0"/>
                        <a:t>11-21-1875</a:t>
                      </a:r>
                    </a:p>
                  </a:txBody>
                  <a:tcPr marT="45712" marB="45712"/>
                </a:tc>
                <a:tc>
                  <a:txBody>
                    <a:bodyPr/>
                    <a:lstStyle/>
                    <a:p>
                      <a:r>
                        <a:rPr lang="en-US" sz="1400" dirty="0"/>
                        <a:t>Christian Berger</a:t>
                      </a:r>
                    </a:p>
                  </a:txBody>
                  <a:tcPr marT="45712" marB="45712"/>
                </a:tc>
                <a:tc>
                  <a:txBody>
                    <a:bodyPr/>
                    <a:lstStyle/>
                    <a:p>
                      <a:r>
                        <a:rPr lang="en-US" sz="1400" dirty="0"/>
                        <a:t>Comment resolution SA1 Tx Vector</a:t>
                      </a:r>
                    </a:p>
                  </a:txBody>
                  <a:tcPr marT="45712" marB="45712"/>
                </a:tc>
                <a:tc>
                  <a:txBody>
                    <a:bodyPr/>
                    <a:lstStyle/>
                    <a:p>
                      <a:r>
                        <a:rPr lang="en-US" sz="1400" dirty="0"/>
                        <a:t>25</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11-21-1841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HE-LTF Repetitions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45 min </a:t>
                      </a:r>
                      <a:r>
                        <a:rPr lang="en-US" sz="1400" dirty="0"/>
                        <a:t>– as time permits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54329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BCFA6-1566-4AA4-9BE0-3674D6F9D0B2}"/>
              </a:ext>
            </a:extLst>
          </p:cNvPr>
          <p:cNvSpPr>
            <a:spLocks noGrp="1"/>
          </p:cNvSpPr>
          <p:nvPr>
            <p:ph type="title"/>
          </p:nvPr>
        </p:nvSpPr>
        <p:spPr/>
        <p:txBody>
          <a:bodyPr/>
          <a:lstStyle/>
          <a:p>
            <a:r>
              <a:rPr lang="en-US" dirty="0"/>
              <a:t>11-21-1837 Response to WFA Communication</a:t>
            </a:r>
          </a:p>
        </p:txBody>
      </p:sp>
      <p:sp>
        <p:nvSpPr>
          <p:cNvPr id="3" name="Content Placeholder 2">
            <a:extLst>
              <a:ext uri="{FF2B5EF4-FFF2-40B4-BE49-F238E27FC236}">
                <a16:creationId xmlns:a16="http://schemas.microsoft.com/office/drawing/2014/main" id="{C9761408-E13A-4800-B0D4-564B647B864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5A47779-D081-4E15-ABE2-738A5CB885E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5148ECAD-A00A-403C-B12E-4741B720814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7ECA36E-8C39-4088-A89B-88DE7806DE04}"/>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5196614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97EB7-1336-4DF8-BD48-E0D3EE2502B4}"/>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CD5E5CFB-1C23-4D34-B0D6-2CFA07FA37C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240AD3-8E3E-4396-BD67-26C864D3496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996BDD46-A012-49B9-863D-E51E7F4091E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B30E402-7E32-4866-BF2F-837A0AC85AD8}"/>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9934707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Dec. 2021</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8374863" y="3645024"/>
            <a:ext cx="241417"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1" name="Rectangle 10">
            <a:extLst>
              <a:ext uri="{FF2B5EF4-FFF2-40B4-BE49-F238E27FC236}">
                <a16:creationId xmlns:a16="http://schemas.microsoft.com/office/drawing/2014/main" id="{36C1BC97-7DA8-491A-B41C-81572DD6822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2" name="Rectangle 11">
            <a:extLst>
              <a:ext uri="{FF2B5EF4-FFF2-40B4-BE49-F238E27FC236}">
                <a16:creationId xmlns:a16="http://schemas.microsoft.com/office/drawing/2014/main" id="{B3AE55C0-2EC6-46CD-A3A2-0464D3CED8D0}"/>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16" name="Group 15">
            <a:extLst>
              <a:ext uri="{FF2B5EF4-FFF2-40B4-BE49-F238E27FC236}">
                <a16:creationId xmlns:a16="http://schemas.microsoft.com/office/drawing/2014/main" id="{A704EFC4-FD54-4A91-A05E-478DE0F0484D}"/>
              </a:ext>
            </a:extLst>
          </p:cNvPr>
          <p:cNvGrpSpPr/>
          <p:nvPr/>
        </p:nvGrpSpPr>
        <p:grpSpPr>
          <a:xfrm>
            <a:off x="1772692" y="1988840"/>
            <a:ext cx="8500127" cy="4176464"/>
            <a:chOff x="1339290" y="1268760"/>
            <a:chExt cx="6503157" cy="3782041"/>
          </a:xfrm>
        </p:grpSpPr>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Line 10">
              <a:extLst>
                <a:ext uri="{FF2B5EF4-FFF2-40B4-BE49-F238E27FC236}">
                  <a16:creationId xmlns:a16="http://schemas.microsoft.com/office/drawing/2014/main" id="{5E56E0B5-B1AA-4069-99A6-FC9469FAB2DA}"/>
                </a:ext>
              </a:extLst>
            </p:cNvPr>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3" name="Text Box 24">
            <a:extLst>
              <a:ext uri="{FF2B5EF4-FFF2-40B4-BE49-F238E27FC236}">
                <a16:creationId xmlns:a16="http://schemas.microsoft.com/office/drawing/2014/main" id="{7FC2C3F8-2CDC-4D36-8967-8619BB5E3AEB}"/>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24" name="Rectangle 23">
            <a:extLst>
              <a:ext uri="{FF2B5EF4-FFF2-40B4-BE49-F238E27FC236}">
                <a16:creationId xmlns:a16="http://schemas.microsoft.com/office/drawing/2014/main" id="{A220E145-44B3-44F3-8CDC-395CF91068DE}"/>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Text Box 24">
            <a:extLst>
              <a:ext uri="{FF2B5EF4-FFF2-40B4-BE49-F238E27FC236}">
                <a16:creationId xmlns:a16="http://schemas.microsoft.com/office/drawing/2014/main" id="{CA2B81EE-9A0D-4AE4-BF1C-9C4E431E832D}"/>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31" name="Isosceles Triangle 30">
            <a:extLst>
              <a:ext uri="{FF2B5EF4-FFF2-40B4-BE49-F238E27FC236}">
                <a16:creationId xmlns:a16="http://schemas.microsoft.com/office/drawing/2014/main" id="{FB1EBFA9-5D5B-4C33-9F9A-024333B788D1}"/>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2" name="Text Box 24">
            <a:extLst>
              <a:ext uri="{FF2B5EF4-FFF2-40B4-BE49-F238E27FC236}">
                <a16:creationId xmlns:a16="http://schemas.microsoft.com/office/drawing/2014/main" id="{AE7524F1-E0DC-45BA-8F39-34A5CF892621}"/>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33" name="Isosceles Triangle 32">
            <a:extLst>
              <a:ext uri="{FF2B5EF4-FFF2-40B4-BE49-F238E27FC236}">
                <a16:creationId xmlns:a16="http://schemas.microsoft.com/office/drawing/2014/main" id="{D9A6C0B7-4A09-4409-A54B-965662D316BC}"/>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34" name="Straight Connector 33">
            <a:extLst>
              <a:ext uri="{FF2B5EF4-FFF2-40B4-BE49-F238E27FC236}">
                <a16:creationId xmlns:a16="http://schemas.microsoft.com/office/drawing/2014/main" id="{7554879C-6362-4F39-878B-1284298DF7CC}"/>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4">
            <a:extLst>
              <a:ext uri="{FF2B5EF4-FFF2-40B4-BE49-F238E27FC236}">
                <a16:creationId xmlns:a16="http://schemas.microsoft.com/office/drawing/2014/main" id="{ECB54B2A-620D-440C-B43D-681464BFEF80}"/>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36" name="Isosceles Triangle 35">
            <a:extLst>
              <a:ext uri="{FF2B5EF4-FFF2-40B4-BE49-F238E27FC236}">
                <a16:creationId xmlns:a16="http://schemas.microsoft.com/office/drawing/2014/main" id="{8FE3C52B-753E-4642-A4E7-8CB4E52E542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7" name="Isosceles Triangle 36">
            <a:extLst>
              <a:ext uri="{FF2B5EF4-FFF2-40B4-BE49-F238E27FC236}">
                <a16:creationId xmlns:a16="http://schemas.microsoft.com/office/drawing/2014/main" id="{0FAE2763-3F26-415B-AA6B-70706858BFE3}"/>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a:extLst>
              <a:ext uri="{FF2B5EF4-FFF2-40B4-BE49-F238E27FC236}">
                <a16:creationId xmlns:a16="http://schemas.microsoft.com/office/drawing/2014/main" id="{A0A75DAB-5BE1-423C-AAA6-79317872B703}"/>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3007963" y="4182034"/>
            <a:ext cx="215862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2" name="Rectangle 41">
            <a:extLst>
              <a:ext uri="{FF2B5EF4-FFF2-40B4-BE49-F238E27FC236}">
                <a16:creationId xmlns:a16="http://schemas.microsoft.com/office/drawing/2014/main" id="{2F605876-D477-4F14-8794-156D78F9CCE3}"/>
              </a:ext>
            </a:extLst>
          </p:cNvPr>
          <p:cNvSpPr/>
          <p:nvPr/>
        </p:nvSpPr>
        <p:spPr>
          <a:xfrm>
            <a:off x="2999656" y="3897433"/>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43" name="Rectangle 42">
            <a:extLst>
              <a:ext uri="{FF2B5EF4-FFF2-40B4-BE49-F238E27FC236}">
                <a16:creationId xmlns:a16="http://schemas.microsoft.com/office/drawing/2014/main" id="{F27A7D85-1757-4C66-BECD-EE937921E20B}"/>
              </a:ext>
            </a:extLst>
          </p:cNvPr>
          <p:cNvSpPr/>
          <p:nvPr/>
        </p:nvSpPr>
        <p:spPr>
          <a:xfrm>
            <a:off x="3766413" y="3897433"/>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5" name="Oval Callout 61">
            <a:extLst>
              <a:ext uri="{FF2B5EF4-FFF2-40B4-BE49-F238E27FC236}">
                <a16:creationId xmlns:a16="http://schemas.microsoft.com/office/drawing/2014/main" id="{49408F65-A8D4-40C2-8F0C-90D804E150FC}"/>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46" name="Rectangle 45">
            <a:extLst>
              <a:ext uri="{FF2B5EF4-FFF2-40B4-BE49-F238E27FC236}">
                <a16:creationId xmlns:a16="http://schemas.microsoft.com/office/drawing/2014/main" id="{03C9889A-27AD-43D8-B8CE-A8E4750782BA}"/>
              </a:ext>
            </a:extLst>
          </p:cNvPr>
          <p:cNvSpPr/>
          <p:nvPr/>
        </p:nvSpPr>
        <p:spPr>
          <a:xfrm>
            <a:off x="5136613" y="3897582"/>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5195919" y="4182700"/>
            <a:ext cx="32795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7863226" y="242535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10260016" y="245739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10023107" y="2717775"/>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7055129" y="390217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9120473" y="3900339"/>
            <a:ext cx="36561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8475419" y="3902165"/>
            <a:ext cx="65379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21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8040216" y="3902171"/>
            <a:ext cx="446793"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7944710" y="5104342"/>
            <a:ext cx="1158306"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5" name="Group 64">
            <a:extLst>
              <a:ext uri="{FF2B5EF4-FFF2-40B4-BE49-F238E27FC236}">
                <a16:creationId xmlns:a16="http://schemas.microsoft.com/office/drawing/2014/main" id="{5C4386E9-6573-400F-8829-B11428E125E8}"/>
              </a:ext>
            </a:extLst>
          </p:cNvPr>
          <p:cNvGrpSpPr/>
          <p:nvPr/>
        </p:nvGrpSpPr>
        <p:grpSpPr>
          <a:xfrm>
            <a:off x="8825203" y="2424085"/>
            <a:ext cx="650149" cy="487473"/>
            <a:chOff x="7668534" y="2425355"/>
            <a:chExt cx="650149" cy="487473"/>
          </a:xfrm>
        </p:grpSpPr>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7" name="Isosceles Triangle 66">
              <a:extLst>
                <a:ext uri="{FF2B5EF4-FFF2-40B4-BE49-F238E27FC236}">
                  <a16:creationId xmlns:a16="http://schemas.microsoft.com/office/drawing/2014/main" id="{B27DF6EE-ADC3-4847-9D51-CEA933982259}"/>
                </a:ext>
              </a:extLst>
            </p:cNvPr>
            <p:cNvSpPr>
              <a:spLocks noChangeArrowheads="1"/>
            </p:cNvSpPr>
            <p:nvPr/>
          </p:nvSpPr>
          <p:spPr bwMode="auto">
            <a:xfrm flipH="1">
              <a:off x="7819651"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8" name="Group 67">
            <a:extLst>
              <a:ext uri="{FF2B5EF4-FFF2-40B4-BE49-F238E27FC236}">
                <a16:creationId xmlns:a16="http://schemas.microsoft.com/office/drawing/2014/main" id="{B9FA3AC2-AEA9-4687-9EBA-351C3F630833}"/>
              </a:ext>
            </a:extLst>
          </p:cNvPr>
          <p:cNvGrpSpPr/>
          <p:nvPr/>
        </p:nvGrpSpPr>
        <p:grpSpPr>
          <a:xfrm>
            <a:off x="9124630" y="3052375"/>
            <a:ext cx="650149" cy="579806"/>
            <a:chOff x="7668534" y="2425355"/>
            <a:chExt cx="650149" cy="579806"/>
          </a:xfrm>
        </p:grpSpPr>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7668534" y="2645309"/>
              <a:ext cx="650149"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0" name="Isosceles Triangle 69">
              <a:extLst>
                <a:ext uri="{FF2B5EF4-FFF2-40B4-BE49-F238E27FC236}">
                  <a16:creationId xmlns:a16="http://schemas.microsoft.com/office/drawing/2014/main" id="{C44A6D3F-F58B-49B8-B813-47495B7D1BD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1" name="Oval Callout 93">
            <a:extLst>
              <a:ext uri="{FF2B5EF4-FFF2-40B4-BE49-F238E27FC236}">
                <a16:creationId xmlns:a16="http://schemas.microsoft.com/office/drawing/2014/main" id="{03FFBD8E-0982-407D-87DF-E910B21CDB1A}"/>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8340149" y="3057284"/>
            <a:ext cx="248998" cy="217487"/>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8165518" y="3280475"/>
            <a:ext cx="6501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815627" y="3900339"/>
            <a:ext cx="56549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9468734" y="3901488"/>
            <a:ext cx="343813"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grpSp>
        <p:nvGrpSpPr>
          <p:cNvPr id="78" name="Group 77">
            <a:extLst>
              <a:ext uri="{FF2B5EF4-FFF2-40B4-BE49-F238E27FC236}">
                <a16:creationId xmlns:a16="http://schemas.microsoft.com/office/drawing/2014/main" id="{99755303-B7E3-4544-B5C7-D4AC84A21B0D}"/>
              </a:ext>
            </a:extLst>
          </p:cNvPr>
          <p:cNvGrpSpPr/>
          <p:nvPr/>
        </p:nvGrpSpPr>
        <p:grpSpPr>
          <a:xfrm>
            <a:off x="9497641" y="2457390"/>
            <a:ext cx="650149" cy="487473"/>
            <a:chOff x="7668534" y="2425355"/>
            <a:chExt cx="650149" cy="487473"/>
          </a:xfrm>
        </p:grpSpPr>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sp>
          <p:nvSpPr>
            <p:cNvPr id="80" name="Isosceles Triangle 79">
              <a:extLst>
                <a:ext uri="{FF2B5EF4-FFF2-40B4-BE49-F238E27FC236}">
                  <a16:creationId xmlns:a16="http://schemas.microsoft.com/office/drawing/2014/main" id="{A5D96FA7-57C1-40B5-B57B-3A271879819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8502757" y="4187995"/>
            <a:ext cx="72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05870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Nov. Progress and Targets Towards the January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Conducted assignment to 1/3 of the technical comments received in P802.11az D4.0 SA1</a:t>
            </a:r>
          </a:p>
          <a:p>
            <a:pPr lvl="1">
              <a:buFont typeface="Arial" panose="020B0604020202020204" pitchFamily="34" charset="0"/>
              <a:buChar char="•"/>
            </a:pPr>
            <a:r>
              <a:rPr lang="en-US" b="0" dirty="0"/>
              <a:t>Started SA1 comment resolution to extent possible.</a:t>
            </a:r>
          </a:p>
          <a:p>
            <a:pPr lvl="1">
              <a:buFont typeface="Arial" panose="020B0604020202020204" pitchFamily="34" charset="0"/>
              <a:buChar char="•"/>
            </a:pPr>
            <a:r>
              <a:rPr lang="en-US" b="0" dirty="0"/>
              <a:t>Responded to WFA Lia</a:t>
            </a:r>
            <a:r>
              <a:rPr lang="en-US" dirty="0"/>
              <a:t>ison.</a:t>
            </a:r>
          </a:p>
          <a:p>
            <a:pPr lvl="1">
              <a:buFont typeface="Arial" panose="020B0604020202020204" pitchFamily="34" charset="0"/>
              <a:buChar char="•"/>
            </a:pPr>
            <a:endParaRPr lang="en-US" dirty="0"/>
          </a:p>
          <a:p>
            <a:pPr>
              <a:buFont typeface="Arial" panose="020B0604020202020204" pitchFamily="34" charset="0"/>
              <a:buChar char="•"/>
            </a:pPr>
            <a:r>
              <a:rPr lang="en-US" b="0" dirty="0"/>
              <a:t>Targets towards the January meeting:</a:t>
            </a:r>
          </a:p>
          <a:p>
            <a:pPr lvl="1">
              <a:buFont typeface="Arial" panose="020B0604020202020204" pitchFamily="34" charset="0"/>
              <a:buChar char="•"/>
            </a:pPr>
            <a:r>
              <a:rPr lang="en-US" b="0" dirty="0"/>
              <a:t>Complete assignment of P802.11 D4.0 SA1 comments.</a:t>
            </a:r>
          </a:p>
          <a:p>
            <a:pPr lvl="1">
              <a:buFont typeface="Arial" panose="020B0604020202020204" pitchFamily="34" charset="0"/>
              <a:buChar char="•"/>
            </a:pPr>
            <a:r>
              <a:rPr lang="en-US" b="0" dirty="0"/>
              <a:t>Resolve 60 technical/General comments (~33% of SA1 T+G comments).</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4012466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Dec. 2021</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Dec. 2</a:t>
            </a:r>
            <a:r>
              <a:rPr lang="en-US" altLang="en-US" sz="2000" b="0" kern="0" baseline="30000" dirty="0"/>
              <a:t>nd</a:t>
            </a:r>
            <a:r>
              <a:rPr lang="en-US" altLang="en-US" sz="2000" b="0" kern="0" dirty="0"/>
              <a:t>  	Thu.	12:00 – 14:00 ET*</a:t>
            </a:r>
          </a:p>
          <a:p>
            <a:pPr>
              <a:buFont typeface="Arial" panose="020B0604020202020204" pitchFamily="34" charset="0"/>
              <a:buChar char="•"/>
            </a:pPr>
            <a:r>
              <a:rPr lang="en-US" altLang="en-US" sz="2000" b="0" kern="0" dirty="0"/>
              <a:t>Dec. 9</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16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13</a:t>
            </a:r>
            <a:r>
              <a:rPr lang="en-US" altLang="en-US" sz="2000" b="0" kern="0" baseline="30000" dirty="0"/>
              <a:t>th</a:t>
            </a:r>
            <a:r>
              <a:rPr lang="en-US" altLang="en-US" sz="2000" b="0" kern="0" dirty="0"/>
              <a:t> 	Thu.	12:00 – 14:00 </a:t>
            </a:r>
            <a:r>
              <a:rPr lang="en-US" altLang="en-US" sz="2000" b="0" kern="0"/>
              <a:t>ET*</a:t>
            </a: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5456122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408440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Nov. 802 electronic plenary session</a:t>
            </a:r>
          </a:p>
          <a:p>
            <a:pPr marL="457200" lvl="1" indent="0"/>
            <a:r>
              <a:rPr lang="en-US" dirty="0"/>
              <a:t>This meeting is part of the Nov.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7757063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11</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SA1 comment assignment status (5 min – Roy)</a:t>
            </a:r>
          </a:p>
          <a:p>
            <a:pPr algn="just">
              <a:spcBef>
                <a:spcPct val="20000"/>
              </a:spcBef>
              <a:buFontTx/>
              <a:buChar char="•"/>
            </a:pPr>
            <a:r>
              <a:rPr lang="en-US" altLang="en-US" sz="1800" b="0" dirty="0"/>
              <a:t>Review and consider approval of liaison response to WFA Location TG (20min – Jonathan)</a:t>
            </a:r>
          </a:p>
          <a:p>
            <a:pPr algn="just">
              <a:spcBef>
                <a:spcPct val="20000"/>
              </a:spcBef>
              <a:buFontTx/>
              <a:buChar char="•"/>
            </a:pPr>
            <a:r>
              <a:rPr lang="en-US" altLang="en-US" sz="1800" b="0" dirty="0" err="1"/>
              <a:t>TGaz</a:t>
            </a:r>
            <a:r>
              <a:rPr lang="en-US" altLang="en-US" sz="1800" b="0" dirty="0"/>
              <a:t> / ARC – any further action needed? (10min – Jonathan)</a:t>
            </a:r>
          </a:p>
          <a:p>
            <a:pPr algn="just">
              <a:spcBef>
                <a:spcPct val="20000"/>
              </a:spcBef>
              <a:buFontTx/>
              <a:buChar char="•"/>
            </a:pPr>
            <a:r>
              <a:rPr lang="en-US" altLang="en-US" sz="1800" b="0" kern="0" dirty="0"/>
              <a:t>Review submissions (as time permits)</a:t>
            </a:r>
          </a:p>
          <a:p>
            <a:pPr algn="just">
              <a:spcBef>
                <a:spcPct val="20000"/>
              </a:spcBef>
              <a:buFontTx/>
              <a:buChar char="•"/>
            </a:pPr>
            <a:r>
              <a:rPr lang="en-US" sz="1800" b="0" dirty="0"/>
              <a:t>Review timelines (10min – special order) – moved to next meeting slot</a:t>
            </a:r>
          </a:p>
          <a:p>
            <a:pPr algn="just">
              <a:spcBef>
                <a:spcPct val="20000"/>
              </a:spcBef>
              <a:buFontTx/>
              <a:buChar char="•"/>
            </a:pPr>
            <a:r>
              <a:rPr lang="en-US" sz="1800" b="0" dirty="0"/>
              <a:t>Review targets towards Jan. meeting. (5min – special order) – moved o next meeting slot</a:t>
            </a:r>
          </a:p>
          <a:p>
            <a:pPr algn="just">
              <a:spcBef>
                <a:spcPct val="20000"/>
              </a:spcBef>
              <a:buFontTx/>
              <a:buChar char="•"/>
            </a:pPr>
            <a:r>
              <a:rPr lang="en-US" sz="1800" b="0" dirty="0"/>
              <a:t>Set telecon times. (5min – special order) – moved to next meeting slot</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a:t>Recess</a:t>
            </a:r>
            <a:endParaRPr lang="en-US" sz="1800" b="0" dirty="0"/>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9147189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52729651"/>
              </p:ext>
            </p:extLst>
          </p:nvPr>
        </p:nvGraphicFramePr>
        <p:xfrm>
          <a:off x="914401" y="1260086"/>
          <a:ext cx="10460567" cy="3535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20003"/>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r>
                        <a:rPr lang="en-US" dirty="0"/>
                        <a:t>Time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endParaRPr lang="en-US" dirty="0"/>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endParaRPr lang="en-US" dirty="0"/>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11-21-1837</a:t>
                      </a:r>
                    </a:p>
                  </a:txBody>
                  <a:tcPr marT="45712" marB="45712"/>
                </a:tc>
                <a:tc>
                  <a:txBody>
                    <a:bodyPr/>
                    <a:lstStyle/>
                    <a:p>
                      <a:r>
                        <a:rPr lang="en-US" sz="1400" dirty="0"/>
                        <a:t>Jonathan Segev</a:t>
                      </a:r>
                    </a:p>
                  </a:txBody>
                  <a:tcPr marT="45712" marB="45712"/>
                </a:tc>
                <a:tc>
                  <a:txBody>
                    <a:bodyPr/>
                    <a:lstStyle/>
                    <a:p>
                      <a:r>
                        <a:rPr lang="en-GB" sz="1400" kern="1200" dirty="0">
                          <a:solidFill>
                            <a:schemeClr val="dk1"/>
                          </a:solidFill>
                          <a:effectLst/>
                          <a:latin typeface="+mn-lt"/>
                          <a:ea typeface="+mn-ea"/>
                          <a:cs typeface="+mn-cs"/>
                        </a:rPr>
                        <a:t>Response to Communication from Wi-Fi Alliance RE 802.11az</a:t>
                      </a:r>
                      <a:endParaRPr lang="en-US" sz="1400" dirty="0"/>
                    </a:p>
                  </a:txBody>
                  <a:tcPr marT="45712" marB="45712"/>
                </a:tc>
                <a:tc>
                  <a:txBody>
                    <a:bodyPr/>
                    <a:lstStyle/>
                    <a:p>
                      <a:endParaRPr lang="en-US" dirty="0"/>
                    </a:p>
                  </a:txBody>
                  <a:tcPr marT="45712" marB="45712"/>
                </a:tc>
                <a:tc>
                  <a:txBody>
                    <a:bodyPr/>
                    <a:lstStyle/>
                    <a:p>
                      <a:r>
                        <a:rPr lang="en-US" sz="1400" dirty="0"/>
                        <a:t>Liaison</a:t>
                      </a:r>
                    </a:p>
                  </a:txBody>
                  <a:tcPr marT="45712" marB="45712"/>
                </a:tc>
                <a:extLst>
                  <a:ext uri="{0D108BD9-81ED-4DB2-BD59-A6C34878D82A}">
                    <a16:rowId xmlns:a16="http://schemas.microsoft.com/office/drawing/2014/main" val="10003"/>
                  </a:ext>
                </a:extLst>
              </a:tr>
              <a:tr h="0">
                <a:tc>
                  <a:txBody>
                    <a:bodyPr/>
                    <a:lstStyle/>
                    <a:p>
                      <a:r>
                        <a:rPr lang="en-US" sz="1400" dirty="0"/>
                        <a:t>11-21-1842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Comment-resolution-SA1 RSTA Assigned Max Bandwidth</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30 min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5"/>
                  </a:ext>
                </a:extLst>
              </a:tr>
              <a:tr h="0">
                <a:tc>
                  <a:txBody>
                    <a:bodyPr/>
                    <a:lstStyle/>
                    <a:p>
                      <a:r>
                        <a:rPr lang="en-US" sz="1400" dirty="0"/>
                        <a:t>11-21-1843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comment-resolution-SA1 Various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30 min</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11-21-1841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HE-LTF Repetitions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45 min - as time permits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284262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BCFA6-1566-4AA4-9BE0-3674D6F9D0B2}"/>
              </a:ext>
            </a:extLst>
          </p:cNvPr>
          <p:cNvSpPr>
            <a:spLocks noGrp="1"/>
          </p:cNvSpPr>
          <p:nvPr>
            <p:ph type="title"/>
          </p:nvPr>
        </p:nvSpPr>
        <p:spPr/>
        <p:txBody>
          <a:bodyPr/>
          <a:lstStyle/>
          <a:p>
            <a:r>
              <a:rPr lang="en-US" dirty="0"/>
              <a:t>11-21-1837 Response to WFA Communication</a:t>
            </a:r>
          </a:p>
        </p:txBody>
      </p:sp>
      <p:sp>
        <p:nvSpPr>
          <p:cNvPr id="3" name="Content Placeholder 2">
            <a:extLst>
              <a:ext uri="{FF2B5EF4-FFF2-40B4-BE49-F238E27FC236}">
                <a16:creationId xmlns:a16="http://schemas.microsoft.com/office/drawing/2014/main" id="{C9761408-E13A-4800-B0D4-564B647B864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5A47779-D081-4E15-ABE2-738A5CB885E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5148ECAD-A00A-403C-B12E-4741B720814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7ECA36E-8C39-4088-A89B-88DE7806DE04}"/>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908550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sz="3200" dirty="0" err="1"/>
              <a:t>TGaz</a:t>
            </a:r>
            <a:r>
              <a:rPr lang="en-US" altLang="en-US" sz="3200" dirty="0"/>
              <a:t> / ARC – any further action needed?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pic>
        <p:nvPicPr>
          <p:cNvPr id="8" name="Picture 7">
            <a:extLst>
              <a:ext uri="{FF2B5EF4-FFF2-40B4-BE49-F238E27FC236}">
                <a16:creationId xmlns:a16="http://schemas.microsoft.com/office/drawing/2014/main" id="{DAF71B4F-1B8C-4E82-8A7F-C3C341BFCA07}"/>
              </a:ext>
            </a:extLst>
          </p:cNvPr>
          <p:cNvPicPr>
            <a:picLocks noChangeAspect="1"/>
          </p:cNvPicPr>
          <p:nvPr/>
        </p:nvPicPr>
        <p:blipFill>
          <a:blip r:embed="rId2"/>
          <a:stretch>
            <a:fillRect/>
          </a:stretch>
        </p:blipFill>
        <p:spPr>
          <a:xfrm>
            <a:off x="6600056" y="2060848"/>
            <a:ext cx="5530697" cy="4290481"/>
          </a:xfrm>
          <a:prstGeom prst="rect">
            <a:avLst/>
          </a:prstGeom>
        </p:spPr>
      </p:pic>
      <p:sp>
        <p:nvSpPr>
          <p:cNvPr id="3" name="Content Placeholder 2"/>
          <p:cNvSpPr>
            <a:spLocks noGrp="1"/>
          </p:cNvSpPr>
          <p:nvPr>
            <p:ph idx="1"/>
          </p:nvPr>
        </p:nvSpPr>
        <p:spPr>
          <a:xfrm>
            <a:off x="914401" y="1412776"/>
            <a:ext cx="5375611" cy="4681639"/>
          </a:xfrm>
        </p:spPr>
        <p:txBody>
          <a:bodyPr/>
          <a:lstStyle/>
          <a:p>
            <a:pPr algn="just">
              <a:spcBef>
                <a:spcPct val="20000"/>
              </a:spcBef>
              <a:buFontTx/>
              <a:buChar char="•"/>
            </a:pPr>
            <a:r>
              <a:rPr lang="en-US" sz="1600" b="0" dirty="0"/>
              <a:t>Previously received communication form ARC on support for multi FTM Session support.</a:t>
            </a:r>
          </a:p>
          <a:p>
            <a:pPr algn="just">
              <a:spcBef>
                <a:spcPct val="20000"/>
              </a:spcBef>
              <a:buFontTx/>
              <a:buChar char="•"/>
            </a:pPr>
            <a:r>
              <a:rPr lang="en-US" sz="1600" b="0" dirty="0"/>
              <a:t>Several solutions exists: at the upper layers, at the MLME SAP, MLME operation.</a:t>
            </a:r>
          </a:p>
          <a:p>
            <a:pPr algn="just">
              <a:spcBef>
                <a:spcPct val="20000"/>
              </a:spcBef>
              <a:buFontTx/>
              <a:buChar char="•"/>
            </a:pPr>
            <a:r>
              <a:rPr lang="en-US" sz="1600" b="0" dirty="0"/>
              <a:t>Proposal to ARC was to bring comments to comment resolution.</a:t>
            </a:r>
          </a:p>
          <a:p>
            <a:pPr algn="just">
              <a:spcBef>
                <a:spcPct val="20000"/>
              </a:spcBef>
              <a:buFontTx/>
              <a:buChar char="•"/>
            </a:pPr>
            <a:r>
              <a:rPr lang="en-US" sz="1600" b="0" dirty="0" err="1"/>
              <a:t>TGaz</a:t>
            </a:r>
            <a:r>
              <a:rPr lang="en-US" sz="1600" b="0" dirty="0"/>
              <a:t> is at the SA Ballot stage – good time to consider if there’s any further action needed?</a:t>
            </a:r>
          </a:p>
          <a:p>
            <a:pPr marL="0" indent="0" algn="just">
              <a:spcBef>
                <a:spcPct val="20000"/>
              </a:spcBef>
            </a:pPr>
            <a:endParaRPr lang="en-US" sz="1200" dirty="0"/>
          </a:p>
        </p:txBody>
      </p:sp>
    </p:spTree>
    <p:extLst>
      <p:ext uri="{BB962C8B-B14F-4D97-AF65-F5344CB8AC3E}">
        <p14:creationId xmlns:p14="http://schemas.microsoft.com/office/powerpoint/2010/main" val="3928184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Dec. 2021</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8374863" y="3645024"/>
            <a:ext cx="241417"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1" name="Rectangle 10">
            <a:extLst>
              <a:ext uri="{FF2B5EF4-FFF2-40B4-BE49-F238E27FC236}">
                <a16:creationId xmlns:a16="http://schemas.microsoft.com/office/drawing/2014/main" id="{36C1BC97-7DA8-491A-B41C-81572DD6822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2" name="Rectangle 11">
            <a:extLst>
              <a:ext uri="{FF2B5EF4-FFF2-40B4-BE49-F238E27FC236}">
                <a16:creationId xmlns:a16="http://schemas.microsoft.com/office/drawing/2014/main" id="{B3AE55C0-2EC6-46CD-A3A2-0464D3CED8D0}"/>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16" name="Group 15">
            <a:extLst>
              <a:ext uri="{FF2B5EF4-FFF2-40B4-BE49-F238E27FC236}">
                <a16:creationId xmlns:a16="http://schemas.microsoft.com/office/drawing/2014/main" id="{A704EFC4-FD54-4A91-A05E-478DE0F0484D}"/>
              </a:ext>
            </a:extLst>
          </p:cNvPr>
          <p:cNvGrpSpPr/>
          <p:nvPr/>
        </p:nvGrpSpPr>
        <p:grpSpPr>
          <a:xfrm>
            <a:off x="1772692" y="1988840"/>
            <a:ext cx="8500127" cy="4176464"/>
            <a:chOff x="1339290" y="1268760"/>
            <a:chExt cx="6503157" cy="3782041"/>
          </a:xfrm>
        </p:grpSpPr>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Line 10">
              <a:extLst>
                <a:ext uri="{FF2B5EF4-FFF2-40B4-BE49-F238E27FC236}">
                  <a16:creationId xmlns:a16="http://schemas.microsoft.com/office/drawing/2014/main" id="{5E56E0B5-B1AA-4069-99A6-FC9469FAB2DA}"/>
                </a:ext>
              </a:extLst>
            </p:cNvPr>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3" name="Text Box 24">
            <a:extLst>
              <a:ext uri="{FF2B5EF4-FFF2-40B4-BE49-F238E27FC236}">
                <a16:creationId xmlns:a16="http://schemas.microsoft.com/office/drawing/2014/main" id="{7FC2C3F8-2CDC-4D36-8967-8619BB5E3AEB}"/>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24" name="Rectangle 23">
            <a:extLst>
              <a:ext uri="{FF2B5EF4-FFF2-40B4-BE49-F238E27FC236}">
                <a16:creationId xmlns:a16="http://schemas.microsoft.com/office/drawing/2014/main" id="{A220E145-44B3-44F3-8CDC-395CF91068DE}"/>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Text Box 24">
            <a:extLst>
              <a:ext uri="{FF2B5EF4-FFF2-40B4-BE49-F238E27FC236}">
                <a16:creationId xmlns:a16="http://schemas.microsoft.com/office/drawing/2014/main" id="{CA2B81EE-9A0D-4AE4-BF1C-9C4E431E832D}"/>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31" name="Isosceles Triangle 30">
            <a:extLst>
              <a:ext uri="{FF2B5EF4-FFF2-40B4-BE49-F238E27FC236}">
                <a16:creationId xmlns:a16="http://schemas.microsoft.com/office/drawing/2014/main" id="{FB1EBFA9-5D5B-4C33-9F9A-024333B788D1}"/>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2" name="Text Box 24">
            <a:extLst>
              <a:ext uri="{FF2B5EF4-FFF2-40B4-BE49-F238E27FC236}">
                <a16:creationId xmlns:a16="http://schemas.microsoft.com/office/drawing/2014/main" id="{AE7524F1-E0DC-45BA-8F39-34A5CF892621}"/>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33" name="Isosceles Triangle 32">
            <a:extLst>
              <a:ext uri="{FF2B5EF4-FFF2-40B4-BE49-F238E27FC236}">
                <a16:creationId xmlns:a16="http://schemas.microsoft.com/office/drawing/2014/main" id="{D9A6C0B7-4A09-4409-A54B-965662D316BC}"/>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34" name="Straight Connector 33">
            <a:extLst>
              <a:ext uri="{FF2B5EF4-FFF2-40B4-BE49-F238E27FC236}">
                <a16:creationId xmlns:a16="http://schemas.microsoft.com/office/drawing/2014/main" id="{7554879C-6362-4F39-878B-1284298DF7CC}"/>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4">
            <a:extLst>
              <a:ext uri="{FF2B5EF4-FFF2-40B4-BE49-F238E27FC236}">
                <a16:creationId xmlns:a16="http://schemas.microsoft.com/office/drawing/2014/main" id="{ECB54B2A-620D-440C-B43D-681464BFEF80}"/>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36" name="Isosceles Triangle 35">
            <a:extLst>
              <a:ext uri="{FF2B5EF4-FFF2-40B4-BE49-F238E27FC236}">
                <a16:creationId xmlns:a16="http://schemas.microsoft.com/office/drawing/2014/main" id="{8FE3C52B-753E-4642-A4E7-8CB4E52E542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7" name="Isosceles Triangle 36">
            <a:extLst>
              <a:ext uri="{FF2B5EF4-FFF2-40B4-BE49-F238E27FC236}">
                <a16:creationId xmlns:a16="http://schemas.microsoft.com/office/drawing/2014/main" id="{0FAE2763-3F26-415B-AA6B-70706858BFE3}"/>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a:extLst>
              <a:ext uri="{FF2B5EF4-FFF2-40B4-BE49-F238E27FC236}">
                <a16:creationId xmlns:a16="http://schemas.microsoft.com/office/drawing/2014/main" id="{A0A75DAB-5BE1-423C-AAA6-79317872B703}"/>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3007963" y="4182034"/>
            <a:ext cx="215862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2" name="Rectangle 41">
            <a:extLst>
              <a:ext uri="{FF2B5EF4-FFF2-40B4-BE49-F238E27FC236}">
                <a16:creationId xmlns:a16="http://schemas.microsoft.com/office/drawing/2014/main" id="{2F605876-D477-4F14-8794-156D78F9CCE3}"/>
              </a:ext>
            </a:extLst>
          </p:cNvPr>
          <p:cNvSpPr/>
          <p:nvPr/>
        </p:nvSpPr>
        <p:spPr>
          <a:xfrm>
            <a:off x="2999656" y="3897433"/>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43" name="Rectangle 42">
            <a:extLst>
              <a:ext uri="{FF2B5EF4-FFF2-40B4-BE49-F238E27FC236}">
                <a16:creationId xmlns:a16="http://schemas.microsoft.com/office/drawing/2014/main" id="{F27A7D85-1757-4C66-BECD-EE937921E20B}"/>
              </a:ext>
            </a:extLst>
          </p:cNvPr>
          <p:cNvSpPr/>
          <p:nvPr/>
        </p:nvSpPr>
        <p:spPr>
          <a:xfrm>
            <a:off x="3766413" y="3897433"/>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5" name="Oval Callout 61">
            <a:extLst>
              <a:ext uri="{FF2B5EF4-FFF2-40B4-BE49-F238E27FC236}">
                <a16:creationId xmlns:a16="http://schemas.microsoft.com/office/drawing/2014/main" id="{49408F65-A8D4-40C2-8F0C-90D804E150FC}"/>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46" name="Rectangle 45">
            <a:extLst>
              <a:ext uri="{FF2B5EF4-FFF2-40B4-BE49-F238E27FC236}">
                <a16:creationId xmlns:a16="http://schemas.microsoft.com/office/drawing/2014/main" id="{03C9889A-27AD-43D8-B8CE-A8E4750782BA}"/>
              </a:ext>
            </a:extLst>
          </p:cNvPr>
          <p:cNvSpPr/>
          <p:nvPr/>
        </p:nvSpPr>
        <p:spPr>
          <a:xfrm>
            <a:off x="5136613" y="3897582"/>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5195919" y="4182700"/>
            <a:ext cx="32795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7863226" y="242535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10165148" y="245739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10023107" y="2717775"/>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7055129" y="390217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9120473" y="3900339"/>
            <a:ext cx="36561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8475419" y="3902165"/>
            <a:ext cx="653793" cy="24109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8040216" y="3902171"/>
            <a:ext cx="446793"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7944710" y="5104342"/>
            <a:ext cx="1158306" cy="487541"/>
          </a:xfrm>
          <a:prstGeom prst="wedgeEllipseCallout">
            <a:avLst>
              <a:gd name="adj1" fmla="val 1351"/>
              <a:gd name="adj2" fmla="val -216017"/>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5" name="Group 64">
            <a:extLst>
              <a:ext uri="{FF2B5EF4-FFF2-40B4-BE49-F238E27FC236}">
                <a16:creationId xmlns:a16="http://schemas.microsoft.com/office/drawing/2014/main" id="{5C4386E9-6573-400F-8829-B11428E125E8}"/>
              </a:ext>
            </a:extLst>
          </p:cNvPr>
          <p:cNvGrpSpPr/>
          <p:nvPr/>
        </p:nvGrpSpPr>
        <p:grpSpPr>
          <a:xfrm>
            <a:off x="8825203" y="2424085"/>
            <a:ext cx="650149" cy="487473"/>
            <a:chOff x="7668534" y="2425355"/>
            <a:chExt cx="650149" cy="487473"/>
          </a:xfrm>
        </p:grpSpPr>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7" name="Isosceles Triangle 66">
              <a:extLst>
                <a:ext uri="{FF2B5EF4-FFF2-40B4-BE49-F238E27FC236}">
                  <a16:creationId xmlns:a16="http://schemas.microsoft.com/office/drawing/2014/main" id="{B27DF6EE-ADC3-4847-9D51-CEA933982259}"/>
                </a:ext>
              </a:extLst>
            </p:cNvPr>
            <p:cNvSpPr>
              <a:spLocks noChangeArrowheads="1"/>
            </p:cNvSpPr>
            <p:nvPr/>
          </p:nvSpPr>
          <p:spPr bwMode="auto">
            <a:xfrm flipH="1">
              <a:off x="7819651"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8" name="Group 67">
            <a:extLst>
              <a:ext uri="{FF2B5EF4-FFF2-40B4-BE49-F238E27FC236}">
                <a16:creationId xmlns:a16="http://schemas.microsoft.com/office/drawing/2014/main" id="{B9FA3AC2-AEA9-4687-9EBA-351C3F630833}"/>
              </a:ext>
            </a:extLst>
          </p:cNvPr>
          <p:cNvGrpSpPr/>
          <p:nvPr/>
        </p:nvGrpSpPr>
        <p:grpSpPr>
          <a:xfrm>
            <a:off x="9124630" y="3052375"/>
            <a:ext cx="650149" cy="579806"/>
            <a:chOff x="7668534" y="2425355"/>
            <a:chExt cx="650149" cy="579806"/>
          </a:xfrm>
        </p:grpSpPr>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7668534" y="2645309"/>
              <a:ext cx="650149"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0" name="Isosceles Triangle 69">
              <a:extLst>
                <a:ext uri="{FF2B5EF4-FFF2-40B4-BE49-F238E27FC236}">
                  <a16:creationId xmlns:a16="http://schemas.microsoft.com/office/drawing/2014/main" id="{C44A6D3F-F58B-49B8-B813-47495B7D1BD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1" name="Oval Callout 93">
            <a:extLst>
              <a:ext uri="{FF2B5EF4-FFF2-40B4-BE49-F238E27FC236}">
                <a16:creationId xmlns:a16="http://schemas.microsoft.com/office/drawing/2014/main" id="{03FFBD8E-0982-407D-87DF-E910B21CDB1A}"/>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8340149" y="3057284"/>
            <a:ext cx="248998" cy="217487"/>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8165518" y="3280475"/>
            <a:ext cx="6501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815627" y="3900339"/>
            <a:ext cx="443690"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9468734" y="3901488"/>
            <a:ext cx="343813"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grpSp>
        <p:nvGrpSpPr>
          <p:cNvPr id="78" name="Group 77">
            <a:extLst>
              <a:ext uri="{FF2B5EF4-FFF2-40B4-BE49-F238E27FC236}">
                <a16:creationId xmlns:a16="http://schemas.microsoft.com/office/drawing/2014/main" id="{99755303-B7E3-4544-B5C7-D4AC84A21B0D}"/>
              </a:ext>
            </a:extLst>
          </p:cNvPr>
          <p:cNvGrpSpPr/>
          <p:nvPr/>
        </p:nvGrpSpPr>
        <p:grpSpPr>
          <a:xfrm>
            <a:off x="9497641" y="2457390"/>
            <a:ext cx="650149" cy="487473"/>
            <a:chOff x="7668534" y="2425355"/>
            <a:chExt cx="650149" cy="487473"/>
          </a:xfrm>
        </p:grpSpPr>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sp>
          <p:nvSpPr>
            <p:cNvPr id="80" name="Isosceles Triangle 79">
              <a:extLst>
                <a:ext uri="{FF2B5EF4-FFF2-40B4-BE49-F238E27FC236}">
                  <a16:creationId xmlns:a16="http://schemas.microsoft.com/office/drawing/2014/main" id="{A5D96FA7-57C1-40B5-B57B-3A271879819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41703496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Nov. Progress and Targets Towards the January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Complete assignment of P802.11 D4.0 SA1 comments.</a:t>
            </a:r>
          </a:p>
          <a:p>
            <a:pPr>
              <a:buFont typeface="Arial" panose="020B0604020202020204" pitchFamily="34" charset="0"/>
              <a:buChar char="•"/>
            </a:pPr>
            <a:r>
              <a:rPr lang="en-US" b="0" dirty="0"/>
              <a:t>Resolve 60 technical</a:t>
            </a:r>
            <a:r>
              <a:rPr lang="en-US" b="0"/>
              <a:t>/General comments </a:t>
            </a:r>
            <a:r>
              <a:rPr lang="en-US" b="0" dirty="0"/>
              <a:t>(~33% of SA1 T+G comments).</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Dec. 2021</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Dec. 2</a:t>
            </a:r>
            <a:r>
              <a:rPr lang="en-US" altLang="en-US" sz="2000" b="0" kern="0" baseline="30000" dirty="0"/>
              <a:t>nd</a:t>
            </a:r>
            <a:r>
              <a:rPr lang="en-US" altLang="en-US" sz="2000" b="0" kern="0" dirty="0"/>
              <a:t>  	Thu.	12:00 – 14:00 ET*</a:t>
            </a:r>
          </a:p>
          <a:p>
            <a:pPr>
              <a:buFont typeface="Arial" panose="020B0604020202020204" pitchFamily="34" charset="0"/>
              <a:buChar char="•"/>
            </a:pPr>
            <a:r>
              <a:rPr lang="en-US" altLang="en-US" sz="2000" b="0" kern="0" dirty="0"/>
              <a:t>Dec. 9</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16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23</a:t>
            </a:r>
            <a:r>
              <a:rPr lang="en-US" altLang="en-US" sz="2000" b="0" kern="0" baseline="30000" dirty="0"/>
              <a:t>rd</a:t>
            </a:r>
            <a:r>
              <a:rPr lang="en-US" altLang="en-US" sz="2000" b="0" kern="0" dirty="0"/>
              <a:t> 	Thu.	12:00 – 14:00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9282375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2</a:t>
            </a:r>
            <a:r>
              <a:rPr lang="en-US" altLang="en-US" baseline="30000" dirty="0">
                <a:solidFill>
                  <a:schemeClr val="tx2"/>
                </a:solidFill>
              </a:rPr>
              <a:t>nd</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kern="0" dirty="0"/>
              <a:t>Review submissions (as time permits):</a:t>
            </a:r>
          </a:p>
          <a:p>
            <a:pPr lvl="1" algn="just">
              <a:spcBef>
                <a:spcPct val="20000"/>
              </a:spcBef>
              <a:buFontTx/>
              <a:buChar char="•"/>
            </a:pPr>
            <a:r>
              <a:rPr lang="en-US" altLang="en-US" sz="1600" dirty="0"/>
              <a:t>11-21-1944 SA1 Comment Resolution for seven CIDs (Ali Raissinia – 50 min)</a:t>
            </a:r>
          </a:p>
          <a:p>
            <a:pPr lvl="1" algn="just">
              <a:spcBef>
                <a:spcPct val="20000"/>
              </a:spcBef>
              <a:buFontTx/>
              <a:buChar char="•"/>
            </a:pPr>
            <a:r>
              <a:rPr lang="en-US" altLang="en-US" sz="1600" b="0" kern="0" dirty="0"/>
              <a:t>11-21-1841 Comment resolution SA1 HE LTF Repetitions (Christian Berger – 45 min) </a:t>
            </a:r>
          </a:p>
          <a:p>
            <a:pPr algn="just">
              <a:spcBef>
                <a:spcPct val="20000"/>
              </a:spcBef>
              <a:buFontTx/>
              <a:buChar char="•"/>
            </a:pPr>
            <a:r>
              <a:rPr lang="en-US" sz="1800" b="0" dirty="0"/>
              <a:t>Review telecon times. (5min – special order)</a:t>
            </a:r>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7904877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97EB7-1336-4DF8-BD48-E0D3EE2502B4}"/>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CD5E5CFB-1C23-4D34-B0D6-2CFA07FA37C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240AD3-8E3E-4396-BD67-26C864D34968}"/>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96BDD46-A012-49B9-863D-E51E7F4091E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B30E402-7E32-4866-BF2F-837A0AC85AD8}"/>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433241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067C7-29D7-4B6F-B39A-C3326072CB9F}"/>
              </a:ext>
            </a:extLst>
          </p:cNvPr>
          <p:cNvSpPr>
            <a:spLocks noGrp="1"/>
          </p:cNvSpPr>
          <p:nvPr>
            <p:ph type="title"/>
          </p:nvPr>
        </p:nvSpPr>
        <p:spPr/>
        <p:txBody>
          <a:bodyPr/>
          <a:lstStyle/>
          <a:p>
            <a:r>
              <a:rPr lang="en-US" dirty="0"/>
              <a:t>11-21-1944</a:t>
            </a:r>
          </a:p>
        </p:txBody>
      </p:sp>
      <p:sp>
        <p:nvSpPr>
          <p:cNvPr id="3" name="Content Placeholder 2">
            <a:extLst>
              <a:ext uri="{FF2B5EF4-FFF2-40B4-BE49-F238E27FC236}">
                <a16:creationId xmlns:a16="http://schemas.microsoft.com/office/drawing/2014/main" id="{A703F316-FCC3-474F-B508-A24FF76FE0C3}"/>
              </a:ext>
            </a:extLst>
          </p:cNvPr>
          <p:cNvSpPr>
            <a:spLocks noGrp="1"/>
          </p:cNvSpPr>
          <p:nvPr>
            <p:ph idx="1"/>
          </p:nvPr>
        </p:nvSpPr>
        <p:spPr>
          <a:xfrm>
            <a:off x="914401" y="1628801"/>
            <a:ext cx="10361084" cy="4465614"/>
          </a:xfrm>
        </p:spPr>
        <p:txBody>
          <a:bodyPr/>
          <a:lstStyle/>
          <a:p>
            <a:r>
              <a:rPr lang="en-US" dirty="0" err="1"/>
              <a:t>Strawpoll</a:t>
            </a:r>
            <a:endParaRPr lang="en-US" dirty="0"/>
          </a:p>
          <a:p>
            <a:r>
              <a:rPr lang="en-US" dirty="0"/>
              <a:t>Which of the solutions described in the comment resolution for CID 287875 document 11-21-1944r0 do you prefer?</a:t>
            </a:r>
          </a:p>
          <a:p>
            <a:endParaRPr lang="en-US" dirty="0"/>
          </a:p>
          <a:p>
            <a:r>
              <a:rPr lang="en-US" dirty="0"/>
              <a:t>O1) Solution 1 - 2</a:t>
            </a:r>
          </a:p>
          <a:p>
            <a:r>
              <a:rPr lang="en-US" dirty="0"/>
              <a:t>O2) Solution 2 - 6</a:t>
            </a:r>
          </a:p>
          <a:p>
            <a:r>
              <a:rPr lang="en-US" dirty="0"/>
              <a:t>O3) Either O1 or O2 is fine -2 </a:t>
            </a:r>
          </a:p>
          <a:p>
            <a:r>
              <a:rPr lang="en-US" dirty="0"/>
              <a:t>O4) Neither - 1</a:t>
            </a:r>
          </a:p>
          <a:p>
            <a:r>
              <a:rPr lang="en-US" dirty="0"/>
              <a:t>O5) Abstain - 1 </a:t>
            </a:r>
          </a:p>
          <a:p>
            <a:r>
              <a:rPr lang="en-US" dirty="0"/>
              <a:t>Did not respond - 4</a:t>
            </a:r>
          </a:p>
          <a:p>
            <a:endParaRPr lang="en-US" dirty="0"/>
          </a:p>
        </p:txBody>
      </p:sp>
      <p:sp>
        <p:nvSpPr>
          <p:cNvPr id="4" name="Slide Number Placeholder 3">
            <a:extLst>
              <a:ext uri="{FF2B5EF4-FFF2-40B4-BE49-F238E27FC236}">
                <a16:creationId xmlns:a16="http://schemas.microsoft.com/office/drawing/2014/main" id="{32CF6E87-9F94-409E-8FE7-9E835A7FE689}"/>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ED5845C7-7B6F-4EEE-B152-D8533BD7A6C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4545478-5B73-449E-B99D-E13FB77B6389}"/>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6692976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Dec. 2021</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Dec. 9</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16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13</a:t>
            </a:r>
            <a:r>
              <a:rPr lang="en-US" altLang="en-US" sz="2000" b="0" kern="0" baseline="30000" dirty="0"/>
              <a:t>th</a:t>
            </a:r>
            <a:r>
              <a:rPr lang="en-US" altLang="en-US" sz="2000" b="0" kern="0" dirty="0"/>
              <a:t> 	Thu.	12:00 – 14:00 ET</a:t>
            </a:r>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9872683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00074253"/>
              </p:ext>
            </p:extLst>
          </p:nvPr>
        </p:nvGraphicFramePr>
        <p:xfrm>
          <a:off x="767408" y="1716304"/>
          <a:ext cx="9585279" cy="28344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altLang="en-US" sz="1400" dirty="0"/>
                        <a:t>11-21-1944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SA1 Comment Resolution for seven CIDs</a:t>
                      </a:r>
                      <a:endParaRPr lang="en-US" altLang="en-US" sz="1400" b="0" kern="0" dirty="0"/>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1"/>
                  </a:ext>
                </a:extLst>
              </a:tr>
              <a:tr h="0">
                <a:tc>
                  <a:txBody>
                    <a:bodyPr/>
                    <a:lstStyle/>
                    <a:p>
                      <a:r>
                        <a:rPr lang="en-US" altLang="en-US" sz="1400" b="0" kern="0" dirty="0"/>
                        <a:t>11-21-1841</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kern="0" dirty="0"/>
                        <a:t>Comment resolution SA1 HE LTF Repetitions</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7370701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6949165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16</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kern="0" dirty="0"/>
              <a:t>Review submissions (as time permits):</a:t>
            </a:r>
          </a:p>
          <a:p>
            <a:pPr lvl="1" algn="just">
              <a:spcBef>
                <a:spcPct val="20000"/>
              </a:spcBef>
              <a:buFontTx/>
              <a:buChar char="•"/>
            </a:pPr>
            <a:r>
              <a:rPr lang="en-US" altLang="en-US" sz="1600" dirty="0"/>
              <a:t>11-21-1944 SA1 Comment Resolution for seven CIDs (Ali Raissinia – 15 min) – for completion</a:t>
            </a:r>
          </a:p>
          <a:p>
            <a:pPr lvl="1" algn="just">
              <a:spcBef>
                <a:spcPct val="20000"/>
              </a:spcBef>
              <a:buFontTx/>
              <a:buChar char="•"/>
            </a:pPr>
            <a:r>
              <a:rPr lang="en-US" altLang="en-US" sz="1600" b="0" kern="0" dirty="0"/>
              <a:t>11-21-1841 Comment resolution SA1 HE LTF Repetitions (Christian Berger – 45 min)</a:t>
            </a:r>
          </a:p>
          <a:p>
            <a:pPr lvl="1" algn="just">
              <a:spcBef>
                <a:spcPct val="20000"/>
              </a:spcBef>
              <a:buFontTx/>
              <a:buChar char="•"/>
            </a:pPr>
            <a:r>
              <a:rPr lang="fr-FR" sz="1600" dirty="0"/>
              <a:t>11-21-1979 </a:t>
            </a:r>
            <a:r>
              <a:rPr lang="fr-FR" sz="1600" dirty="0" err="1"/>
              <a:t>Some</a:t>
            </a:r>
            <a:r>
              <a:rPr lang="fr-FR" sz="1600" dirty="0"/>
              <a:t> SA </a:t>
            </a:r>
            <a:r>
              <a:rPr lang="fr-FR" sz="1600" dirty="0" err="1"/>
              <a:t>CRs</a:t>
            </a:r>
            <a:r>
              <a:rPr lang="fr-FR" sz="1600" dirty="0"/>
              <a:t> A (Nehru Bhandaru – 45min/as time </a:t>
            </a:r>
            <a:r>
              <a:rPr lang="fr-FR" sz="1600" dirty="0" err="1"/>
              <a:t>permits</a:t>
            </a:r>
            <a:r>
              <a:rPr lang="fr-FR" sz="1600" dirty="0"/>
              <a:t>)</a:t>
            </a:r>
            <a:endParaRPr lang="en-US" altLang="en-US" sz="1600" dirty="0"/>
          </a:p>
          <a:p>
            <a:pPr algn="just">
              <a:spcBef>
                <a:spcPct val="20000"/>
              </a:spcBef>
              <a:buFontTx/>
              <a:buChar char="•"/>
            </a:pPr>
            <a:r>
              <a:rPr lang="en-US" sz="1800" b="0" dirty="0"/>
              <a:t>Review telecon times. (3min – special order)</a:t>
            </a:r>
          </a:p>
          <a:p>
            <a:pPr algn="just">
              <a:spcBef>
                <a:spcPct val="20000"/>
              </a:spcBef>
              <a:buFontTx/>
              <a:buChar char="•"/>
            </a:pPr>
            <a:r>
              <a:rPr lang="en-US" sz="1800" b="0" dirty="0"/>
              <a:t>Review submission pipeline (2min –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8775634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97EB7-1336-4DF8-BD48-E0D3EE2502B4}"/>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CD5E5CFB-1C23-4D34-B0D6-2CFA07FA37C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240AD3-8E3E-4396-BD67-26C864D34968}"/>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996BDD46-A012-49B9-863D-E51E7F4091E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B30E402-7E32-4866-BF2F-837A0AC85AD8}"/>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50659851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784AC-6A00-4F33-92F7-4A7929B3AEF3}"/>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EA8144D2-6D7B-490D-834C-3D16DF150C55}"/>
              </a:ext>
            </a:extLst>
          </p:cNvPr>
          <p:cNvSpPr>
            <a:spLocks noGrp="1"/>
          </p:cNvSpPr>
          <p:nvPr>
            <p:ph idx="1"/>
          </p:nvPr>
        </p:nvSpPr>
        <p:spPr/>
        <p:txBody>
          <a:bodyPr/>
          <a:lstStyle/>
          <a:p>
            <a:r>
              <a:rPr lang="en-US" dirty="0" err="1"/>
              <a:t>Strawpoll</a:t>
            </a:r>
            <a:endParaRPr lang="en-US" dirty="0"/>
          </a:p>
          <a:p>
            <a:r>
              <a:rPr lang="en-US" b="0" dirty="0"/>
              <a:t>We agree to the resolutions contained in document 11-21-1944r2 for CIDs 287866, 287867, 287870, 287871, 287872, 287874, and CID 287875 (7 CIDs total).</a:t>
            </a:r>
          </a:p>
          <a:p>
            <a:r>
              <a:rPr lang="en-US" b="0" dirty="0"/>
              <a:t>Results (Y/N/A): 9/0/1</a:t>
            </a:r>
          </a:p>
        </p:txBody>
      </p:sp>
      <p:sp>
        <p:nvSpPr>
          <p:cNvPr id="4" name="Slide Number Placeholder 3">
            <a:extLst>
              <a:ext uri="{FF2B5EF4-FFF2-40B4-BE49-F238E27FC236}">
                <a16:creationId xmlns:a16="http://schemas.microsoft.com/office/drawing/2014/main" id="{7ABFAC23-81A0-4D24-A8D4-7EE7DAE6046F}"/>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29148C91-2A73-4F6F-94F9-9F213635C2C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C1B8C5F-54E2-4D17-9D34-0B50470C5A5D}"/>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895880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Dec. 2021</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Jan. 5</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13</a:t>
            </a:r>
            <a:r>
              <a:rPr lang="en-US" altLang="en-US" sz="2000" b="0" kern="0" baseline="30000" dirty="0"/>
              <a:t>th</a:t>
            </a:r>
            <a:r>
              <a:rPr lang="en-US" altLang="en-US" sz="2000" b="0" kern="0" dirty="0"/>
              <a:t> 	Thu.	12:00 – 14:00 ET</a:t>
            </a:r>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45140503"/>
              </p:ext>
            </p:extLst>
          </p:nvPr>
        </p:nvGraphicFramePr>
        <p:xfrm>
          <a:off x="767408" y="1716304"/>
          <a:ext cx="9585279"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fr-FR" sz="1400" kern="1200" dirty="0">
                          <a:solidFill>
                            <a:schemeClr val="dk1"/>
                          </a:solidFill>
                          <a:latin typeface="+mn-lt"/>
                          <a:ea typeface="+mn-ea"/>
                          <a:cs typeface="+mn-cs"/>
                        </a:rPr>
                        <a:t>11-21-1979 </a:t>
                      </a:r>
                      <a:endParaRPr lang="en-US" sz="1400" dirty="0"/>
                    </a:p>
                  </a:txBody>
                  <a:tcPr marT="45712" marB="45712"/>
                </a:tc>
                <a:tc>
                  <a:txBody>
                    <a:bodyPr/>
                    <a:lstStyle/>
                    <a:p>
                      <a:r>
                        <a:rPr lang="fr-FR" sz="1400" kern="1200" dirty="0">
                          <a:solidFill>
                            <a:schemeClr val="dk1"/>
                          </a:solidFill>
                          <a:latin typeface="+mn-lt"/>
                          <a:ea typeface="+mn-ea"/>
                          <a:cs typeface="+mn-cs"/>
                        </a:rPr>
                        <a:t>Nehru Bhandaru</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err="1">
                          <a:solidFill>
                            <a:schemeClr val="dk1"/>
                          </a:solidFill>
                          <a:latin typeface="+mn-lt"/>
                          <a:ea typeface="+mn-ea"/>
                          <a:cs typeface="+mn-cs"/>
                        </a:rPr>
                        <a:t>Some</a:t>
                      </a:r>
                      <a:r>
                        <a:rPr lang="fr-FR" sz="1400" kern="1200" dirty="0">
                          <a:solidFill>
                            <a:schemeClr val="dk1"/>
                          </a:solidFill>
                          <a:latin typeface="+mn-lt"/>
                          <a:ea typeface="+mn-ea"/>
                          <a:cs typeface="+mn-cs"/>
                        </a:rPr>
                        <a:t> SA </a:t>
                      </a:r>
                      <a:r>
                        <a:rPr lang="fr-FR" sz="1400" kern="1200" dirty="0" err="1">
                          <a:solidFill>
                            <a:schemeClr val="dk1"/>
                          </a:solidFill>
                          <a:latin typeface="+mn-lt"/>
                          <a:ea typeface="+mn-ea"/>
                          <a:cs typeface="+mn-cs"/>
                        </a:rPr>
                        <a:t>CRs</a:t>
                      </a:r>
                      <a:r>
                        <a:rPr lang="fr-FR" sz="1400" kern="1200" dirty="0">
                          <a:solidFill>
                            <a:schemeClr val="dk1"/>
                          </a:solidFill>
                          <a:latin typeface="+mn-lt"/>
                          <a:ea typeface="+mn-ea"/>
                          <a:cs typeface="+mn-cs"/>
                        </a:rPr>
                        <a:t> 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1"/>
                  </a:ext>
                </a:extLst>
              </a:tr>
              <a:tr h="0">
                <a:tc>
                  <a:txBody>
                    <a:bodyPr/>
                    <a:lstStyle/>
                    <a:p>
                      <a:r>
                        <a:rPr lang="en-US" altLang="en-US" sz="1400" b="0" kern="0" dirty="0"/>
                        <a:t>11-21-1841</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kern="0" dirty="0"/>
                        <a:t>Comment resolution SA1 HE LTF Repetitions</a:t>
                      </a:r>
                      <a:endParaRPr lang="en-US" sz="1400" dirty="0"/>
                    </a:p>
                  </a:txBody>
                  <a:tcPr marT="45712" marB="45712"/>
                </a:tc>
                <a:tc>
                  <a:txBody>
                    <a:bodyPr/>
                    <a:lstStyle/>
                    <a:p>
                      <a:r>
                        <a:rPr lang="en-US" sz="1400" dirty="0"/>
                        <a:t>CR </a:t>
                      </a:r>
                    </a:p>
                  </a:txBody>
                  <a:tcPr marT="45712" marB="45712"/>
                </a:tc>
                <a:extLst>
                  <a:ext uri="{0D108BD9-81ED-4DB2-BD59-A6C34878D82A}">
                    <a16:rowId xmlns:a16="http://schemas.microsoft.com/office/drawing/2014/main" val="10002"/>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27451825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5991634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412934411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110459</TotalTime>
  <Words>6428</Words>
  <Application>Microsoft Office PowerPoint</Application>
  <PresentationFormat>Widescreen</PresentationFormat>
  <Paragraphs>1001</Paragraphs>
  <Slides>73</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73</vt:i4>
      </vt:variant>
    </vt:vector>
  </HeadingPairs>
  <TitlesOfParts>
    <vt:vector size="81" baseType="lpstr">
      <vt:lpstr>Arial</vt:lpstr>
      <vt:lpstr>Calibri</vt:lpstr>
      <vt:lpstr>Monotype Sorts</vt:lpstr>
      <vt:lpstr>Montserrat</vt:lpstr>
      <vt:lpstr>Times</vt:lpstr>
      <vt:lpstr>Times New Roman</vt:lpstr>
      <vt:lpstr>Office Theme</vt:lpstr>
      <vt:lpstr>Document</vt:lpstr>
      <vt:lpstr>TGaz Next Generation Positioning  Agenda for the November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Nov. IEEE  Electronic Plenary Meeting Week Agenda</vt:lpstr>
      <vt:lpstr>Submission List for the week</vt:lpstr>
      <vt:lpstr>IEEE Electronic Meeting Week – Nov. 9th</vt:lpstr>
      <vt:lpstr>Submission List for the Nov. 8th meeting</vt:lpstr>
      <vt:lpstr>P802.11az Initial SA Ballot Results</vt:lpstr>
      <vt:lpstr>Submissions Awaiting Motions</vt:lpstr>
      <vt:lpstr>Review Submissions</vt:lpstr>
      <vt:lpstr>PowerPoint Presentation</vt:lpstr>
      <vt:lpstr>IEEE Electronic Meeting Week – Nov. 15th</vt:lpstr>
      <vt:lpstr>Submission List for the Nov. 15th meeting</vt:lpstr>
      <vt:lpstr>11-21-1837 Response to WFA Communication</vt:lpstr>
      <vt:lpstr>Review submissions</vt:lpstr>
      <vt:lpstr>Timeline – previously approved</vt:lpstr>
      <vt:lpstr>Nov. Progress and Targets Towards the January Meeting</vt:lpstr>
      <vt:lpstr>Scheduled telecons</vt:lpstr>
      <vt:lpstr>PowerPoint Presentation</vt:lpstr>
      <vt:lpstr>PowerPoint Presentation</vt:lpstr>
      <vt:lpstr>IEEE Electronic Meeting Week – Nov. 11th</vt:lpstr>
      <vt:lpstr>Submission List for the Nov. 8th meeting</vt:lpstr>
      <vt:lpstr>11-21-1837 Response to WFA Communication</vt:lpstr>
      <vt:lpstr>TGaz / ARC – any further action needed?</vt:lpstr>
      <vt:lpstr>Timeline – previously approved</vt:lpstr>
      <vt:lpstr>Nov. Progress and Targets Towards the January Meeting</vt:lpstr>
      <vt:lpstr>Scheduled telecons</vt:lpstr>
      <vt:lpstr>PowerPoint Presentation</vt:lpstr>
      <vt:lpstr>PowerPoint Presentation</vt:lpstr>
      <vt:lpstr>December 2nd Telecon Agenda</vt:lpstr>
      <vt:lpstr>Review submissions</vt:lpstr>
      <vt:lpstr>11-21-1944</vt:lpstr>
      <vt:lpstr>Scheduled telecons</vt:lpstr>
      <vt:lpstr>Submission Pipeline</vt:lpstr>
      <vt:lpstr>PowerPoint Presentation</vt:lpstr>
      <vt:lpstr>PowerPoint Presentation</vt:lpstr>
      <vt:lpstr>December 16th Telecon Agenda</vt:lpstr>
      <vt:lpstr>Review submissions</vt:lpstr>
      <vt:lpstr>Submission 11-21-1944</vt:lpstr>
      <vt:lpstr>Scheduled telecons</vt:lpstr>
      <vt:lpstr>Submission Pipeline</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704</cp:revision>
  <cp:lastPrinted>1601-01-01T00:00:00Z</cp:lastPrinted>
  <dcterms:created xsi:type="dcterms:W3CDTF">2018-08-06T10:28:59Z</dcterms:created>
  <dcterms:modified xsi:type="dcterms:W3CDTF">2021-12-16T23:07:40Z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