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7"/>
  </p:notesMasterIdLst>
  <p:handoutMasterIdLst>
    <p:handoutMasterId r:id="rId68"/>
  </p:handoutMasterIdLst>
  <p:sldIdLst>
    <p:sldId id="256" r:id="rId2"/>
    <p:sldId id="265" r:id="rId3"/>
    <p:sldId id="257" r:id="rId4"/>
    <p:sldId id="2366" r:id="rId5"/>
    <p:sldId id="2367" r:id="rId6"/>
    <p:sldId id="591"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693" r:id="rId29"/>
    <p:sldId id="2368" r:id="rId30"/>
    <p:sldId id="679" r:id="rId31"/>
    <p:sldId id="680" r:id="rId32"/>
    <p:sldId id="2387" r:id="rId33"/>
    <p:sldId id="2388" r:id="rId34"/>
    <p:sldId id="2389" r:id="rId35"/>
    <p:sldId id="2390" r:id="rId36"/>
    <p:sldId id="2391" r:id="rId37"/>
    <p:sldId id="2392" r:id="rId38"/>
    <p:sldId id="2393" r:id="rId39"/>
    <p:sldId id="2394" r:id="rId40"/>
    <p:sldId id="2395" r:id="rId41"/>
    <p:sldId id="2369" r:id="rId42"/>
    <p:sldId id="2370" r:id="rId43"/>
    <p:sldId id="2371" r:id="rId44"/>
    <p:sldId id="686" r:id="rId45"/>
    <p:sldId id="2377" r:id="rId46"/>
    <p:sldId id="868" r:id="rId47"/>
    <p:sldId id="2374" r:id="rId48"/>
    <p:sldId id="687" r:id="rId49"/>
    <p:sldId id="688" r:id="rId50"/>
    <p:sldId id="2378" r:id="rId51"/>
    <p:sldId id="2386" r:id="rId52"/>
    <p:sldId id="2384" r:id="rId53"/>
    <p:sldId id="2379" r:id="rId54"/>
    <p:sldId id="2385" r:id="rId55"/>
    <p:sldId id="709" r:id="rId56"/>
    <p:sldId id="315" r:id="rId57"/>
    <p:sldId id="312" r:id="rId58"/>
    <p:sldId id="318" r:id="rId59"/>
    <p:sldId id="472" r:id="rId60"/>
    <p:sldId id="473" r:id="rId61"/>
    <p:sldId id="474" r:id="rId62"/>
    <p:sldId id="480" r:id="rId63"/>
    <p:sldId id="259" r:id="rId64"/>
    <p:sldId id="260" r:id="rId65"/>
    <p:sldId id="261" r:id="rId6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591"/>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Nov. 9 daily slot 3 -Nov. IEEE electronic meeting" id="{DE843586-E506-4D30-A655-52B441F0114A}">
          <p14:sldIdLst>
            <p14:sldId id="690"/>
            <p14:sldId id="694"/>
            <p14:sldId id="693"/>
            <p14:sldId id="2368"/>
            <p14:sldId id="679"/>
            <p14:sldId id="680"/>
          </p14:sldIdLst>
        </p14:section>
        <p14:section name="Nov. 11th daily slot 3 - Nov. IEEE electronic meeting" id="{347EDFAB-725B-4685-8406-804F1F654820}">
          <p14:sldIdLst/>
        </p14:section>
        <p14:section name="Nov. 15th daily slot 3 - Nov. IEEE electronic meeting" id="{FE0A1FBE-FA52-40A0-9C51-CCC8C261B56A}">
          <p14:sldIdLst>
            <p14:sldId id="2387"/>
            <p14:sldId id="2388"/>
            <p14:sldId id="2389"/>
            <p14:sldId id="2390"/>
            <p14:sldId id="2391"/>
            <p14:sldId id="2392"/>
            <p14:sldId id="2393"/>
            <p14:sldId id="2394"/>
            <p14:sldId id="2395"/>
            <p14:sldId id="2369"/>
            <p14:sldId id="2370"/>
            <p14:sldId id="2371"/>
            <p14:sldId id="686"/>
            <p14:sldId id="2377"/>
            <p14:sldId id="868"/>
            <p14:sldId id="2374"/>
            <p14:sldId id="687"/>
            <p14:sldId id="688"/>
          </p14:sldIdLst>
        </p14:section>
        <p14:section name="Dec. 2nd  - Telecon" id="{0AD43289-B43F-47F1-8F81-0E941BD8A437}">
          <p14:sldIdLst>
            <p14:sldId id="2378"/>
            <p14:sldId id="2386"/>
            <p14:sldId id="2384"/>
            <p14:sldId id="2379"/>
            <p14:sldId id="2385"/>
            <p14:sldId id="709"/>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1ACE341-7D09-4496-8E02-D82DFD629EB6}" v="4" dt="2021-12-01T23:08:13.236"/>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518" autoAdjust="0"/>
    <p:restoredTop sz="96807" autoAdjust="0"/>
  </p:normalViewPr>
  <p:slideViewPr>
    <p:cSldViewPr>
      <p:cViewPr varScale="1">
        <p:scale>
          <a:sx n="110" d="100"/>
          <a:sy n="110" d="100"/>
        </p:scale>
        <p:origin x="120" y="396"/>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6A8842FA-5011-416A-A6A9-382054B2DD9A}"/>
    <pc:docChg chg="custSel addSld delSld modSld modSection">
      <pc:chgData name="Segev, Jonathan" userId="7c67a1b0-8725-4553-8055-0888dbcaef94" providerId="ADAL" clId="{6A8842FA-5011-416A-A6A9-382054B2DD9A}" dt="2021-11-15T21:39:37.332" v="158" actId="20577"/>
      <pc:docMkLst>
        <pc:docMk/>
      </pc:docMkLst>
      <pc:sldChg chg="modSp mod">
        <pc:chgData name="Segev, Jonathan" userId="7c67a1b0-8725-4553-8055-0888dbcaef94" providerId="ADAL" clId="{6A8842FA-5011-416A-A6A9-382054B2DD9A}" dt="2021-11-15T18:43:58.386" v="124"/>
        <pc:sldMkLst>
          <pc:docMk/>
          <pc:sldMk cId="2737070199" sldId="2379"/>
        </pc:sldMkLst>
        <pc:spChg chg="mod">
          <ac:chgData name="Segev, Jonathan" userId="7c67a1b0-8725-4553-8055-0888dbcaef94" providerId="ADAL" clId="{6A8842FA-5011-416A-A6A9-382054B2DD9A}" dt="2021-11-15T18:41:20.697" v="8" actId="20577"/>
          <ac:spMkLst>
            <pc:docMk/>
            <pc:sldMk cId="2737070199" sldId="2379"/>
            <ac:spMk id="2" creationId="{00000000-0000-0000-0000-000000000000}"/>
          </ac:spMkLst>
        </pc:spChg>
        <pc:graphicFrameChg chg="mod modGraphic">
          <ac:chgData name="Segev, Jonathan" userId="7c67a1b0-8725-4553-8055-0888dbcaef94" providerId="ADAL" clId="{6A8842FA-5011-416A-A6A9-382054B2DD9A}" dt="2021-11-15T18:43:58.386" v="124"/>
          <ac:graphicFrameMkLst>
            <pc:docMk/>
            <pc:sldMk cId="2737070199" sldId="2379"/>
            <ac:graphicFrameMk id="7" creationId="{00000000-0000-0000-0000-000000000000}"/>
          </ac:graphicFrameMkLst>
        </pc:graphicFrameChg>
      </pc:sldChg>
      <pc:sldChg chg="del">
        <pc:chgData name="Segev, Jonathan" userId="7c67a1b0-8725-4553-8055-0888dbcaef94" providerId="ADAL" clId="{6A8842FA-5011-416A-A6A9-382054B2DD9A}" dt="2021-11-15T19:31:35.935" v="125" actId="47"/>
        <pc:sldMkLst>
          <pc:docMk/>
          <pc:sldMk cId="4279448257" sldId="2381"/>
        </pc:sldMkLst>
      </pc:sldChg>
      <pc:sldChg chg="modSp mod">
        <pc:chgData name="Segev, Jonathan" userId="7c67a1b0-8725-4553-8055-0888dbcaef94" providerId="ADAL" clId="{6A8842FA-5011-416A-A6A9-382054B2DD9A}" dt="2021-11-15T19:34:18.033" v="147" actId="14100"/>
        <pc:sldMkLst>
          <pc:docMk/>
          <pc:sldMk cId="2257119867" sldId="2382"/>
        </pc:sldMkLst>
        <pc:spChg chg="mod">
          <ac:chgData name="Segev, Jonathan" userId="7c67a1b0-8725-4553-8055-0888dbcaef94" providerId="ADAL" clId="{6A8842FA-5011-416A-A6A9-382054B2DD9A}" dt="2021-11-15T19:34:18.033" v="147" actId="14100"/>
          <ac:spMkLst>
            <pc:docMk/>
            <pc:sldMk cId="2257119867" sldId="2382"/>
            <ac:spMk id="64" creationId="{CD36405E-90BF-45E7-AC89-B570D2A750BB}"/>
          </ac:spMkLst>
        </pc:spChg>
      </pc:sldChg>
      <pc:sldChg chg="modSp mod">
        <pc:chgData name="Segev, Jonathan" userId="7c67a1b0-8725-4553-8055-0888dbcaef94" providerId="ADAL" clId="{6A8842FA-5011-416A-A6A9-382054B2DD9A}" dt="2021-11-15T21:39:37.332" v="158" actId="20577"/>
        <pc:sldMkLst>
          <pc:docMk/>
          <pc:sldMk cId="2987268304" sldId="2384"/>
        </pc:sldMkLst>
        <pc:spChg chg="mod">
          <ac:chgData name="Segev, Jonathan" userId="7c67a1b0-8725-4553-8055-0888dbcaef94" providerId="ADAL" clId="{6A8842FA-5011-416A-A6A9-382054B2DD9A}" dt="2021-11-15T21:39:37.332" v="158" actId="20577"/>
          <ac:spMkLst>
            <pc:docMk/>
            <pc:sldMk cId="2987268304" sldId="2384"/>
            <ac:spMk id="8" creationId="{CC5B7EB9-3DEF-4981-89A9-614127FF9327}"/>
          </ac:spMkLst>
        </pc:spChg>
      </pc:sldChg>
      <pc:sldChg chg="modSp new mod">
        <pc:chgData name="Segev, Jonathan" userId="7c67a1b0-8725-4553-8055-0888dbcaef94" providerId="ADAL" clId="{6A8842FA-5011-416A-A6A9-382054B2DD9A}" dt="2021-11-15T19:54:47.884" v="148" actId="313"/>
        <pc:sldMkLst>
          <pc:docMk/>
          <pc:sldMk cId="343324126" sldId="2386"/>
        </pc:sldMkLst>
        <pc:spChg chg="mod">
          <ac:chgData name="Segev, Jonathan" userId="7c67a1b0-8725-4553-8055-0888dbcaef94" providerId="ADAL" clId="{6A8842FA-5011-416A-A6A9-382054B2DD9A}" dt="2021-11-15T19:54:47.884" v="148" actId="313"/>
          <ac:spMkLst>
            <pc:docMk/>
            <pc:sldMk cId="343324126" sldId="2386"/>
            <ac:spMk id="2" creationId="{58797EB7-1336-4DF8-BD48-E0D3EE2502B4}"/>
          </ac:spMkLst>
        </pc:spChg>
      </pc:sldChg>
    </pc:docChg>
  </pc:docChgLst>
  <pc:docChgLst>
    <pc:chgData name="Segev, Jonathan" userId="7c67a1b0-8725-4553-8055-0888dbcaef94" providerId="ADAL" clId="{A1ACE341-7D09-4496-8E02-D82DFD629EB6}"/>
    <pc:docChg chg="custSel addSld delSld modSld sldOrd modMainMaster modSection">
      <pc:chgData name="Segev, Jonathan" userId="7c67a1b0-8725-4553-8055-0888dbcaef94" providerId="ADAL" clId="{A1ACE341-7D09-4496-8E02-D82DFD629EB6}" dt="2021-12-01T23:07:59.547" v="143" actId="20577"/>
      <pc:docMkLst>
        <pc:docMk/>
      </pc:docMkLst>
      <pc:sldChg chg="modSp mod">
        <pc:chgData name="Segev, Jonathan" userId="7c67a1b0-8725-4553-8055-0888dbcaef94" providerId="ADAL" clId="{A1ACE341-7D09-4496-8E02-D82DFD629EB6}" dt="2021-12-01T23:02:46.388" v="5" actId="20577"/>
        <pc:sldMkLst>
          <pc:docMk/>
          <pc:sldMk cId="0" sldId="256"/>
        </pc:sldMkLst>
        <pc:spChg chg="mod">
          <ac:chgData name="Segev, Jonathan" userId="7c67a1b0-8725-4553-8055-0888dbcaef94" providerId="ADAL" clId="{A1ACE341-7D09-4496-8E02-D82DFD629EB6}" dt="2021-12-01T23:02:46.388" v="5" actId="20577"/>
          <ac:spMkLst>
            <pc:docMk/>
            <pc:sldMk cId="0" sldId="256"/>
            <ac:spMk id="3074" creationId="{00000000-0000-0000-0000-000000000000}"/>
          </ac:spMkLst>
        </pc:spChg>
      </pc:sldChg>
      <pc:sldChg chg="modSp mod">
        <pc:chgData name="Segev, Jonathan" userId="7c67a1b0-8725-4553-8055-0888dbcaef94" providerId="ADAL" clId="{A1ACE341-7D09-4496-8E02-D82DFD629EB6}" dt="2021-12-01T23:05:36.659" v="101" actId="20577"/>
        <pc:sldMkLst>
          <pc:docMk/>
          <pc:sldMk cId="790487754" sldId="2378"/>
        </pc:sldMkLst>
        <pc:spChg chg="mod">
          <ac:chgData name="Segev, Jonathan" userId="7c67a1b0-8725-4553-8055-0888dbcaef94" providerId="ADAL" clId="{A1ACE341-7D09-4496-8E02-D82DFD629EB6}" dt="2021-12-01T23:04:05.055" v="37" actId="20577"/>
          <ac:spMkLst>
            <pc:docMk/>
            <pc:sldMk cId="790487754" sldId="2378"/>
            <ac:spMk id="2" creationId="{00000000-0000-0000-0000-000000000000}"/>
          </ac:spMkLst>
        </pc:spChg>
        <pc:spChg chg="mod">
          <ac:chgData name="Segev, Jonathan" userId="7c67a1b0-8725-4553-8055-0888dbcaef94" providerId="ADAL" clId="{A1ACE341-7D09-4496-8E02-D82DFD629EB6}" dt="2021-12-01T23:05:36.659" v="101" actId="20577"/>
          <ac:spMkLst>
            <pc:docMk/>
            <pc:sldMk cId="790487754" sldId="2378"/>
            <ac:spMk id="3" creationId="{00000000-0000-0000-0000-000000000000}"/>
          </ac:spMkLst>
        </pc:spChg>
      </pc:sldChg>
      <pc:sldChg chg="modSp mod">
        <pc:chgData name="Segev, Jonathan" userId="7c67a1b0-8725-4553-8055-0888dbcaef94" providerId="ADAL" clId="{A1ACE341-7D09-4496-8E02-D82DFD629EB6}" dt="2021-12-01T23:07:20.935" v="141" actId="1076"/>
        <pc:sldMkLst>
          <pc:docMk/>
          <pc:sldMk cId="2737070199" sldId="2379"/>
        </pc:sldMkLst>
        <pc:spChg chg="mod">
          <ac:chgData name="Segev, Jonathan" userId="7c67a1b0-8725-4553-8055-0888dbcaef94" providerId="ADAL" clId="{A1ACE341-7D09-4496-8E02-D82DFD629EB6}" dt="2021-12-01T23:06:22.438" v="117" actId="20577"/>
          <ac:spMkLst>
            <pc:docMk/>
            <pc:sldMk cId="2737070199" sldId="2379"/>
            <ac:spMk id="2" creationId="{00000000-0000-0000-0000-000000000000}"/>
          </ac:spMkLst>
        </pc:spChg>
        <pc:graphicFrameChg chg="mod modGraphic">
          <ac:chgData name="Segev, Jonathan" userId="7c67a1b0-8725-4553-8055-0888dbcaef94" providerId="ADAL" clId="{A1ACE341-7D09-4496-8E02-D82DFD629EB6}" dt="2021-12-01T23:07:20.935" v="141" actId="1076"/>
          <ac:graphicFrameMkLst>
            <pc:docMk/>
            <pc:sldMk cId="2737070199" sldId="2379"/>
            <ac:graphicFrameMk id="7" creationId="{00000000-0000-0000-0000-000000000000}"/>
          </ac:graphicFrameMkLst>
        </pc:graphicFrameChg>
      </pc:sldChg>
      <pc:sldChg chg="del">
        <pc:chgData name="Segev, Jonathan" userId="7c67a1b0-8725-4553-8055-0888dbcaef94" providerId="ADAL" clId="{A1ACE341-7D09-4496-8E02-D82DFD629EB6}" dt="2021-12-01T23:05:48.001" v="102" actId="47"/>
        <pc:sldMkLst>
          <pc:docMk/>
          <pc:sldMk cId="963346579" sldId="2380"/>
        </pc:sldMkLst>
      </pc:sldChg>
      <pc:sldChg chg="del">
        <pc:chgData name="Segev, Jonathan" userId="7c67a1b0-8725-4553-8055-0888dbcaef94" providerId="ADAL" clId="{A1ACE341-7D09-4496-8E02-D82DFD629EB6}" dt="2021-12-01T23:05:53.338" v="105" actId="47"/>
        <pc:sldMkLst>
          <pc:docMk/>
          <pc:sldMk cId="2257119867" sldId="2382"/>
        </pc:sldMkLst>
      </pc:sldChg>
      <pc:sldChg chg="del">
        <pc:chgData name="Segev, Jonathan" userId="7c67a1b0-8725-4553-8055-0888dbcaef94" providerId="ADAL" clId="{A1ACE341-7D09-4496-8E02-D82DFD629EB6}" dt="2021-12-01T23:05:56.320" v="106" actId="47"/>
        <pc:sldMkLst>
          <pc:docMk/>
          <pc:sldMk cId="2409928079" sldId="2383"/>
        </pc:sldMkLst>
      </pc:sldChg>
      <pc:sldChg chg="ord">
        <pc:chgData name="Segev, Jonathan" userId="7c67a1b0-8725-4553-8055-0888dbcaef94" providerId="ADAL" clId="{A1ACE341-7D09-4496-8E02-D82DFD629EB6}" dt="2021-12-01T23:06:00.359" v="108"/>
        <pc:sldMkLst>
          <pc:docMk/>
          <pc:sldMk cId="2987268304" sldId="2384"/>
        </pc:sldMkLst>
      </pc:sldChg>
      <pc:sldChg chg="ord">
        <pc:chgData name="Segev, Jonathan" userId="7c67a1b0-8725-4553-8055-0888dbcaef94" providerId="ADAL" clId="{A1ACE341-7D09-4496-8E02-D82DFD629EB6}" dt="2021-12-01T23:05:51.077" v="104"/>
        <pc:sldMkLst>
          <pc:docMk/>
          <pc:sldMk cId="343324126" sldId="2386"/>
        </pc:sldMkLst>
      </pc:sldChg>
      <pc:sldChg chg="add">
        <pc:chgData name="Segev, Jonathan" userId="7c67a1b0-8725-4553-8055-0888dbcaef94" providerId="ADAL" clId="{A1ACE341-7D09-4496-8E02-D82DFD629EB6}" dt="2021-12-01T23:03:12.543" v="6"/>
        <pc:sldMkLst>
          <pc:docMk/>
          <pc:sldMk cId="1506095116" sldId="2387"/>
        </pc:sldMkLst>
      </pc:sldChg>
      <pc:sldChg chg="add">
        <pc:chgData name="Segev, Jonathan" userId="7c67a1b0-8725-4553-8055-0888dbcaef94" providerId="ADAL" clId="{A1ACE341-7D09-4496-8E02-D82DFD629EB6}" dt="2021-12-01T23:03:12.543" v="6"/>
        <pc:sldMkLst>
          <pc:docMk/>
          <pc:sldMk cId="3754329895" sldId="2388"/>
        </pc:sldMkLst>
      </pc:sldChg>
      <pc:sldChg chg="add">
        <pc:chgData name="Segev, Jonathan" userId="7c67a1b0-8725-4553-8055-0888dbcaef94" providerId="ADAL" clId="{A1ACE341-7D09-4496-8E02-D82DFD629EB6}" dt="2021-12-01T23:03:12.543" v="6"/>
        <pc:sldMkLst>
          <pc:docMk/>
          <pc:sldMk cId="519661471" sldId="2389"/>
        </pc:sldMkLst>
      </pc:sldChg>
      <pc:sldChg chg="add">
        <pc:chgData name="Segev, Jonathan" userId="7c67a1b0-8725-4553-8055-0888dbcaef94" providerId="ADAL" clId="{A1ACE341-7D09-4496-8E02-D82DFD629EB6}" dt="2021-12-01T23:03:12.543" v="6"/>
        <pc:sldMkLst>
          <pc:docMk/>
          <pc:sldMk cId="3993470703" sldId="2390"/>
        </pc:sldMkLst>
      </pc:sldChg>
      <pc:sldChg chg="add">
        <pc:chgData name="Segev, Jonathan" userId="7c67a1b0-8725-4553-8055-0888dbcaef94" providerId="ADAL" clId="{A1ACE341-7D09-4496-8E02-D82DFD629EB6}" dt="2021-12-01T23:03:12.543" v="6"/>
        <pc:sldMkLst>
          <pc:docMk/>
          <pc:sldMk cId="340587028" sldId="2391"/>
        </pc:sldMkLst>
      </pc:sldChg>
      <pc:sldChg chg="add">
        <pc:chgData name="Segev, Jonathan" userId="7c67a1b0-8725-4553-8055-0888dbcaef94" providerId="ADAL" clId="{A1ACE341-7D09-4496-8E02-D82DFD629EB6}" dt="2021-12-01T23:03:12.543" v="6"/>
        <pc:sldMkLst>
          <pc:docMk/>
          <pc:sldMk cId="2401246678" sldId="2392"/>
        </pc:sldMkLst>
      </pc:sldChg>
      <pc:sldChg chg="add">
        <pc:chgData name="Segev, Jonathan" userId="7c67a1b0-8725-4553-8055-0888dbcaef94" providerId="ADAL" clId="{A1ACE341-7D09-4496-8E02-D82DFD629EB6}" dt="2021-12-01T23:03:12.543" v="6"/>
        <pc:sldMkLst>
          <pc:docMk/>
          <pc:sldMk cId="2545612283" sldId="2393"/>
        </pc:sldMkLst>
      </pc:sldChg>
      <pc:sldChg chg="add">
        <pc:chgData name="Segev, Jonathan" userId="7c67a1b0-8725-4553-8055-0888dbcaef94" providerId="ADAL" clId="{A1ACE341-7D09-4496-8E02-D82DFD629EB6}" dt="2021-12-01T23:03:12.543" v="6"/>
        <pc:sldMkLst>
          <pc:docMk/>
          <pc:sldMk cId="2408440338" sldId="2394"/>
        </pc:sldMkLst>
      </pc:sldChg>
      <pc:sldChg chg="add">
        <pc:chgData name="Segev, Jonathan" userId="7c67a1b0-8725-4553-8055-0888dbcaef94" providerId="ADAL" clId="{A1ACE341-7D09-4496-8E02-D82DFD629EB6}" dt="2021-12-01T23:03:12.543" v="6"/>
        <pc:sldMkLst>
          <pc:docMk/>
          <pc:sldMk cId="775706306" sldId="2395"/>
        </pc:sldMkLst>
      </pc:sldChg>
      <pc:sldMasterChg chg="modSp mod">
        <pc:chgData name="Segev, Jonathan" userId="7c67a1b0-8725-4553-8055-0888dbcaef94" providerId="ADAL" clId="{A1ACE341-7D09-4496-8E02-D82DFD629EB6}" dt="2021-12-01T23:07:59.547" v="143" actId="20577"/>
        <pc:sldMasterMkLst>
          <pc:docMk/>
          <pc:sldMasterMk cId="0" sldId="2147483648"/>
        </pc:sldMasterMkLst>
        <pc:spChg chg="mod">
          <ac:chgData name="Segev, Jonathan" userId="7c67a1b0-8725-4553-8055-0888dbcaef94" providerId="ADAL" clId="{A1ACE341-7D09-4496-8E02-D82DFD629EB6}" dt="2021-12-01T23:07:59.547" v="143"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53</a:t>
            </a:fld>
            <a:endParaRPr lang="en-US"/>
          </a:p>
        </p:txBody>
      </p:sp>
    </p:spTree>
    <p:extLst>
      <p:ext uri="{BB962C8B-B14F-4D97-AF65-F5344CB8AC3E}">
        <p14:creationId xmlns:p14="http://schemas.microsoft.com/office/powerpoint/2010/main" val="39336625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24518419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734693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Dec.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Dec.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Dec.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Dec.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Dec.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Dec.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802.11-21/1607r7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November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2021-12-02</a:t>
            </a:r>
          </a:p>
        </p:txBody>
      </p:sp>
      <p:sp>
        <p:nvSpPr>
          <p:cNvPr id="6" name="Date Placeholder 3"/>
          <p:cNvSpPr>
            <a:spLocks noGrp="1"/>
          </p:cNvSpPr>
          <p:nvPr>
            <p:ph type="dt" idx="10"/>
          </p:nvPr>
        </p:nvSpPr>
        <p:spPr/>
        <p:txBody>
          <a:bodyPr/>
          <a:lstStyle/>
          <a:p>
            <a:r>
              <a:rPr lang="en-US"/>
              <a:t>Dec.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November Electronic Meeting Agenda </a:t>
            </a:r>
          </a:p>
          <a:p>
            <a:pPr algn="ctr">
              <a:lnSpc>
                <a:spcPct val="90000"/>
              </a:lnSpc>
              <a:buFontTx/>
              <a:buNone/>
            </a:pPr>
            <a:r>
              <a:rPr lang="en-US" altLang="en-US" sz="3600" dirty="0">
                <a:cs typeface="Times New Roman" panose="02020603050405020304" pitchFamily="18" charset="0"/>
              </a:rPr>
              <a:t>And telecons meetings running between November 2021 and January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Dec. 2021</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Nov.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P802.11az Initial SA Ballot:</a:t>
            </a:r>
          </a:p>
          <a:p>
            <a:pPr lvl="1" algn="just">
              <a:spcBef>
                <a:spcPct val="20000"/>
              </a:spcBef>
              <a:buFontTx/>
              <a:buChar char="•"/>
            </a:pPr>
            <a:r>
              <a:rPr lang="en-US" altLang="en-US" sz="1800" b="0" dirty="0"/>
              <a:t>Review of P802.11az D4.0 Initial SA Ballot Results.</a:t>
            </a:r>
          </a:p>
          <a:p>
            <a:pPr lvl="1" algn="just">
              <a:spcBef>
                <a:spcPct val="20000"/>
              </a:spcBef>
              <a:buFontTx/>
              <a:buChar char="•"/>
            </a:pPr>
            <a:r>
              <a:rPr lang="en-US" altLang="en-US" sz="1800" b="0" dirty="0"/>
              <a:t>Call for volunteers and CR assignment</a:t>
            </a:r>
          </a:p>
          <a:p>
            <a:pPr algn="just">
              <a:spcBef>
                <a:spcPct val="20000"/>
              </a:spcBef>
              <a:buFontTx/>
              <a:buChar char="•"/>
            </a:pPr>
            <a:r>
              <a:rPr lang="en-US" altLang="en-US" sz="1800" b="0" dirty="0"/>
              <a:t>Consider approval of previous meeting minutes.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altLang="en-US" sz="1800" b="0" kern="0" dirty="0"/>
              <a:t>Check for any remaining input to ARC – is there any?</a:t>
            </a:r>
          </a:p>
          <a:p>
            <a:pPr algn="just">
              <a:spcBef>
                <a:spcPct val="20000"/>
              </a:spcBef>
              <a:buFontTx/>
              <a:buChar char="•"/>
            </a:pPr>
            <a:r>
              <a:rPr lang="en-US" altLang="en-US" sz="1800" b="0" kern="0" dirty="0"/>
              <a:t>Review submissions – as permitted.</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43863609"/>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152392">
                <a:tc>
                  <a:txBody>
                    <a:bodyPr/>
                    <a:lstStyle/>
                    <a:p>
                      <a:r>
                        <a:rPr lang="en-US" sz="1400" dirty="0"/>
                        <a:t>11-20-771</a:t>
                      </a:r>
                    </a:p>
                  </a:txBody>
                  <a:tcPr marT="45712" marB="45712"/>
                </a:tc>
                <a:tc>
                  <a:txBody>
                    <a:bodyPr/>
                    <a:lstStyle/>
                    <a:p>
                      <a:pPr algn="l" rtl="0"/>
                      <a:r>
                        <a:rPr lang="en-US" sz="1400" dirty="0"/>
                        <a:t>Jonathan Segev</a:t>
                      </a:r>
                    </a:p>
                  </a:txBody>
                  <a:tcPr marT="45712" marB="45712"/>
                </a:tc>
                <a:tc>
                  <a:txBody>
                    <a:bodyPr/>
                    <a:lstStyle/>
                    <a:p>
                      <a:r>
                        <a:rPr lang="en-US" sz="1400" dirty="0" err="1"/>
                        <a:t>TGaz</a:t>
                      </a:r>
                      <a:r>
                        <a:rPr lang="en-US" sz="1400" dirty="0"/>
                        <a:t> Meeting Motion compendium</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152392">
                <a:tc>
                  <a:txBody>
                    <a:bodyPr/>
                    <a:lstStyle/>
                    <a:p>
                      <a:r>
                        <a:rPr lang="en-US" sz="1400" b="0" dirty="0"/>
                        <a:t>11-21-1827</a:t>
                      </a:r>
                    </a:p>
                  </a:txBody>
                  <a:tcPr marT="45712" marB="45712"/>
                </a:tc>
                <a:tc>
                  <a:txBody>
                    <a:bodyPr/>
                    <a:lstStyle/>
                    <a:p>
                      <a:r>
                        <a:rPr lang="en-US" sz="1400" b="0" dirty="0"/>
                        <a:t>Editors</a:t>
                      </a:r>
                    </a:p>
                  </a:txBody>
                  <a:tcPr marT="45712" marB="45712"/>
                </a:tc>
                <a:tc>
                  <a:txBody>
                    <a:bodyPr/>
                    <a:lstStyle/>
                    <a:p>
                      <a:r>
                        <a:rPr lang="en-US" sz="1400" b="0" dirty="0"/>
                        <a:t>SA1 </a:t>
                      </a:r>
                      <a:r>
                        <a:rPr lang="en-US" sz="1400" b="0" dirty="0" err="1"/>
                        <a:t>TGaz</a:t>
                      </a:r>
                      <a:r>
                        <a:rPr lang="en-US" sz="1400" b="0" dirty="0"/>
                        <a:t> D4.0 Comments</a:t>
                      </a:r>
                    </a:p>
                  </a:txBody>
                  <a:tcPr marT="45712" marB="45712"/>
                </a:tc>
                <a:tc>
                  <a:txBody>
                    <a:bodyPr/>
                    <a:lstStyle/>
                    <a:p>
                      <a:r>
                        <a:rPr lang="en-US" sz="1400" b="0" dirty="0"/>
                        <a:t>SA CR</a:t>
                      </a:r>
                    </a:p>
                  </a:txBody>
                  <a:tcPr marT="45712" marB="45712"/>
                </a:tc>
                <a:extLst>
                  <a:ext uri="{0D108BD9-81ED-4DB2-BD59-A6C34878D82A}">
                    <a16:rowId xmlns:a16="http://schemas.microsoft.com/office/drawing/2014/main" val="432310915"/>
                  </a:ext>
                </a:extLst>
              </a:tr>
              <a:tr h="0">
                <a:tc>
                  <a:txBody>
                    <a:bodyPr/>
                    <a:lstStyle/>
                    <a:p>
                      <a:r>
                        <a:rPr lang="en-US" sz="1400" kern="1200" dirty="0">
                          <a:solidFill>
                            <a:schemeClr val="dk1"/>
                          </a:solidFill>
                          <a:latin typeface="+mn-lt"/>
                          <a:ea typeface="+mn-ea"/>
                          <a:cs typeface="+mn-cs"/>
                        </a:rPr>
                        <a:t>11-21-1439</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Sep-2021-Telecon-minutes</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11-21-1503</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September-2021-Interim-minutes</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11-21-1580</a:t>
                      </a:r>
                    </a:p>
                  </a:txBody>
                  <a:tcPr marT="45712" marB="45712"/>
                </a:tc>
                <a:tc>
                  <a:txBody>
                    <a:bodyPr/>
                    <a:lstStyle/>
                    <a:p>
                      <a:r>
                        <a:rPr lang="en-US" sz="1400" kern="1200" dirty="0">
                          <a:solidFill>
                            <a:schemeClr val="dk1"/>
                          </a:solidFill>
                          <a:latin typeface="+mn-lt"/>
                          <a:ea typeface="+mn-ea"/>
                          <a:cs typeface="+mn-cs"/>
                        </a:rPr>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WFA Sec. Review response</a:t>
                      </a:r>
                    </a:p>
                  </a:txBody>
                  <a:tcPr marT="45712" marB="45712"/>
                </a:tc>
                <a:tc>
                  <a:txBody>
                    <a:bodyPr/>
                    <a:lstStyle/>
                    <a:p>
                      <a:r>
                        <a:rPr lang="en-US" sz="1400" kern="1200" dirty="0">
                          <a:solidFill>
                            <a:schemeClr val="dk1"/>
                          </a:solidFill>
                          <a:latin typeface="+mn-lt"/>
                          <a:ea typeface="+mn-ea"/>
                          <a:cs typeface="+mn-cs"/>
                        </a:rPr>
                        <a:t>Liaison</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P802.11az Initial SA Ballot: (20 min – as needed)</a:t>
            </a:r>
          </a:p>
          <a:p>
            <a:pPr lvl="1" algn="just">
              <a:spcBef>
                <a:spcPct val="20000"/>
              </a:spcBef>
              <a:buFontTx/>
              <a:buChar char="•"/>
            </a:pPr>
            <a:r>
              <a:rPr lang="en-US" altLang="en-US" sz="1800" b="0" dirty="0"/>
              <a:t>Review of P802.11az D4.0 Initial SA Ballot Results.</a:t>
            </a:r>
          </a:p>
          <a:p>
            <a:pPr lvl="1" algn="just">
              <a:spcBef>
                <a:spcPct val="20000"/>
              </a:spcBef>
              <a:buFontTx/>
              <a:buChar char="•"/>
            </a:pPr>
            <a:r>
              <a:rPr lang="en-US" altLang="en-US" sz="1800" b="0" dirty="0"/>
              <a:t>Call for volunteers and CR assignment</a:t>
            </a:r>
          </a:p>
          <a:p>
            <a:pPr algn="just">
              <a:spcBef>
                <a:spcPct val="20000"/>
              </a:spcBef>
              <a:buFontTx/>
              <a:buChar char="•"/>
            </a:pPr>
            <a:r>
              <a:rPr lang="en-US" altLang="en-US" sz="1800" b="0" dirty="0"/>
              <a:t>Consider approval of previous meeting minutes (6 min – as needed)</a:t>
            </a:r>
          </a:p>
          <a:p>
            <a:pPr algn="just">
              <a:spcBef>
                <a:spcPct val="20000"/>
              </a:spcBef>
              <a:buFontTx/>
              <a:buChar char="•"/>
            </a:pPr>
            <a:r>
              <a:rPr lang="en-US" altLang="en-US" sz="1800" b="0" kern="0" dirty="0"/>
              <a:t>Review submissions (as time permits)</a:t>
            </a:r>
          </a:p>
          <a:p>
            <a:pPr algn="just">
              <a:spcBef>
                <a:spcPct val="20000"/>
              </a:spcBef>
              <a:buFontTx/>
              <a:buChar char="•"/>
            </a:pPr>
            <a:r>
              <a:rPr lang="en-US" altLang="en-US" sz="1800" b="0" kern="0" dirty="0" err="1"/>
              <a:t>TGaz</a:t>
            </a:r>
            <a:r>
              <a:rPr lang="en-US" altLang="en-US" sz="1800" b="0" kern="0" dirty="0"/>
              <a:t> / ARC – any further action needed?</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97719966"/>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11-21-1827</a:t>
                      </a:r>
                    </a:p>
                  </a:txBody>
                  <a:tcPr marT="45712" marB="45712"/>
                </a:tc>
                <a:tc>
                  <a:txBody>
                    <a:bodyPr/>
                    <a:lstStyle/>
                    <a:p>
                      <a:r>
                        <a:rPr lang="en-US" sz="1400" b="0" dirty="0"/>
                        <a:t>Editors</a:t>
                      </a:r>
                    </a:p>
                  </a:txBody>
                  <a:tcPr marT="45712" marB="45712"/>
                </a:tc>
                <a:tc>
                  <a:txBody>
                    <a:bodyPr/>
                    <a:lstStyle/>
                    <a:p>
                      <a:r>
                        <a:rPr lang="en-US" sz="1400" b="0" dirty="0"/>
                        <a:t>SA1 </a:t>
                      </a:r>
                      <a:r>
                        <a:rPr lang="en-US" sz="1400" b="0" dirty="0" err="1"/>
                        <a:t>TGaz</a:t>
                      </a:r>
                      <a:r>
                        <a:rPr lang="en-US" sz="1400" b="0" dirty="0"/>
                        <a:t> D4.0 Comments</a:t>
                      </a:r>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11-21-1580</a:t>
                      </a:r>
                    </a:p>
                  </a:txBody>
                  <a:tcPr marT="45712" marB="45712"/>
                </a:tc>
                <a:tc>
                  <a:txBody>
                    <a:bodyPr/>
                    <a:lstStyle/>
                    <a:p>
                      <a:r>
                        <a:rPr lang="en-US" sz="1400" kern="1200" dirty="0">
                          <a:solidFill>
                            <a:schemeClr val="dk1"/>
                          </a:solidFill>
                          <a:latin typeface="+mn-lt"/>
                          <a:ea typeface="+mn-ea"/>
                          <a:cs typeface="+mn-cs"/>
                        </a:rPr>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WFA Sec. Review response</a:t>
                      </a:r>
                    </a:p>
                  </a:txBody>
                  <a:tcPr marT="45712" marB="45712"/>
                </a:tc>
                <a:tc>
                  <a:txBody>
                    <a:bodyPr/>
                    <a:lstStyle/>
                    <a:p>
                      <a:r>
                        <a:rPr lang="en-US" sz="1400" kern="1200" dirty="0">
                          <a:solidFill>
                            <a:schemeClr val="dk1"/>
                          </a:solidFill>
                          <a:latin typeface="+mn-lt"/>
                          <a:ea typeface="+mn-ea"/>
                          <a:cs typeface="+mn-cs"/>
                        </a:rPr>
                        <a:t>Liaison</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a:t>P802.11az </a:t>
            </a:r>
            <a:r>
              <a:rPr lang="en-US" altLang="en-US" sz="3200" dirty="0"/>
              <a:t>Initial SA Ballot Results</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839416" y="1628801"/>
            <a:ext cx="10436069" cy="1800199"/>
          </a:xfrm>
        </p:spPr>
        <p:txBody>
          <a:bodyPr/>
          <a:lstStyle/>
          <a:p>
            <a:pPr>
              <a:buFont typeface="Arial" panose="020B0604020202020204" pitchFamily="34" charset="0"/>
              <a:buChar char="•"/>
            </a:pPr>
            <a:r>
              <a:rPr lang="en-US" sz="2000" b="0" dirty="0"/>
              <a:t>Since Sep. closing: </a:t>
            </a:r>
            <a:r>
              <a:rPr lang="en-US" sz="1600" dirty="0"/>
              <a:t>LB256 completed without comments on unchanged draft P802.11az D4.0.</a:t>
            </a:r>
            <a:endParaRPr lang="en-US" sz="1600" b="0" dirty="0"/>
          </a:p>
          <a:p>
            <a:pPr>
              <a:buFont typeface="Arial" panose="020B0604020202020204" pitchFamily="34" charset="0"/>
              <a:buChar char="•"/>
            </a:pPr>
            <a:r>
              <a:rPr lang="en-US" sz="1800" b="0" dirty="0"/>
              <a:t>P802.11az SA1 Results:</a:t>
            </a:r>
          </a:p>
          <a:p>
            <a:pPr lvl="1">
              <a:buFont typeface="Arial" panose="020B0604020202020204" pitchFamily="34" charset="0"/>
              <a:buChar char="•"/>
            </a:pPr>
            <a:r>
              <a:rPr lang="en-US" sz="1800" b="0" dirty="0"/>
              <a:t>93% approval </a:t>
            </a:r>
          </a:p>
          <a:p>
            <a:pPr lvl="1">
              <a:buFont typeface="Arial" panose="020B0604020202020204" pitchFamily="34" charset="0"/>
              <a:buChar char="•"/>
            </a:pPr>
            <a:r>
              <a:rPr lang="en-US" sz="1800" dirty="0"/>
              <a:t>6% disapprove</a:t>
            </a:r>
          </a:p>
          <a:p>
            <a:pPr lvl="1">
              <a:buFont typeface="Arial" panose="020B0604020202020204" pitchFamily="34" charset="0"/>
              <a:buChar char="•"/>
            </a:pPr>
            <a:r>
              <a:rPr lang="en-US" sz="1800" b="0" dirty="0"/>
              <a:t>5% abstain</a:t>
            </a:r>
            <a:endParaRPr lang="en-US" sz="1600" b="0" dirty="0"/>
          </a:p>
          <a:p>
            <a:pPr>
              <a:buFont typeface="Arial" panose="020B0604020202020204" pitchFamily="34" charset="0"/>
              <a:buChar char="•"/>
            </a:pPr>
            <a:r>
              <a:rPr lang="en-US" sz="2000" b="0" dirty="0"/>
              <a:t>Comments received:</a:t>
            </a:r>
          </a:p>
          <a:p>
            <a:pPr lvl="1">
              <a:buFont typeface="Arial" panose="020B0604020202020204" pitchFamily="34" charset="0"/>
              <a:buChar char="•"/>
            </a:pPr>
            <a:r>
              <a:rPr lang="en-US" sz="1600" dirty="0"/>
              <a:t>Technical: 166 comments</a:t>
            </a:r>
          </a:p>
          <a:p>
            <a:pPr lvl="1">
              <a:buFont typeface="Arial" panose="020B0604020202020204" pitchFamily="34" charset="0"/>
              <a:buChar char="•"/>
            </a:pPr>
            <a:r>
              <a:rPr lang="en-US" sz="1600" b="0" dirty="0"/>
              <a:t>General</a:t>
            </a:r>
            <a:r>
              <a:rPr lang="en-US" sz="1600" dirty="0"/>
              <a:t>: 6 comments</a:t>
            </a:r>
          </a:p>
          <a:p>
            <a:pPr lvl="1">
              <a:buFont typeface="Arial" panose="020B0604020202020204" pitchFamily="34" charset="0"/>
              <a:buChar char="•"/>
            </a:pPr>
            <a:r>
              <a:rPr lang="en-US" sz="1600" b="0" dirty="0"/>
              <a:t>Editor</a:t>
            </a:r>
            <a:r>
              <a:rPr lang="en-US" sz="1600" dirty="0"/>
              <a:t>ial: 192 comments</a:t>
            </a:r>
          </a:p>
          <a:p>
            <a:pPr lvl="1">
              <a:buFont typeface="Arial" panose="020B0604020202020204" pitchFamily="34" charset="0"/>
              <a:buChar char="•"/>
            </a:pPr>
            <a:r>
              <a:rPr lang="en-US" sz="1600" b="0" dirty="0"/>
              <a:t>Total: 3</a:t>
            </a:r>
            <a:r>
              <a:rPr lang="en-US" sz="1600" dirty="0"/>
              <a:t>64 comments</a:t>
            </a:r>
            <a:endParaRPr lang="en-US" sz="1600" b="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Dec. 2021</a:t>
            </a:r>
            <a:endParaRPr lang="en-GB" dirty="0"/>
          </a:p>
        </p:txBody>
      </p:sp>
      <p:pic>
        <p:nvPicPr>
          <p:cNvPr id="1026" name="Picture 2">
            <a:extLst>
              <a:ext uri="{FF2B5EF4-FFF2-40B4-BE49-F238E27FC236}">
                <a16:creationId xmlns:a16="http://schemas.microsoft.com/office/drawing/2014/main" id="{DB22FEE3-7213-4A1A-847F-1FCCCC8520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95686" y="2021550"/>
            <a:ext cx="5696314" cy="4453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1744781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November 2021 Electronic meeting and teleconferences running between the Nov. 2021 and Jan.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Dec.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Review and consider approval of liaison response to WFA Location TG (35min – Jonathan)</a:t>
            </a:r>
          </a:p>
          <a:p>
            <a:pPr algn="just">
              <a:spcBef>
                <a:spcPct val="20000"/>
              </a:spcBef>
              <a:buFontTx/>
              <a:buChar char="•"/>
            </a:pPr>
            <a:r>
              <a:rPr lang="en-US" altLang="en-US" sz="1800" b="0" kern="0" dirty="0"/>
              <a:t>Review submissions (as time permits)</a:t>
            </a:r>
          </a:p>
          <a:p>
            <a:pPr algn="just">
              <a:spcBef>
                <a:spcPct val="20000"/>
              </a:spcBef>
              <a:buFontTx/>
              <a:buChar char="•"/>
            </a:pPr>
            <a:r>
              <a:rPr lang="en-US" sz="1800" b="0" dirty="0"/>
              <a:t>Review timelines (10min – special order)</a:t>
            </a:r>
          </a:p>
          <a:p>
            <a:pPr algn="just">
              <a:spcBef>
                <a:spcPct val="20000"/>
              </a:spcBef>
              <a:buFontTx/>
              <a:buChar char="•"/>
            </a:pPr>
            <a:r>
              <a:rPr lang="en-US" sz="1800" b="0" dirty="0"/>
              <a:t>Review targets towards Jan. meeting. (5min – special order)</a:t>
            </a:r>
          </a:p>
          <a:p>
            <a:pPr algn="just">
              <a:spcBef>
                <a:spcPct val="20000"/>
              </a:spcBef>
              <a:buFontTx/>
              <a:buChar char="•"/>
            </a:pPr>
            <a:r>
              <a:rPr lang="en-US" sz="1800" b="0" dirty="0"/>
              <a:t>Set telecon times. (5min –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15060951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graphicFrame>
        <p:nvGraphicFramePr>
          <p:cNvPr id="7" name="Content Placeholder 6"/>
          <p:cNvGraphicFramePr>
            <a:graphicFrameLocks noGrp="1"/>
          </p:cNvGraphicFramePr>
          <p:nvPr>
            <p:ph idx="1"/>
          </p:nvPr>
        </p:nvGraphicFramePr>
        <p:xfrm>
          <a:off x="914401" y="1260086"/>
          <a:ext cx="10460567" cy="371841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875288">
                  <a:extLst>
                    <a:ext uri="{9D8B030D-6E8A-4147-A177-3AD203B41FA5}">
                      <a16:colId xmlns:a16="http://schemas.microsoft.com/office/drawing/2014/main" val="20003"/>
                    </a:ext>
                  </a:extLst>
                </a:gridCol>
                <a:gridCol w="875288">
                  <a:extLst>
                    <a:ext uri="{9D8B030D-6E8A-4147-A177-3AD203B41FA5}">
                      <a16:colId xmlns:a16="http://schemas.microsoft.com/office/drawing/2014/main" val="4605206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r>
                        <a:rPr lang="en-US" dirty="0"/>
                        <a:t>Time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endParaRPr lang="en-US" dirty="0"/>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endParaRPr lang="en-US" dirty="0"/>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11-21-1580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WFA Sec. Review response (review proposed changes by Nehru and Dorothy)</a:t>
                      </a:r>
                    </a:p>
                  </a:txBody>
                  <a:tcPr marT="45712" marB="45712"/>
                </a:tc>
                <a:tc>
                  <a:txBody>
                    <a:bodyPr/>
                    <a:lstStyle/>
                    <a:p>
                      <a:r>
                        <a:rPr lang="en-US" sz="1400" kern="1200" dirty="0">
                          <a:solidFill>
                            <a:schemeClr val="dk1"/>
                          </a:solidFill>
                          <a:latin typeface="+mn-lt"/>
                          <a:ea typeface="+mn-ea"/>
                          <a:cs typeface="+mn-cs"/>
                        </a:rPr>
                        <a:t>30</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Liaison</a:t>
                      </a:r>
                    </a:p>
                  </a:txBody>
                  <a:tcPr marT="45712" marB="45712"/>
                </a:tc>
                <a:extLst>
                  <a:ext uri="{0D108BD9-81ED-4DB2-BD59-A6C34878D82A}">
                    <a16:rowId xmlns:a16="http://schemas.microsoft.com/office/drawing/2014/main" val="10003"/>
                  </a:ext>
                </a:extLst>
              </a:tr>
              <a:tr h="0">
                <a:tc>
                  <a:txBody>
                    <a:bodyPr/>
                    <a:lstStyle/>
                    <a:p>
                      <a:r>
                        <a:rPr lang="en-US" sz="1400" dirty="0"/>
                        <a:t>11-21-1837</a:t>
                      </a:r>
                    </a:p>
                  </a:txBody>
                  <a:tcPr marT="45712" marB="45712"/>
                </a:tc>
                <a:tc>
                  <a:txBody>
                    <a:bodyPr/>
                    <a:lstStyle/>
                    <a:p>
                      <a:r>
                        <a:rPr lang="en-US" sz="1400" dirty="0"/>
                        <a:t>Jonathan Segev</a:t>
                      </a:r>
                    </a:p>
                  </a:txBody>
                  <a:tcPr marT="45712" marB="45712"/>
                </a:tc>
                <a:tc>
                  <a:txBody>
                    <a:bodyPr/>
                    <a:lstStyle/>
                    <a:p>
                      <a:r>
                        <a:rPr lang="en-GB" sz="1400" kern="1200" dirty="0">
                          <a:solidFill>
                            <a:schemeClr val="dk1"/>
                          </a:solidFill>
                          <a:effectLst/>
                          <a:latin typeface="+mn-lt"/>
                          <a:ea typeface="+mn-ea"/>
                          <a:cs typeface="+mn-cs"/>
                        </a:rPr>
                        <a:t>Response to Communication from Wi-Fi Alliance RE 802.11az</a:t>
                      </a:r>
                      <a:endParaRPr lang="en-US" sz="1400" dirty="0"/>
                    </a:p>
                  </a:txBody>
                  <a:tcPr marT="45712" marB="45712"/>
                </a:tc>
                <a:tc>
                  <a:txBody>
                    <a:bodyPr/>
                    <a:lstStyle/>
                    <a:p>
                      <a:r>
                        <a:rPr lang="en-US" sz="1600" dirty="0"/>
                        <a:t>5</a:t>
                      </a:r>
                      <a:endParaRPr lang="en-US" dirty="0"/>
                    </a:p>
                  </a:txBody>
                  <a:tcPr marT="45712" marB="45712"/>
                </a:tc>
                <a:tc>
                  <a:txBody>
                    <a:bodyPr/>
                    <a:lstStyle/>
                    <a:p>
                      <a:r>
                        <a:rPr lang="en-US" sz="1400" dirty="0"/>
                        <a:t>Liaison</a:t>
                      </a:r>
                    </a:p>
                  </a:txBody>
                  <a:tcPr marT="45712" marB="45712"/>
                </a:tc>
                <a:extLst>
                  <a:ext uri="{0D108BD9-81ED-4DB2-BD59-A6C34878D82A}">
                    <a16:rowId xmlns:a16="http://schemas.microsoft.com/office/drawing/2014/main" val="10005"/>
                  </a:ext>
                </a:extLst>
              </a:tr>
              <a:tr h="0">
                <a:tc>
                  <a:txBody>
                    <a:bodyPr/>
                    <a:lstStyle/>
                    <a:p>
                      <a:r>
                        <a:rPr lang="en-US" sz="1400" dirty="0"/>
                        <a:t>11-21-1875</a:t>
                      </a:r>
                    </a:p>
                  </a:txBody>
                  <a:tcPr marT="45712" marB="45712"/>
                </a:tc>
                <a:tc>
                  <a:txBody>
                    <a:bodyPr/>
                    <a:lstStyle/>
                    <a:p>
                      <a:r>
                        <a:rPr lang="en-US" sz="1400" dirty="0"/>
                        <a:t>Christian Berger</a:t>
                      </a:r>
                    </a:p>
                  </a:txBody>
                  <a:tcPr marT="45712" marB="45712"/>
                </a:tc>
                <a:tc>
                  <a:txBody>
                    <a:bodyPr/>
                    <a:lstStyle/>
                    <a:p>
                      <a:r>
                        <a:rPr lang="en-US" sz="1400" dirty="0"/>
                        <a:t>Comment resolution SA1 Tx Vector</a:t>
                      </a:r>
                    </a:p>
                  </a:txBody>
                  <a:tcPr marT="45712" marB="45712"/>
                </a:tc>
                <a:tc>
                  <a:txBody>
                    <a:bodyPr/>
                    <a:lstStyle/>
                    <a:p>
                      <a:r>
                        <a:rPr lang="en-US" sz="1400" dirty="0"/>
                        <a:t>25</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11-21-1841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HE-LTF Repetitions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45 min </a:t>
                      </a:r>
                      <a:r>
                        <a:rPr lang="en-US" sz="1400" dirty="0"/>
                        <a:t>– as time permits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7543298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BCFA6-1566-4AA4-9BE0-3674D6F9D0B2}"/>
              </a:ext>
            </a:extLst>
          </p:cNvPr>
          <p:cNvSpPr>
            <a:spLocks noGrp="1"/>
          </p:cNvSpPr>
          <p:nvPr>
            <p:ph type="title"/>
          </p:nvPr>
        </p:nvSpPr>
        <p:spPr/>
        <p:txBody>
          <a:bodyPr/>
          <a:lstStyle/>
          <a:p>
            <a:r>
              <a:rPr lang="en-US" dirty="0"/>
              <a:t>11-21-1837 Response to WFA Communication</a:t>
            </a:r>
          </a:p>
        </p:txBody>
      </p:sp>
      <p:sp>
        <p:nvSpPr>
          <p:cNvPr id="3" name="Content Placeholder 2">
            <a:extLst>
              <a:ext uri="{FF2B5EF4-FFF2-40B4-BE49-F238E27FC236}">
                <a16:creationId xmlns:a16="http://schemas.microsoft.com/office/drawing/2014/main" id="{C9761408-E13A-4800-B0D4-564B647B864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5A47779-D081-4E15-ABE2-738A5CB885E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5148ECAD-A00A-403C-B12E-4741B720814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7ECA36E-8C39-4088-A89B-88DE7806DE04}"/>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5196614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97EB7-1336-4DF8-BD48-E0D3EE2502B4}"/>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CD5E5CFB-1C23-4D34-B0D6-2CFA07FA37C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240AD3-8E3E-4396-BD67-26C864D34968}"/>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996BDD46-A012-49B9-863D-E51E7F4091E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B30E402-7E32-4866-BF2F-837A0AC85AD8}"/>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39934707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Dec. 2021</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8374863" y="3645024"/>
            <a:ext cx="241417"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1" name="Rectangle 10">
            <a:extLst>
              <a:ext uri="{FF2B5EF4-FFF2-40B4-BE49-F238E27FC236}">
                <a16:creationId xmlns:a16="http://schemas.microsoft.com/office/drawing/2014/main" id="{36C1BC97-7DA8-491A-B41C-81572DD6822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2" name="Rectangle 11">
            <a:extLst>
              <a:ext uri="{FF2B5EF4-FFF2-40B4-BE49-F238E27FC236}">
                <a16:creationId xmlns:a16="http://schemas.microsoft.com/office/drawing/2014/main" id="{B3AE55C0-2EC6-46CD-A3A2-0464D3CED8D0}"/>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16" name="Group 15">
            <a:extLst>
              <a:ext uri="{FF2B5EF4-FFF2-40B4-BE49-F238E27FC236}">
                <a16:creationId xmlns:a16="http://schemas.microsoft.com/office/drawing/2014/main" id="{A704EFC4-FD54-4A91-A05E-478DE0F0484D}"/>
              </a:ext>
            </a:extLst>
          </p:cNvPr>
          <p:cNvGrpSpPr/>
          <p:nvPr/>
        </p:nvGrpSpPr>
        <p:grpSpPr>
          <a:xfrm>
            <a:off x="1772692" y="1988840"/>
            <a:ext cx="8500127" cy="4176464"/>
            <a:chOff x="1339290" y="1268760"/>
            <a:chExt cx="6503157" cy="3782041"/>
          </a:xfrm>
        </p:grpSpPr>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Line 10">
              <a:extLst>
                <a:ext uri="{FF2B5EF4-FFF2-40B4-BE49-F238E27FC236}">
                  <a16:creationId xmlns:a16="http://schemas.microsoft.com/office/drawing/2014/main" id="{5E56E0B5-B1AA-4069-99A6-FC9469FAB2DA}"/>
                </a:ext>
              </a:extLst>
            </p:cNvPr>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3" name="Text Box 24">
            <a:extLst>
              <a:ext uri="{FF2B5EF4-FFF2-40B4-BE49-F238E27FC236}">
                <a16:creationId xmlns:a16="http://schemas.microsoft.com/office/drawing/2014/main" id="{7FC2C3F8-2CDC-4D36-8967-8619BB5E3AEB}"/>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24" name="Rectangle 23">
            <a:extLst>
              <a:ext uri="{FF2B5EF4-FFF2-40B4-BE49-F238E27FC236}">
                <a16:creationId xmlns:a16="http://schemas.microsoft.com/office/drawing/2014/main" id="{A220E145-44B3-44F3-8CDC-395CF91068DE}"/>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Text Box 24">
            <a:extLst>
              <a:ext uri="{FF2B5EF4-FFF2-40B4-BE49-F238E27FC236}">
                <a16:creationId xmlns:a16="http://schemas.microsoft.com/office/drawing/2014/main" id="{CA2B81EE-9A0D-4AE4-BF1C-9C4E431E832D}"/>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31" name="Isosceles Triangle 30">
            <a:extLst>
              <a:ext uri="{FF2B5EF4-FFF2-40B4-BE49-F238E27FC236}">
                <a16:creationId xmlns:a16="http://schemas.microsoft.com/office/drawing/2014/main" id="{FB1EBFA9-5D5B-4C33-9F9A-024333B788D1}"/>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2" name="Text Box 24">
            <a:extLst>
              <a:ext uri="{FF2B5EF4-FFF2-40B4-BE49-F238E27FC236}">
                <a16:creationId xmlns:a16="http://schemas.microsoft.com/office/drawing/2014/main" id="{AE7524F1-E0DC-45BA-8F39-34A5CF892621}"/>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33" name="Isosceles Triangle 32">
            <a:extLst>
              <a:ext uri="{FF2B5EF4-FFF2-40B4-BE49-F238E27FC236}">
                <a16:creationId xmlns:a16="http://schemas.microsoft.com/office/drawing/2014/main" id="{D9A6C0B7-4A09-4409-A54B-965662D316BC}"/>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34" name="Straight Connector 33">
            <a:extLst>
              <a:ext uri="{FF2B5EF4-FFF2-40B4-BE49-F238E27FC236}">
                <a16:creationId xmlns:a16="http://schemas.microsoft.com/office/drawing/2014/main" id="{7554879C-6362-4F39-878B-1284298DF7CC}"/>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 Box 24">
            <a:extLst>
              <a:ext uri="{FF2B5EF4-FFF2-40B4-BE49-F238E27FC236}">
                <a16:creationId xmlns:a16="http://schemas.microsoft.com/office/drawing/2014/main" id="{ECB54B2A-620D-440C-B43D-681464BFEF80}"/>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36" name="Isosceles Triangle 35">
            <a:extLst>
              <a:ext uri="{FF2B5EF4-FFF2-40B4-BE49-F238E27FC236}">
                <a16:creationId xmlns:a16="http://schemas.microsoft.com/office/drawing/2014/main" id="{8FE3C52B-753E-4642-A4E7-8CB4E52E542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7" name="Isosceles Triangle 36">
            <a:extLst>
              <a:ext uri="{FF2B5EF4-FFF2-40B4-BE49-F238E27FC236}">
                <a16:creationId xmlns:a16="http://schemas.microsoft.com/office/drawing/2014/main" id="{0FAE2763-3F26-415B-AA6B-70706858BFE3}"/>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a:extLst>
              <a:ext uri="{FF2B5EF4-FFF2-40B4-BE49-F238E27FC236}">
                <a16:creationId xmlns:a16="http://schemas.microsoft.com/office/drawing/2014/main" id="{A0A75DAB-5BE1-423C-AAA6-79317872B703}"/>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3007963" y="4182034"/>
            <a:ext cx="215862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2" name="Rectangle 41">
            <a:extLst>
              <a:ext uri="{FF2B5EF4-FFF2-40B4-BE49-F238E27FC236}">
                <a16:creationId xmlns:a16="http://schemas.microsoft.com/office/drawing/2014/main" id="{2F605876-D477-4F14-8794-156D78F9CCE3}"/>
              </a:ext>
            </a:extLst>
          </p:cNvPr>
          <p:cNvSpPr/>
          <p:nvPr/>
        </p:nvSpPr>
        <p:spPr>
          <a:xfrm>
            <a:off x="2999656" y="3897433"/>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43" name="Rectangle 42">
            <a:extLst>
              <a:ext uri="{FF2B5EF4-FFF2-40B4-BE49-F238E27FC236}">
                <a16:creationId xmlns:a16="http://schemas.microsoft.com/office/drawing/2014/main" id="{F27A7D85-1757-4C66-BECD-EE937921E20B}"/>
              </a:ext>
            </a:extLst>
          </p:cNvPr>
          <p:cNvSpPr/>
          <p:nvPr/>
        </p:nvSpPr>
        <p:spPr>
          <a:xfrm>
            <a:off x="3766413" y="3897433"/>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5" name="Oval Callout 61">
            <a:extLst>
              <a:ext uri="{FF2B5EF4-FFF2-40B4-BE49-F238E27FC236}">
                <a16:creationId xmlns:a16="http://schemas.microsoft.com/office/drawing/2014/main" id="{49408F65-A8D4-40C2-8F0C-90D804E150FC}"/>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46" name="Rectangle 45">
            <a:extLst>
              <a:ext uri="{FF2B5EF4-FFF2-40B4-BE49-F238E27FC236}">
                <a16:creationId xmlns:a16="http://schemas.microsoft.com/office/drawing/2014/main" id="{03C9889A-27AD-43D8-B8CE-A8E4750782BA}"/>
              </a:ext>
            </a:extLst>
          </p:cNvPr>
          <p:cNvSpPr/>
          <p:nvPr/>
        </p:nvSpPr>
        <p:spPr>
          <a:xfrm>
            <a:off x="5136613" y="3897582"/>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5195919" y="4182700"/>
            <a:ext cx="32795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5625420" y="4595398"/>
            <a:ext cx="10065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7896200" y="3068960"/>
            <a:ext cx="228472" cy="22225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7863226" y="242535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10260016" y="245739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10023107" y="2717775"/>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7055129" y="3902171"/>
            <a:ext cx="1037171"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9120473" y="3900339"/>
            <a:ext cx="365612"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7323995" y="3645563"/>
            <a:ext cx="716220"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8475419" y="3902165"/>
            <a:ext cx="65379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21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8040216" y="3902171"/>
            <a:ext cx="446793"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7944710" y="5104342"/>
            <a:ext cx="1158306"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5" name="Group 64">
            <a:extLst>
              <a:ext uri="{FF2B5EF4-FFF2-40B4-BE49-F238E27FC236}">
                <a16:creationId xmlns:a16="http://schemas.microsoft.com/office/drawing/2014/main" id="{5C4386E9-6573-400F-8829-B11428E125E8}"/>
              </a:ext>
            </a:extLst>
          </p:cNvPr>
          <p:cNvGrpSpPr/>
          <p:nvPr/>
        </p:nvGrpSpPr>
        <p:grpSpPr>
          <a:xfrm>
            <a:off x="8825203" y="2424085"/>
            <a:ext cx="650149" cy="487473"/>
            <a:chOff x="7668534" y="2425355"/>
            <a:chExt cx="650149" cy="487473"/>
          </a:xfrm>
        </p:grpSpPr>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68534" y="2645309"/>
              <a:ext cx="650149"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7" name="Isosceles Triangle 66">
              <a:extLst>
                <a:ext uri="{FF2B5EF4-FFF2-40B4-BE49-F238E27FC236}">
                  <a16:creationId xmlns:a16="http://schemas.microsoft.com/office/drawing/2014/main" id="{B27DF6EE-ADC3-4847-9D51-CEA933982259}"/>
                </a:ext>
              </a:extLst>
            </p:cNvPr>
            <p:cNvSpPr>
              <a:spLocks noChangeArrowheads="1"/>
            </p:cNvSpPr>
            <p:nvPr/>
          </p:nvSpPr>
          <p:spPr bwMode="auto">
            <a:xfrm flipH="1">
              <a:off x="7819651"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8" name="Group 67">
            <a:extLst>
              <a:ext uri="{FF2B5EF4-FFF2-40B4-BE49-F238E27FC236}">
                <a16:creationId xmlns:a16="http://schemas.microsoft.com/office/drawing/2014/main" id="{B9FA3AC2-AEA9-4687-9EBA-351C3F630833}"/>
              </a:ext>
            </a:extLst>
          </p:cNvPr>
          <p:cNvGrpSpPr/>
          <p:nvPr/>
        </p:nvGrpSpPr>
        <p:grpSpPr>
          <a:xfrm>
            <a:off x="9124630" y="3052375"/>
            <a:ext cx="650149" cy="579806"/>
            <a:chOff x="7668534" y="2425355"/>
            <a:chExt cx="650149" cy="579806"/>
          </a:xfrm>
        </p:grpSpPr>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7668534" y="2645309"/>
              <a:ext cx="650149"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0" name="Isosceles Triangle 69">
              <a:extLst>
                <a:ext uri="{FF2B5EF4-FFF2-40B4-BE49-F238E27FC236}">
                  <a16:creationId xmlns:a16="http://schemas.microsoft.com/office/drawing/2014/main" id="{C44A6D3F-F58B-49B8-B813-47495B7D1BD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71" name="Oval Callout 93">
            <a:extLst>
              <a:ext uri="{FF2B5EF4-FFF2-40B4-BE49-F238E27FC236}">
                <a16:creationId xmlns:a16="http://schemas.microsoft.com/office/drawing/2014/main" id="{03FFBD8E-0982-407D-87DF-E910B21CDB1A}"/>
              </a:ext>
            </a:extLst>
          </p:cNvPr>
          <p:cNvSpPr/>
          <p:nvPr/>
        </p:nvSpPr>
        <p:spPr bwMode="auto">
          <a:xfrm>
            <a:off x="6699206" y="4599096"/>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8340149" y="3057284"/>
            <a:ext cx="248998" cy="217487"/>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8165518" y="3280475"/>
            <a:ext cx="6501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815627" y="3900339"/>
            <a:ext cx="565492"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9468734" y="3901488"/>
            <a:ext cx="343813"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grpSp>
        <p:nvGrpSpPr>
          <p:cNvPr id="78" name="Group 77">
            <a:extLst>
              <a:ext uri="{FF2B5EF4-FFF2-40B4-BE49-F238E27FC236}">
                <a16:creationId xmlns:a16="http://schemas.microsoft.com/office/drawing/2014/main" id="{99755303-B7E3-4544-B5C7-D4AC84A21B0D}"/>
              </a:ext>
            </a:extLst>
          </p:cNvPr>
          <p:cNvGrpSpPr/>
          <p:nvPr/>
        </p:nvGrpSpPr>
        <p:grpSpPr>
          <a:xfrm>
            <a:off x="9497641" y="2457390"/>
            <a:ext cx="650149" cy="487473"/>
            <a:chOff x="7668534" y="2425355"/>
            <a:chExt cx="650149" cy="487473"/>
          </a:xfrm>
        </p:grpSpPr>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7668534" y="2645309"/>
              <a:ext cx="650149"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sp>
          <p:nvSpPr>
            <p:cNvPr id="80" name="Isosceles Triangle 79">
              <a:extLst>
                <a:ext uri="{FF2B5EF4-FFF2-40B4-BE49-F238E27FC236}">
                  <a16:creationId xmlns:a16="http://schemas.microsoft.com/office/drawing/2014/main" id="{A5D96FA7-57C1-40B5-B57B-3A271879819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8502757" y="4187995"/>
            <a:ext cx="72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405870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Nov. Progress and Targets Towards the January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Conducted assignment to 1/3 of the technical comments received in P802.11az D4.0 SA1</a:t>
            </a:r>
          </a:p>
          <a:p>
            <a:pPr lvl="1">
              <a:buFont typeface="Arial" panose="020B0604020202020204" pitchFamily="34" charset="0"/>
              <a:buChar char="•"/>
            </a:pPr>
            <a:r>
              <a:rPr lang="en-US" b="0" dirty="0"/>
              <a:t>Started SA1 comment resolution to extent possible.</a:t>
            </a:r>
          </a:p>
          <a:p>
            <a:pPr lvl="1">
              <a:buFont typeface="Arial" panose="020B0604020202020204" pitchFamily="34" charset="0"/>
              <a:buChar char="•"/>
            </a:pPr>
            <a:r>
              <a:rPr lang="en-US" b="0" dirty="0"/>
              <a:t>Responded to WFA Lia</a:t>
            </a:r>
            <a:r>
              <a:rPr lang="en-US" dirty="0"/>
              <a:t>ison.</a:t>
            </a:r>
          </a:p>
          <a:p>
            <a:pPr lvl="1">
              <a:buFont typeface="Arial" panose="020B0604020202020204" pitchFamily="34" charset="0"/>
              <a:buChar char="•"/>
            </a:pPr>
            <a:endParaRPr lang="en-US" dirty="0"/>
          </a:p>
          <a:p>
            <a:pPr>
              <a:buFont typeface="Arial" panose="020B0604020202020204" pitchFamily="34" charset="0"/>
              <a:buChar char="•"/>
            </a:pPr>
            <a:r>
              <a:rPr lang="en-US" b="0" dirty="0"/>
              <a:t>Targets towards the January meeting:</a:t>
            </a:r>
          </a:p>
          <a:p>
            <a:pPr lvl="1">
              <a:buFont typeface="Arial" panose="020B0604020202020204" pitchFamily="34" charset="0"/>
              <a:buChar char="•"/>
            </a:pPr>
            <a:r>
              <a:rPr lang="en-US" b="0" dirty="0"/>
              <a:t>Complete assignment of P802.11 D4.0 SA1 comments.</a:t>
            </a:r>
          </a:p>
          <a:p>
            <a:pPr lvl="1">
              <a:buFont typeface="Arial" panose="020B0604020202020204" pitchFamily="34" charset="0"/>
              <a:buChar char="•"/>
            </a:pPr>
            <a:r>
              <a:rPr lang="en-US" b="0" dirty="0"/>
              <a:t>Resolve 60 technical/General comments (~33% of SA1 T+G comments).</a:t>
            </a:r>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4012466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Dec. 2021</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Dec. 2</a:t>
            </a:r>
            <a:r>
              <a:rPr lang="en-US" altLang="en-US" sz="2000" b="0" kern="0" baseline="30000" dirty="0"/>
              <a:t>nd</a:t>
            </a:r>
            <a:r>
              <a:rPr lang="en-US" altLang="en-US" sz="2000" b="0" kern="0" dirty="0"/>
              <a:t>  	Thu.	12:00 – 14:00 ET*</a:t>
            </a:r>
          </a:p>
          <a:p>
            <a:pPr>
              <a:buFont typeface="Arial" panose="020B0604020202020204" pitchFamily="34" charset="0"/>
              <a:buChar char="•"/>
            </a:pPr>
            <a:r>
              <a:rPr lang="en-US" altLang="en-US" sz="2000" b="0" kern="0" dirty="0"/>
              <a:t>Dec. 9</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Dec. 16</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Jan. 6</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Jan. 13</a:t>
            </a:r>
            <a:r>
              <a:rPr lang="en-US" altLang="en-US" sz="2000" b="0" kern="0" baseline="30000" dirty="0"/>
              <a:t>th</a:t>
            </a:r>
            <a:r>
              <a:rPr lang="en-US" altLang="en-US" sz="2000" b="0" kern="0" dirty="0"/>
              <a:t> 	Thu.	12:00 – 14:00 </a:t>
            </a:r>
            <a:r>
              <a:rPr lang="en-US" altLang="en-US" sz="2000" b="0" kern="0"/>
              <a:t>ET*</a:t>
            </a:r>
            <a:endParaRPr lang="en-US" altLang="en-US" sz="20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00219"/>
          </a:xfrm>
          <a:prstGeom prst="rect">
            <a:avLst/>
          </a:prstGeom>
          <a:noFill/>
        </p:spPr>
        <p:txBody>
          <a:bodyPr wrap="square" rtlCol="0">
            <a:spAutoFit/>
          </a:bodyPr>
          <a:lstStyle/>
          <a:p>
            <a:pPr marL="0" indent="0"/>
            <a:r>
              <a:rPr lang="en-US" altLang="en-US" sz="1400" b="0" dirty="0">
                <a:solidFill>
                  <a:schemeClr val="tx1"/>
                </a:solidFill>
              </a:rPr>
              <a:t>* - newly announced</a:t>
            </a:r>
          </a:p>
          <a:p>
            <a:pPr marL="0" indent="0"/>
            <a:r>
              <a:rPr lang="en-US" altLang="en-US" sz="1600" b="0" dirty="0">
                <a:solidFill>
                  <a:schemeClr val="tx1"/>
                </a:solidFill>
              </a:rPr>
              <a:t>+ </a:t>
            </a:r>
            <a:r>
              <a:rPr lang="en-US" altLang="en-US" sz="1600" b="0" dirty="0" err="1">
                <a:solidFill>
                  <a:schemeClr val="tx1"/>
                </a:solidFill>
              </a:rPr>
              <a:t>TGaz</a:t>
            </a:r>
            <a:r>
              <a:rPr lang="en-US" altLang="en-US" sz="1600" b="0" dirty="0">
                <a:solidFill>
                  <a:schemeClr val="tx1"/>
                </a:solidFill>
              </a:rPr>
              <a:t> Plenary (motion) meeting.</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5456122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408440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a:buFont typeface="Arial" panose="020B0604020202020204" pitchFamily="34" charset="0"/>
              <a:buChar char="•"/>
            </a:pPr>
            <a:r>
              <a:rPr lang="en-US" sz="2000" dirty="0"/>
              <a:t>Registration for the Nov. 802 electronic plenary session</a:t>
            </a:r>
          </a:p>
          <a:p>
            <a:pPr marL="457200" lvl="1" indent="0"/>
            <a:r>
              <a:rPr lang="en-US" dirty="0"/>
              <a:t>This meeting is part of the Nov. 802 plenary session</a:t>
            </a:r>
          </a:p>
          <a:p>
            <a:pPr marL="457200" lvl="1" indent="0"/>
            <a:r>
              <a:rPr lang="en-US" dirty="0"/>
              <a:t>You must pay the registration fee in order to attend</a:t>
            </a:r>
          </a:p>
          <a:p>
            <a:pPr marL="457200" lvl="1" indent="0"/>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http://802world.org/plenary/</a:t>
            </a:r>
            <a:endParaRPr lang="en-US" dirty="0"/>
          </a:p>
          <a:p>
            <a:pPr marL="457200" lvl="1" indent="0"/>
            <a:r>
              <a:rPr lang="en-US"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357188" indent="-357188">
              <a:buFont typeface="Arial" panose="020B0604020202020204" pitchFamily="34" charset="0"/>
              <a:buChar char="•"/>
            </a:pPr>
            <a:r>
              <a:rPr lang="en-US" altLang="en-US" sz="2000" dirty="0"/>
              <a:t>Attendance:</a:t>
            </a:r>
            <a:endParaRPr lang="en-US" altLang="en-US" sz="2000" dirty="0">
              <a:hlinkClick r:id="rId4"/>
            </a:endParaRPr>
          </a:p>
          <a:p>
            <a:pPr lvl="1"/>
            <a:r>
              <a:rPr lang="en-US" altLang="en-US" sz="1800" dirty="0"/>
              <a:t>Please register by logging to IMAT and register your attendance at </a:t>
            </a:r>
            <a:r>
              <a:rPr lang="en-US" sz="1800" dirty="0">
                <a:hlinkClick r:id="rId5"/>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7757063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11</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SA1 comment assignment status (5 min – Roy)</a:t>
            </a:r>
          </a:p>
          <a:p>
            <a:pPr algn="just">
              <a:spcBef>
                <a:spcPct val="20000"/>
              </a:spcBef>
              <a:buFontTx/>
              <a:buChar char="•"/>
            </a:pPr>
            <a:r>
              <a:rPr lang="en-US" altLang="en-US" sz="1800" b="0" dirty="0"/>
              <a:t>Review and consider approval of liaison response to WFA Location TG (20min – Jonathan)</a:t>
            </a:r>
          </a:p>
          <a:p>
            <a:pPr algn="just">
              <a:spcBef>
                <a:spcPct val="20000"/>
              </a:spcBef>
              <a:buFontTx/>
              <a:buChar char="•"/>
            </a:pPr>
            <a:r>
              <a:rPr lang="en-US" altLang="en-US" sz="1800" b="0" dirty="0" err="1"/>
              <a:t>TGaz</a:t>
            </a:r>
            <a:r>
              <a:rPr lang="en-US" altLang="en-US" sz="1800" b="0" dirty="0"/>
              <a:t> / ARC – any further action needed? (10min – Jonathan)</a:t>
            </a:r>
          </a:p>
          <a:p>
            <a:pPr algn="just">
              <a:spcBef>
                <a:spcPct val="20000"/>
              </a:spcBef>
              <a:buFontTx/>
              <a:buChar char="•"/>
            </a:pPr>
            <a:r>
              <a:rPr lang="en-US" altLang="en-US" sz="1800" b="0" kern="0" dirty="0"/>
              <a:t>Review submissions (as time permits)</a:t>
            </a:r>
          </a:p>
          <a:p>
            <a:pPr algn="just">
              <a:spcBef>
                <a:spcPct val="20000"/>
              </a:spcBef>
              <a:buFontTx/>
              <a:buChar char="•"/>
            </a:pPr>
            <a:r>
              <a:rPr lang="en-US" sz="1800" b="0" dirty="0"/>
              <a:t>Review timelines (10min – special order) – moved to next meeting slot</a:t>
            </a:r>
          </a:p>
          <a:p>
            <a:pPr algn="just">
              <a:spcBef>
                <a:spcPct val="20000"/>
              </a:spcBef>
              <a:buFontTx/>
              <a:buChar char="•"/>
            </a:pPr>
            <a:r>
              <a:rPr lang="en-US" sz="1800" b="0" dirty="0"/>
              <a:t>Review targets towards Jan. meeting. (5min – special order) – moved o next meeting slot</a:t>
            </a:r>
          </a:p>
          <a:p>
            <a:pPr algn="just">
              <a:spcBef>
                <a:spcPct val="20000"/>
              </a:spcBef>
              <a:buFontTx/>
              <a:buChar char="•"/>
            </a:pPr>
            <a:r>
              <a:rPr lang="en-US" sz="1800" b="0" dirty="0"/>
              <a:t>Set telecon times. (5min – special order) – moved to next meeting slot</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a:t>Recess</a:t>
            </a:r>
            <a:endParaRPr lang="en-US" sz="1800" b="0" dirty="0"/>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39147189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52729651"/>
              </p:ext>
            </p:extLst>
          </p:nvPr>
        </p:nvGraphicFramePr>
        <p:xfrm>
          <a:off x="914401" y="1260086"/>
          <a:ext cx="10460567" cy="3535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875288">
                  <a:extLst>
                    <a:ext uri="{9D8B030D-6E8A-4147-A177-3AD203B41FA5}">
                      <a16:colId xmlns:a16="http://schemas.microsoft.com/office/drawing/2014/main" val="20003"/>
                    </a:ext>
                  </a:extLst>
                </a:gridCol>
                <a:gridCol w="875288">
                  <a:extLst>
                    <a:ext uri="{9D8B030D-6E8A-4147-A177-3AD203B41FA5}">
                      <a16:colId xmlns:a16="http://schemas.microsoft.com/office/drawing/2014/main" val="4605206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r>
                        <a:rPr lang="en-US" dirty="0"/>
                        <a:t>Time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endParaRPr lang="en-US" dirty="0"/>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endParaRPr lang="en-US" dirty="0"/>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11-21-1837</a:t>
                      </a:r>
                    </a:p>
                  </a:txBody>
                  <a:tcPr marT="45712" marB="45712"/>
                </a:tc>
                <a:tc>
                  <a:txBody>
                    <a:bodyPr/>
                    <a:lstStyle/>
                    <a:p>
                      <a:r>
                        <a:rPr lang="en-US" sz="1400" dirty="0"/>
                        <a:t>Jonathan Segev</a:t>
                      </a:r>
                    </a:p>
                  </a:txBody>
                  <a:tcPr marT="45712" marB="45712"/>
                </a:tc>
                <a:tc>
                  <a:txBody>
                    <a:bodyPr/>
                    <a:lstStyle/>
                    <a:p>
                      <a:r>
                        <a:rPr lang="en-GB" sz="1400" kern="1200" dirty="0">
                          <a:solidFill>
                            <a:schemeClr val="dk1"/>
                          </a:solidFill>
                          <a:effectLst/>
                          <a:latin typeface="+mn-lt"/>
                          <a:ea typeface="+mn-ea"/>
                          <a:cs typeface="+mn-cs"/>
                        </a:rPr>
                        <a:t>Response to Communication from Wi-Fi Alliance RE 802.11az</a:t>
                      </a:r>
                      <a:endParaRPr lang="en-US" sz="1400" dirty="0"/>
                    </a:p>
                  </a:txBody>
                  <a:tcPr marT="45712" marB="45712"/>
                </a:tc>
                <a:tc>
                  <a:txBody>
                    <a:bodyPr/>
                    <a:lstStyle/>
                    <a:p>
                      <a:endParaRPr lang="en-US" dirty="0"/>
                    </a:p>
                  </a:txBody>
                  <a:tcPr marT="45712" marB="45712"/>
                </a:tc>
                <a:tc>
                  <a:txBody>
                    <a:bodyPr/>
                    <a:lstStyle/>
                    <a:p>
                      <a:r>
                        <a:rPr lang="en-US" sz="1400" dirty="0"/>
                        <a:t>Liaison</a:t>
                      </a:r>
                    </a:p>
                  </a:txBody>
                  <a:tcPr marT="45712" marB="45712"/>
                </a:tc>
                <a:extLst>
                  <a:ext uri="{0D108BD9-81ED-4DB2-BD59-A6C34878D82A}">
                    <a16:rowId xmlns:a16="http://schemas.microsoft.com/office/drawing/2014/main" val="10003"/>
                  </a:ext>
                </a:extLst>
              </a:tr>
              <a:tr h="0">
                <a:tc>
                  <a:txBody>
                    <a:bodyPr/>
                    <a:lstStyle/>
                    <a:p>
                      <a:r>
                        <a:rPr lang="en-US" sz="1400" dirty="0"/>
                        <a:t>11-21-1842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Comment-resolution-SA1 RSTA Assigned Max Bandwidth</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30 min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5"/>
                  </a:ext>
                </a:extLst>
              </a:tr>
              <a:tr h="0">
                <a:tc>
                  <a:txBody>
                    <a:bodyPr/>
                    <a:lstStyle/>
                    <a:p>
                      <a:r>
                        <a:rPr lang="en-US" sz="1400" dirty="0"/>
                        <a:t>11-21-1843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comment-resolution-SA1 Various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30 min</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11-21-1841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HE-LTF Repetitions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45 min - as time permits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6284262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BCFA6-1566-4AA4-9BE0-3674D6F9D0B2}"/>
              </a:ext>
            </a:extLst>
          </p:cNvPr>
          <p:cNvSpPr>
            <a:spLocks noGrp="1"/>
          </p:cNvSpPr>
          <p:nvPr>
            <p:ph type="title"/>
          </p:nvPr>
        </p:nvSpPr>
        <p:spPr/>
        <p:txBody>
          <a:bodyPr/>
          <a:lstStyle/>
          <a:p>
            <a:r>
              <a:rPr lang="en-US" dirty="0"/>
              <a:t>11-21-1837 Response to WFA Communication</a:t>
            </a:r>
          </a:p>
        </p:txBody>
      </p:sp>
      <p:sp>
        <p:nvSpPr>
          <p:cNvPr id="3" name="Content Placeholder 2">
            <a:extLst>
              <a:ext uri="{FF2B5EF4-FFF2-40B4-BE49-F238E27FC236}">
                <a16:creationId xmlns:a16="http://schemas.microsoft.com/office/drawing/2014/main" id="{C9761408-E13A-4800-B0D4-564B647B864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5A47779-D081-4E15-ABE2-738A5CB885E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5148ECAD-A00A-403C-B12E-4741B720814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7ECA36E-8C39-4088-A89B-88DE7806DE04}"/>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908550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sz="3200" dirty="0" err="1"/>
              <a:t>TGaz</a:t>
            </a:r>
            <a:r>
              <a:rPr lang="en-US" altLang="en-US" sz="3200" dirty="0"/>
              <a:t> / ARC – any further action needed?</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pic>
        <p:nvPicPr>
          <p:cNvPr id="8" name="Picture 7">
            <a:extLst>
              <a:ext uri="{FF2B5EF4-FFF2-40B4-BE49-F238E27FC236}">
                <a16:creationId xmlns:a16="http://schemas.microsoft.com/office/drawing/2014/main" id="{DAF71B4F-1B8C-4E82-8A7F-C3C341BFCA07}"/>
              </a:ext>
            </a:extLst>
          </p:cNvPr>
          <p:cNvPicPr>
            <a:picLocks noChangeAspect="1"/>
          </p:cNvPicPr>
          <p:nvPr/>
        </p:nvPicPr>
        <p:blipFill>
          <a:blip r:embed="rId2"/>
          <a:stretch>
            <a:fillRect/>
          </a:stretch>
        </p:blipFill>
        <p:spPr>
          <a:xfrm>
            <a:off x="6600056" y="2060848"/>
            <a:ext cx="5530697" cy="4290481"/>
          </a:xfrm>
          <a:prstGeom prst="rect">
            <a:avLst/>
          </a:prstGeom>
        </p:spPr>
      </p:pic>
      <p:sp>
        <p:nvSpPr>
          <p:cNvPr id="3" name="Content Placeholder 2"/>
          <p:cNvSpPr>
            <a:spLocks noGrp="1"/>
          </p:cNvSpPr>
          <p:nvPr>
            <p:ph idx="1"/>
          </p:nvPr>
        </p:nvSpPr>
        <p:spPr>
          <a:xfrm>
            <a:off x="914401" y="1412776"/>
            <a:ext cx="5375611" cy="4681639"/>
          </a:xfrm>
        </p:spPr>
        <p:txBody>
          <a:bodyPr/>
          <a:lstStyle/>
          <a:p>
            <a:pPr algn="just">
              <a:spcBef>
                <a:spcPct val="20000"/>
              </a:spcBef>
              <a:buFontTx/>
              <a:buChar char="•"/>
            </a:pPr>
            <a:r>
              <a:rPr lang="en-US" sz="1600" b="0" dirty="0"/>
              <a:t>Previously received communication form ARC on support for multi FTM Session support.</a:t>
            </a:r>
          </a:p>
          <a:p>
            <a:pPr algn="just">
              <a:spcBef>
                <a:spcPct val="20000"/>
              </a:spcBef>
              <a:buFontTx/>
              <a:buChar char="•"/>
            </a:pPr>
            <a:r>
              <a:rPr lang="en-US" sz="1600" b="0" dirty="0"/>
              <a:t>Several solutions exists: at the upper layers, at the MLME SAP, MLME operation.</a:t>
            </a:r>
          </a:p>
          <a:p>
            <a:pPr algn="just">
              <a:spcBef>
                <a:spcPct val="20000"/>
              </a:spcBef>
              <a:buFontTx/>
              <a:buChar char="•"/>
            </a:pPr>
            <a:r>
              <a:rPr lang="en-US" sz="1600" b="0" dirty="0"/>
              <a:t>Proposal to ARC was to bring comments to comment resolution.</a:t>
            </a:r>
          </a:p>
          <a:p>
            <a:pPr algn="just">
              <a:spcBef>
                <a:spcPct val="20000"/>
              </a:spcBef>
              <a:buFontTx/>
              <a:buChar char="•"/>
            </a:pPr>
            <a:r>
              <a:rPr lang="en-US" sz="1600" b="0" dirty="0" err="1"/>
              <a:t>TGaz</a:t>
            </a:r>
            <a:r>
              <a:rPr lang="en-US" sz="1600" b="0" dirty="0"/>
              <a:t> is at the SA Ballot stage – good time to consider if there’s any further action needed?</a:t>
            </a:r>
          </a:p>
          <a:p>
            <a:pPr marL="0" indent="0" algn="just">
              <a:spcBef>
                <a:spcPct val="20000"/>
              </a:spcBef>
            </a:pPr>
            <a:endParaRPr lang="en-US" sz="1200" dirty="0"/>
          </a:p>
        </p:txBody>
      </p:sp>
    </p:spTree>
    <p:extLst>
      <p:ext uri="{BB962C8B-B14F-4D97-AF65-F5344CB8AC3E}">
        <p14:creationId xmlns:p14="http://schemas.microsoft.com/office/powerpoint/2010/main" val="39281844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Dec. 2021</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8374863" y="3645024"/>
            <a:ext cx="241417"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1" name="Rectangle 10">
            <a:extLst>
              <a:ext uri="{FF2B5EF4-FFF2-40B4-BE49-F238E27FC236}">
                <a16:creationId xmlns:a16="http://schemas.microsoft.com/office/drawing/2014/main" id="{36C1BC97-7DA8-491A-B41C-81572DD6822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2" name="Rectangle 11">
            <a:extLst>
              <a:ext uri="{FF2B5EF4-FFF2-40B4-BE49-F238E27FC236}">
                <a16:creationId xmlns:a16="http://schemas.microsoft.com/office/drawing/2014/main" id="{B3AE55C0-2EC6-46CD-A3A2-0464D3CED8D0}"/>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16" name="Group 15">
            <a:extLst>
              <a:ext uri="{FF2B5EF4-FFF2-40B4-BE49-F238E27FC236}">
                <a16:creationId xmlns:a16="http://schemas.microsoft.com/office/drawing/2014/main" id="{A704EFC4-FD54-4A91-A05E-478DE0F0484D}"/>
              </a:ext>
            </a:extLst>
          </p:cNvPr>
          <p:cNvGrpSpPr/>
          <p:nvPr/>
        </p:nvGrpSpPr>
        <p:grpSpPr>
          <a:xfrm>
            <a:off x="1772692" y="1988840"/>
            <a:ext cx="8500127" cy="4176464"/>
            <a:chOff x="1339290" y="1268760"/>
            <a:chExt cx="6503157" cy="3782041"/>
          </a:xfrm>
        </p:grpSpPr>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Line 10">
              <a:extLst>
                <a:ext uri="{FF2B5EF4-FFF2-40B4-BE49-F238E27FC236}">
                  <a16:creationId xmlns:a16="http://schemas.microsoft.com/office/drawing/2014/main" id="{5E56E0B5-B1AA-4069-99A6-FC9469FAB2DA}"/>
                </a:ext>
              </a:extLst>
            </p:cNvPr>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3" name="Text Box 24">
            <a:extLst>
              <a:ext uri="{FF2B5EF4-FFF2-40B4-BE49-F238E27FC236}">
                <a16:creationId xmlns:a16="http://schemas.microsoft.com/office/drawing/2014/main" id="{7FC2C3F8-2CDC-4D36-8967-8619BB5E3AEB}"/>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24" name="Rectangle 23">
            <a:extLst>
              <a:ext uri="{FF2B5EF4-FFF2-40B4-BE49-F238E27FC236}">
                <a16:creationId xmlns:a16="http://schemas.microsoft.com/office/drawing/2014/main" id="{A220E145-44B3-44F3-8CDC-395CF91068DE}"/>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Text Box 24">
            <a:extLst>
              <a:ext uri="{FF2B5EF4-FFF2-40B4-BE49-F238E27FC236}">
                <a16:creationId xmlns:a16="http://schemas.microsoft.com/office/drawing/2014/main" id="{CA2B81EE-9A0D-4AE4-BF1C-9C4E431E832D}"/>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31" name="Isosceles Triangle 30">
            <a:extLst>
              <a:ext uri="{FF2B5EF4-FFF2-40B4-BE49-F238E27FC236}">
                <a16:creationId xmlns:a16="http://schemas.microsoft.com/office/drawing/2014/main" id="{FB1EBFA9-5D5B-4C33-9F9A-024333B788D1}"/>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2" name="Text Box 24">
            <a:extLst>
              <a:ext uri="{FF2B5EF4-FFF2-40B4-BE49-F238E27FC236}">
                <a16:creationId xmlns:a16="http://schemas.microsoft.com/office/drawing/2014/main" id="{AE7524F1-E0DC-45BA-8F39-34A5CF892621}"/>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33" name="Isosceles Triangle 32">
            <a:extLst>
              <a:ext uri="{FF2B5EF4-FFF2-40B4-BE49-F238E27FC236}">
                <a16:creationId xmlns:a16="http://schemas.microsoft.com/office/drawing/2014/main" id="{D9A6C0B7-4A09-4409-A54B-965662D316BC}"/>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34" name="Straight Connector 33">
            <a:extLst>
              <a:ext uri="{FF2B5EF4-FFF2-40B4-BE49-F238E27FC236}">
                <a16:creationId xmlns:a16="http://schemas.microsoft.com/office/drawing/2014/main" id="{7554879C-6362-4F39-878B-1284298DF7CC}"/>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 Box 24">
            <a:extLst>
              <a:ext uri="{FF2B5EF4-FFF2-40B4-BE49-F238E27FC236}">
                <a16:creationId xmlns:a16="http://schemas.microsoft.com/office/drawing/2014/main" id="{ECB54B2A-620D-440C-B43D-681464BFEF80}"/>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36" name="Isosceles Triangle 35">
            <a:extLst>
              <a:ext uri="{FF2B5EF4-FFF2-40B4-BE49-F238E27FC236}">
                <a16:creationId xmlns:a16="http://schemas.microsoft.com/office/drawing/2014/main" id="{8FE3C52B-753E-4642-A4E7-8CB4E52E542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7" name="Isosceles Triangle 36">
            <a:extLst>
              <a:ext uri="{FF2B5EF4-FFF2-40B4-BE49-F238E27FC236}">
                <a16:creationId xmlns:a16="http://schemas.microsoft.com/office/drawing/2014/main" id="{0FAE2763-3F26-415B-AA6B-70706858BFE3}"/>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a:extLst>
              <a:ext uri="{FF2B5EF4-FFF2-40B4-BE49-F238E27FC236}">
                <a16:creationId xmlns:a16="http://schemas.microsoft.com/office/drawing/2014/main" id="{A0A75DAB-5BE1-423C-AAA6-79317872B703}"/>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3007963" y="4182034"/>
            <a:ext cx="215862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2" name="Rectangle 41">
            <a:extLst>
              <a:ext uri="{FF2B5EF4-FFF2-40B4-BE49-F238E27FC236}">
                <a16:creationId xmlns:a16="http://schemas.microsoft.com/office/drawing/2014/main" id="{2F605876-D477-4F14-8794-156D78F9CCE3}"/>
              </a:ext>
            </a:extLst>
          </p:cNvPr>
          <p:cNvSpPr/>
          <p:nvPr/>
        </p:nvSpPr>
        <p:spPr>
          <a:xfrm>
            <a:off x="2999656" y="3897433"/>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43" name="Rectangle 42">
            <a:extLst>
              <a:ext uri="{FF2B5EF4-FFF2-40B4-BE49-F238E27FC236}">
                <a16:creationId xmlns:a16="http://schemas.microsoft.com/office/drawing/2014/main" id="{F27A7D85-1757-4C66-BECD-EE937921E20B}"/>
              </a:ext>
            </a:extLst>
          </p:cNvPr>
          <p:cNvSpPr/>
          <p:nvPr/>
        </p:nvSpPr>
        <p:spPr>
          <a:xfrm>
            <a:off x="3766413" y="3897433"/>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5" name="Oval Callout 61">
            <a:extLst>
              <a:ext uri="{FF2B5EF4-FFF2-40B4-BE49-F238E27FC236}">
                <a16:creationId xmlns:a16="http://schemas.microsoft.com/office/drawing/2014/main" id="{49408F65-A8D4-40C2-8F0C-90D804E150FC}"/>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46" name="Rectangle 45">
            <a:extLst>
              <a:ext uri="{FF2B5EF4-FFF2-40B4-BE49-F238E27FC236}">
                <a16:creationId xmlns:a16="http://schemas.microsoft.com/office/drawing/2014/main" id="{03C9889A-27AD-43D8-B8CE-A8E4750782BA}"/>
              </a:ext>
            </a:extLst>
          </p:cNvPr>
          <p:cNvSpPr/>
          <p:nvPr/>
        </p:nvSpPr>
        <p:spPr>
          <a:xfrm>
            <a:off x="5136613" y="3897582"/>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5195919" y="4182700"/>
            <a:ext cx="32795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5625420" y="4595398"/>
            <a:ext cx="10065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7896200" y="3068960"/>
            <a:ext cx="228472" cy="22225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7863226" y="242535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10165148" y="245739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10023107" y="2717775"/>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7055129" y="3902171"/>
            <a:ext cx="1037171"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9120473" y="3900339"/>
            <a:ext cx="365612"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7323995" y="3645563"/>
            <a:ext cx="716220"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8475419" y="3902165"/>
            <a:ext cx="653793" cy="24109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8040216" y="3902171"/>
            <a:ext cx="446793"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7944710" y="5104342"/>
            <a:ext cx="1158306" cy="487541"/>
          </a:xfrm>
          <a:prstGeom prst="wedgeEllipseCallout">
            <a:avLst>
              <a:gd name="adj1" fmla="val 1351"/>
              <a:gd name="adj2" fmla="val -216017"/>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5" name="Group 64">
            <a:extLst>
              <a:ext uri="{FF2B5EF4-FFF2-40B4-BE49-F238E27FC236}">
                <a16:creationId xmlns:a16="http://schemas.microsoft.com/office/drawing/2014/main" id="{5C4386E9-6573-400F-8829-B11428E125E8}"/>
              </a:ext>
            </a:extLst>
          </p:cNvPr>
          <p:cNvGrpSpPr/>
          <p:nvPr/>
        </p:nvGrpSpPr>
        <p:grpSpPr>
          <a:xfrm>
            <a:off x="8825203" y="2424085"/>
            <a:ext cx="650149" cy="487473"/>
            <a:chOff x="7668534" y="2425355"/>
            <a:chExt cx="650149" cy="487473"/>
          </a:xfrm>
        </p:grpSpPr>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68534" y="2645309"/>
              <a:ext cx="650149"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7" name="Isosceles Triangle 66">
              <a:extLst>
                <a:ext uri="{FF2B5EF4-FFF2-40B4-BE49-F238E27FC236}">
                  <a16:creationId xmlns:a16="http://schemas.microsoft.com/office/drawing/2014/main" id="{B27DF6EE-ADC3-4847-9D51-CEA933982259}"/>
                </a:ext>
              </a:extLst>
            </p:cNvPr>
            <p:cNvSpPr>
              <a:spLocks noChangeArrowheads="1"/>
            </p:cNvSpPr>
            <p:nvPr/>
          </p:nvSpPr>
          <p:spPr bwMode="auto">
            <a:xfrm flipH="1">
              <a:off x="7819651"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8" name="Group 67">
            <a:extLst>
              <a:ext uri="{FF2B5EF4-FFF2-40B4-BE49-F238E27FC236}">
                <a16:creationId xmlns:a16="http://schemas.microsoft.com/office/drawing/2014/main" id="{B9FA3AC2-AEA9-4687-9EBA-351C3F630833}"/>
              </a:ext>
            </a:extLst>
          </p:cNvPr>
          <p:cNvGrpSpPr/>
          <p:nvPr/>
        </p:nvGrpSpPr>
        <p:grpSpPr>
          <a:xfrm>
            <a:off x="9124630" y="3052375"/>
            <a:ext cx="650149" cy="579806"/>
            <a:chOff x="7668534" y="2425355"/>
            <a:chExt cx="650149" cy="579806"/>
          </a:xfrm>
        </p:grpSpPr>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7668534" y="2645309"/>
              <a:ext cx="650149"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0" name="Isosceles Triangle 69">
              <a:extLst>
                <a:ext uri="{FF2B5EF4-FFF2-40B4-BE49-F238E27FC236}">
                  <a16:creationId xmlns:a16="http://schemas.microsoft.com/office/drawing/2014/main" id="{C44A6D3F-F58B-49B8-B813-47495B7D1BD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71" name="Oval Callout 93">
            <a:extLst>
              <a:ext uri="{FF2B5EF4-FFF2-40B4-BE49-F238E27FC236}">
                <a16:creationId xmlns:a16="http://schemas.microsoft.com/office/drawing/2014/main" id="{03FFBD8E-0982-407D-87DF-E910B21CDB1A}"/>
              </a:ext>
            </a:extLst>
          </p:cNvPr>
          <p:cNvSpPr/>
          <p:nvPr/>
        </p:nvSpPr>
        <p:spPr bwMode="auto">
          <a:xfrm>
            <a:off x="6699206" y="4599096"/>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8340149" y="3057284"/>
            <a:ext cx="248998" cy="217487"/>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8165518" y="3280475"/>
            <a:ext cx="6501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815627" y="3900339"/>
            <a:ext cx="443690"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9468734" y="3901488"/>
            <a:ext cx="343813"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grpSp>
        <p:nvGrpSpPr>
          <p:cNvPr id="78" name="Group 77">
            <a:extLst>
              <a:ext uri="{FF2B5EF4-FFF2-40B4-BE49-F238E27FC236}">
                <a16:creationId xmlns:a16="http://schemas.microsoft.com/office/drawing/2014/main" id="{99755303-B7E3-4544-B5C7-D4AC84A21B0D}"/>
              </a:ext>
            </a:extLst>
          </p:cNvPr>
          <p:cNvGrpSpPr/>
          <p:nvPr/>
        </p:nvGrpSpPr>
        <p:grpSpPr>
          <a:xfrm>
            <a:off x="9497641" y="2457390"/>
            <a:ext cx="650149" cy="487473"/>
            <a:chOff x="7668534" y="2425355"/>
            <a:chExt cx="650149" cy="487473"/>
          </a:xfrm>
        </p:grpSpPr>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7668534" y="2645309"/>
              <a:ext cx="650149"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sp>
          <p:nvSpPr>
            <p:cNvPr id="80" name="Isosceles Triangle 79">
              <a:extLst>
                <a:ext uri="{FF2B5EF4-FFF2-40B4-BE49-F238E27FC236}">
                  <a16:creationId xmlns:a16="http://schemas.microsoft.com/office/drawing/2014/main" id="{A5D96FA7-57C1-40B5-B57B-3A271879819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417034969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Nov. Progress and Targets Towards the January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Complete assignment of P802.11 D4.0 SA1 comments.</a:t>
            </a:r>
          </a:p>
          <a:p>
            <a:pPr>
              <a:buFont typeface="Arial" panose="020B0604020202020204" pitchFamily="34" charset="0"/>
              <a:buChar char="•"/>
            </a:pPr>
            <a:r>
              <a:rPr lang="en-US" b="0" dirty="0"/>
              <a:t>Resolve 60 technical</a:t>
            </a:r>
            <a:r>
              <a:rPr lang="en-US" b="0"/>
              <a:t>/General comments </a:t>
            </a:r>
            <a:r>
              <a:rPr lang="en-US" b="0" dirty="0"/>
              <a:t>(~33% of SA1 T+G comments).</a:t>
            </a:r>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Dec. 2021</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Dec. 2</a:t>
            </a:r>
            <a:r>
              <a:rPr lang="en-US" altLang="en-US" sz="2000" b="0" kern="0" baseline="30000" dirty="0"/>
              <a:t>nd</a:t>
            </a:r>
            <a:r>
              <a:rPr lang="en-US" altLang="en-US" sz="2000" b="0" kern="0" dirty="0"/>
              <a:t>  	Thu.	12:00 – 14:00 ET*</a:t>
            </a:r>
          </a:p>
          <a:p>
            <a:pPr>
              <a:buFont typeface="Arial" panose="020B0604020202020204" pitchFamily="34" charset="0"/>
              <a:buChar char="•"/>
            </a:pPr>
            <a:r>
              <a:rPr lang="en-US" altLang="en-US" sz="2000" b="0" kern="0" dirty="0"/>
              <a:t>Dec. 9</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Dec. 16</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Dec. 23</a:t>
            </a:r>
            <a:r>
              <a:rPr lang="en-US" altLang="en-US" sz="2000" b="0" kern="0" baseline="30000" dirty="0"/>
              <a:t>rd</a:t>
            </a:r>
            <a:r>
              <a:rPr lang="en-US" altLang="en-US" sz="2000" b="0" kern="0" dirty="0"/>
              <a:t> 	Thu.	12:00 – 14:00 ET*</a:t>
            </a:r>
          </a:p>
          <a:p>
            <a:pPr>
              <a:buFont typeface="Arial" panose="020B0604020202020204" pitchFamily="34" charset="0"/>
              <a:buChar char="•"/>
            </a:pPr>
            <a:r>
              <a:rPr lang="en-US" altLang="en-US" sz="2000" b="0" kern="0" dirty="0"/>
              <a:t>Jan. 6</a:t>
            </a:r>
            <a:r>
              <a:rPr lang="en-US" altLang="en-US" sz="2000" b="0" kern="0" baseline="30000" dirty="0"/>
              <a:t>th</a:t>
            </a:r>
            <a:r>
              <a:rPr lang="en-US" altLang="en-US" sz="2000" b="0" kern="0" dirty="0"/>
              <a:t> 	Thu.	12:00 – 14:00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00219"/>
          </a:xfrm>
          <a:prstGeom prst="rect">
            <a:avLst/>
          </a:prstGeom>
          <a:noFill/>
        </p:spPr>
        <p:txBody>
          <a:bodyPr wrap="square" rtlCol="0">
            <a:spAutoFit/>
          </a:bodyPr>
          <a:lstStyle/>
          <a:p>
            <a:pPr marL="0" indent="0"/>
            <a:r>
              <a:rPr lang="en-US" altLang="en-US" sz="1400" b="0" dirty="0">
                <a:solidFill>
                  <a:schemeClr val="tx1"/>
                </a:solidFill>
              </a:rPr>
              <a:t>* - newly announced</a:t>
            </a:r>
          </a:p>
          <a:p>
            <a:pPr marL="0" indent="0"/>
            <a:r>
              <a:rPr lang="en-US" altLang="en-US" sz="1600" b="0" dirty="0">
                <a:solidFill>
                  <a:schemeClr val="tx1"/>
                </a:solidFill>
              </a:rPr>
              <a:t>+ </a:t>
            </a:r>
            <a:r>
              <a:rPr lang="en-US" altLang="en-US" sz="1600" b="0" dirty="0" err="1">
                <a:solidFill>
                  <a:schemeClr val="tx1"/>
                </a:solidFill>
              </a:rPr>
              <a:t>TGaz</a:t>
            </a:r>
            <a:r>
              <a:rPr lang="en-US" altLang="en-US" sz="1600" b="0" dirty="0">
                <a:solidFill>
                  <a:schemeClr val="tx1"/>
                </a:solidFill>
              </a:rPr>
              <a:t> Plenary (motion) meeting.</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92823750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December 2</a:t>
            </a:r>
            <a:r>
              <a:rPr lang="en-US" altLang="en-US" baseline="30000" dirty="0">
                <a:solidFill>
                  <a:schemeClr val="tx2"/>
                </a:solidFill>
              </a:rPr>
              <a:t>nd</a:t>
            </a:r>
            <a:r>
              <a:rPr lang="en-US" altLang="en-US" dirty="0">
                <a:solidFill>
                  <a:schemeClr val="tx2"/>
                </a:solidFill>
              </a:rPr>
              <a:t> Telecon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kern="0" dirty="0"/>
              <a:t>Review submissions (as time permits):</a:t>
            </a:r>
          </a:p>
          <a:p>
            <a:pPr lvl="1" algn="just">
              <a:spcBef>
                <a:spcPct val="20000"/>
              </a:spcBef>
              <a:buFontTx/>
              <a:buChar char="•"/>
            </a:pPr>
            <a:r>
              <a:rPr lang="en-US" altLang="en-US" sz="1600" dirty="0"/>
              <a:t>11-21-1944 SA1 Comment Resolution for seven CIDs</a:t>
            </a:r>
            <a:endParaRPr lang="en-US" altLang="en-US" sz="1600" b="0" kern="0" dirty="0"/>
          </a:p>
          <a:p>
            <a:pPr algn="just">
              <a:spcBef>
                <a:spcPct val="20000"/>
              </a:spcBef>
              <a:buFontTx/>
              <a:buChar char="•"/>
            </a:pPr>
            <a:r>
              <a:rPr lang="en-US" sz="1800" b="0" dirty="0"/>
              <a:t>Review telecon times. (5min – special order)</a:t>
            </a:r>
          </a:p>
          <a:p>
            <a:pPr algn="just">
              <a:spcBef>
                <a:spcPct val="20000"/>
              </a:spcBef>
              <a:buFontTx/>
              <a:buChar char="•"/>
            </a:pPr>
            <a:r>
              <a:rPr lang="en-US" sz="1800" b="0" dirty="0"/>
              <a:t>Review submission pipeline.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79048775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97EB7-1336-4DF8-BD48-E0D3EE2502B4}"/>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CD5E5CFB-1C23-4D34-B0D6-2CFA07FA37C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240AD3-8E3E-4396-BD67-26C864D34968}"/>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96BDD46-A012-49B9-863D-E51E7F4091E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B30E402-7E32-4866-BF2F-837A0AC85AD8}"/>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34332412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Dec. 2021</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Dec. 2</a:t>
            </a:r>
            <a:r>
              <a:rPr lang="en-US" altLang="en-US" sz="2000" b="0" kern="0" baseline="30000" dirty="0"/>
              <a:t>nd</a:t>
            </a:r>
            <a:r>
              <a:rPr lang="en-US" altLang="en-US" sz="2000" b="0" kern="0" dirty="0"/>
              <a:t>  	Thu.	12:00 – 14:00 ET*</a:t>
            </a:r>
          </a:p>
          <a:p>
            <a:pPr>
              <a:buFont typeface="Arial" panose="020B0604020202020204" pitchFamily="34" charset="0"/>
              <a:buChar char="•"/>
            </a:pPr>
            <a:r>
              <a:rPr lang="en-US" altLang="en-US" sz="2000" b="0" kern="0" dirty="0"/>
              <a:t>Dec. 9</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Dec. 16</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Jan. 6</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Jan. 13</a:t>
            </a:r>
            <a:r>
              <a:rPr lang="en-US" altLang="en-US" sz="2000" b="0" kern="0" baseline="30000" dirty="0"/>
              <a:t>th</a:t>
            </a:r>
            <a:r>
              <a:rPr lang="en-US" altLang="en-US" sz="2000" b="0" kern="0" dirty="0"/>
              <a:t> 	Thu.	12:00 – 14:00 </a:t>
            </a:r>
            <a:r>
              <a:rPr lang="en-US" altLang="en-US" sz="2000" b="0" kern="0"/>
              <a:t>ET*</a:t>
            </a:r>
            <a:endParaRPr lang="en-US" altLang="en-US" sz="20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00219"/>
          </a:xfrm>
          <a:prstGeom prst="rect">
            <a:avLst/>
          </a:prstGeom>
          <a:noFill/>
        </p:spPr>
        <p:txBody>
          <a:bodyPr wrap="square" rtlCol="0">
            <a:spAutoFit/>
          </a:bodyPr>
          <a:lstStyle/>
          <a:p>
            <a:pPr marL="0" indent="0"/>
            <a:r>
              <a:rPr lang="en-US" altLang="en-US" sz="1400" b="0" dirty="0">
                <a:solidFill>
                  <a:schemeClr val="tx1"/>
                </a:solidFill>
              </a:rPr>
              <a:t>* - newly announced</a:t>
            </a:r>
          </a:p>
          <a:p>
            <a:pPr marL="0" indent="0"/>
            <a:r>
              <a:rPr lang="en-US" altLang="en-US" sz="1600" b="0" dirty="0">
                <a:solidFill>
                  <a:schemeClr val="tx1"/>
                </a:solidFill>
              </a:rPr>
              <a:t>+ </a:t>
            </a:r>
            <a:r>
              <a:rPr lang="en-US" altLang="en-US" sz="1600" b="0" dirty="0" err="1">
                <a:solidFill>
                  <a:schemeClr val="tx1"/>
                </a:solidFill>
              </a:rPr>
              <a:t>TGaz</a:t>
            </a:r>
            <a:r>
              <a:rPr lang="en-US" altLang="en-US" sz="1600" b="0" dirty="0">
                <a:solidFill>
                  <a:schemeClr val="tx1"/>
                </a:solidFill>
              </a:rPr>
              <a:t> Plenary (motion) meeting.</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98726830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34058430"/>
              </p:ext>
            </p:extLst>
          </p:nvPr>
        </p:nvGraphicFramePr>
        <p:xfrm>
          <a:off x="767408" y="1716304"/>
          <a:ext cx="10460567" cy="298689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875288">
                  <a:extLst>
                    <a:ext uri="{9D8B030D-6E8A-4147-A177-3AD203B41FA5}">
                      <a16:colId xmlns:a16="http://schemas.microsoft.com/office/drawing/2014/main" val="20003"/>
                    </a:ext>
                  </a:extLst>
                </a:gridCol>
                <a:gridCol w="875288">
                  <a:extLst>
                    <a:ext uri="{9D8B030D-6E8A-4147-A177-3AD203B41FA5}">
                      <a16:colId xmlns:a16="http://schemas.microsoft.com/office/drawing/2014/main" val="4605206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r>
                        <a:rPr lang="en-US" dirty="0"/>
                        <a:t>Time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altLang="en-US" sz="1400" dirty="0"/>
                        <a:t>11-21-1944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a:t>SA1 Comment Resolution for seven CIDs</a:t>
                      </a:r>
                      <a:endParaRPr lang="en-US" altLang="en-US" sz="1400" b="0" kern="0" dirty="0"/>
                    </a:p>
                  </a:txBody>
                  <a:tcPr marT="45712" marB="45712"/>
                </a:tc>
                <a:tc>
                  <a:txBody>
                    <a:bodyPr/>
                    <a:lstStyle/>
                    <a:p>
                      <a:endParaRPr lang="en-US" sz="1400" dirty="0"/>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1"/>
                  </a:ext>
                </a:extLst>
              </a:tr>
              <a:tr h="0">
                <a:tc>
                  <a:txBody>
                    <a:bodyPr/>
                    <a:lstStyle/>
                    <a:p>
                      <a:endParaRPr lang="en-US" sz="1100" dirty="0"/>
                    </a:p>
                  </a:txBody>
                  <a:tcPr marT="45712" marB="45712"/>
                </a:tc>
                <a:tc>
                  <a:txBody>
                    <a:bodyPr/>
                    <a:lstStyle/>
                    <a:p>
                      <a:endParaRPr lang="en-US" sz="11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p>
                  </a:txBody>
                  <a:tcPr marT="45712" marB="45712"/>
                </a:tc>
                <a:tc>
                  <a:txBody>
                    <a:bodyPr/>
                    <a:lstStyle/>
                    <a:p>
                      <a:endParaRPr lang="en-US" sz="1400" dirty="0"/>
                    </a:p>
                  </a:txBody>
                  <a:tcPr marT="45712" marB="45712"/>
                </a:tc>
                <a:tc>
                  <a:txBody>
                    <a:bodyPr/>
                    <a:lstStyle/>
                    <a:p>
                      <a:endParaRPr lang="en-US" sz="1100" dirty="0"/>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73707019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169491652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Dec.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Dec.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Dec.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109835</TotalTime>
  <Words>5984</Words>
  <Application>Microsoft Office PowerPoint</Application>
  <PresentationFormat>Widescreen</PresentationFormat>
  <Paragraphs>916</Paragraphs>
  <Slides>65</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65</vt:i4>
      </vt:variant>
    </vt:vector>
  </HeadingPairs>
  <TitlesOfParts>
    <vt:vector size="73" baseType="lpstr">
      <vt:lpstr>Arial</vt:lpstr>
      <vt:lpstr>Calibri</vt:lpstr>
      <vt:lpstr>Monotype Sorts</vt:lpstr>
      <vt:lpstr>Montserrat</vt:lpstr>
      <vt:lpstr>Times</vt:lpstr>
      <vt:lpstr>Times New Roman</vt:lpstr>
      <vt:lpstr>Office Theme</vt:lpstr>
      <vt:lpstr>Document</vt:lpstr>
      <vt:lpstr>TGaz Next Generation Positioning  Agenda for the November Electronic Meeting and  the Following Telecons Agenda</vt:lpstr>
      <vt:lpstr>IEEE 802.11 Task Group AZ Next Generation Positioning </vt:lpstr>
      <vt:lpstr>Abstract</vt:lpstr>
      <vt:lpstr>Logistics</vt:lpstr>
      <vt:lpstr>Logistics</vt:lpstr>
      <vt:lpstr>Meeting Decorum</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Nov. IEEE  Electronic Plenary Meeting Week Agenda</vt:lpstr>
      <vt:lpstr>Submission List for the week</vt:lpstr>
      <vt:lpstr>IEEE Electronic Meeting Week – Nov. 9th</vt:lpstr>
      <vt:lpstr>Submission List for the Nov. 8th meeting</vt:lpstr>
      <vt:lpstr>P802.11az Initial SA Ballot Results</vt:lpstr>
      <vt:lpstr>Submissions Awaiting Motions</vt:lpstr>
      <vt:lpstr>Review Submissions</vt:lpstr>
      <vt:lpstr>PowerPoint Presentation</vt:lpstr>
      <vt:lpstr>IEEE Electronic Meeting Week – Nov. 15th</vt:lpstr>
      <vt:lpstr>Submission List for the Nov. 15th meeting</vt:lpstr>
      <vt:lpstr>11-21-1837 Response to WFA Communication</vt:lpstr>
      <vt:lpstr>Review submissions</vt:lpstr>
      <vt:lpstr>Timeline – previously approved</vt:lpstr>
      <vt:lpstr>Nov. Progress and Targets Towards the January Meeting</vt:lpstr>
      <vt:lpstr>Scheduled telecons</vt:lpstr>
      <vt:lpstr>PowerPoint Presentation</vt:lpstr>
      <vt:lpstr>PowerPoint Presentation</vt:lpstr>
      <vt:lpstr>IEEE Electronic Meeting Week – Nov. 11th</vt:lpstr>
      <vt:lpstr>Submission List for the Nov. 8th meeting</vt:lpstr>
      <vt:lpstr>11-21-1837 Response to WFA Communication</vt:lpstr>
      <vt:lpstr>TGaz / ARC – any further action needed?</vt:lpstr>
      <vt:lpstr>Timeline – previously approved</vt:lpstr>
      <vt:lpstr>Nov. Progress and Targets Towards the January Meeting</vt:lpstr>
      <vt:lpstr>Scheduled telecons</vt:lpstr>
      <vt:lpstr>PowerPoint Presentation</vt:lpstr>
      <vt:lpstr>PowerPoint Presentation</vt:lpstr>
      <vt:lpstr>December 2nd Telecon Agenda</vt:lpstr>
      <vt:lpstr>Review submissions</vt:lpstr>
      <vt:lpstr>Scheduled telecons</vt:lpstr>
      <vt:lpstr>Submission Pipeline</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700</cp:revision>
  <cp:lastPrinted>1601-01-01T00:00:00Z</cp:lastPrinted>
  <dcterms:created xsi:type="dcterms:W3CDTF">2018-08-06T10:28:59Z</dcterms:created>
  <dcterms:modified xsi:type="dcterms:W3CDTF">2021-12-01T23:08:21Z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