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1"/>
  </p:notesMasterIdLst>
  <p:handoutMasterIdLst>
    <p:handoutMasterId r:id="rId62"/>
  </p:handoutMasterIdLst>
  <p:sldIdLst>
    <p:sldId id="256" r:id="rId2"/>
    <p:sldId id="265" r:id="rId3"/>
    <p:sldId id="257" r:id="rId4"/>
    <p:sldId id="2366" r:id="rId5"/>
    <p:sldId id="2367" r:id="rId6"/>
    <p:sldId id="591"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691" r:id="rId24"/>
    <p:sldId id="569" r:id="rId25"/>
    <p:sldId id="345" r:id="rId26"/>
    <p:sldId id="690" r:id="rId27"/>
    <p:sldId id="694" r:id="rId28"/>
    <p:sldId id="693" r:id="rId29"/>
    <p:sldId id="2368" r:id="rId30"/>
    <p:sldId id="679" r:id="rId31"/>
    <p:sldId id="680" r:id="rId32"/>
    <p:sldId id="2369" r:id="rId33"/>
    <p:sldId id="2370" r:id="rId34"/>
    <p:sldId id="2371" r:id="rId35"/>
    <p:sldId id="686" r:id="rId36"/>
    <p:sldId id="2377" r:id="rId37"/>
    <p:sldId id="868" r:id="rId38"/>
    <p:sldId id="2374" r:id="rId39"/>
    <p:sldId id="687" r:id="rId40"/>
    <p:sldId id="688" r:id="rId41"/>
    <p:sldId id="2378" r:id="rId42"/>
    <p:sldId id="2379" r:id="rId43"/>
    <p:sldId id="2380" r:id="rId44"/>
    <p:sldId id="2381" r:id="rId45"/>
    <p:sldId id="2382" r:id="rId46"/>
    <p:sldId id="2383" r:id="rId47"/>
    <p:sldId id="2384" r:id="rId48"/>
    <p:sldId id="2385" r:id="rId49"/>
    <p:sldId id="709" r:id="rId50"/>
    <p:sldId id="315" r:id="rId51"/>
    <p:sldId id="312" r:id="rId52"/>
    <p:sldId id="318" r:id="rId53"/>
    <p:sldId id="472" r:id="rId54"/>
    <p:sldId id="473" r:id="rId55"/>
    <p:sldId id="474" r:id="rId56"/>
    <p:sldId id="480" r:id="rId57"/>
    <p:sldId id="259" r:id="rId58"/>
    <p:sldId id="260" r:id="rId59"/>
    <p:sldId id="261" r:id="rId6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367"/>
            <p14:sldId id="591"/>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Nov. 9 daily slot 3 -Nov. IEEE electronic meeting" id="{DE843586-E506-4D30-A655-52B441F0114A}">
          <p14:sldIdLst>
            <p14:sldId id="690"/>
            <p14:sldId id="694"/>
            <p14:sldId id="693"/>
            <p14:sldId id="2368"/>
            <p14:sldId id="679"/>
            <p14:sldId id="680"/>
          </p14:sldIdLst>
        </p14:section>
        <p14:section name="Nov. 11th daily slot 3 - Nov. IEEE electronic meeting" id="{347EDFAB-725B-4685-8406-804F1F654820}">
          <p14:sldIdLst>
            <p14:sldId id="2369"/>
            <p14:sldId id="2370"/>
            <p14:sldId id="2371"/>
            <p14:sldId id="686"/>
            <p14:sldId id="2377"/>
            <p14:sldId id="868"/>
            <p14:sldId id="2374"/>
            <p14:sldId id="687"/>
            <p14:sldId id="688"/>
          </p14:sldIdLst>
        </p14:section>
        <p14:section name="Nov. 15th daily slot 3 - Nov. IEEE electronic meeting" id="{0AD43289-B43F-47F1-8F81-0E941BD8A437}">
          <p14:sldIdLst>
            <p14:sldId id="2378"/>
            <p14:sldId id="2379"/>
            <p14:sldId id="2380"/>
            <p14:sldId id="2381"/>
            <p14:sldId id="2382"/>
            <p14:sldId id="2383"/>
            <p14:sldId id="2384"/>
            <p14:sldId id="2385"/>
            <p14:sldId id="709"/>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5B2EE7-0890-4E8B-AABD-76AF4D2D67CB}" v="137" dt="2021-11-15T16:49:54.189"/>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46" autoAdjust="0"/>
    <p:restoredTop sz="96807" autoAdjust="0"/>
  </p:normalViewPr>
  <p:slideViewPr>
    <p:cSldViewPr>
      <p:cViewPr varScale="1">
        <p:scale>
          <a:sx n="111" d="100"/>
          <a:sy n="111" d="100"/>
        </p:scale>
        <p:origin x="126" y="28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15B2EE7-0890-4E8B-AABD-76AF4D2D67CB}"/>
    <pc:docChg chg="addSld delSld modSld modMainMaster modSection">
      <pc:chgData name="Segev, Jonathan" userId="7c67a1b0-8725-4553-8055-0888dbcaef94" providerId="ADAL" clId="{715B2EE7-0890-4E8B-AABD-76AF4D2D67CB}" dt="2021-11-15T16:53:54.654" v="1158" actId="207"/>
      <pc:docMkLst>
        <pc:docMk/>
      </pc:docMkLst>
      <pc:sldChg chg="del">
        <pc:chgData name="Segev, Jonathan" userId="7c67a1b0-8725-4553-8055-0888dbcaef94" providerId="ADAL" clId="{715B2EE7-0890-4E8B-AABD-76AF4D2D67CB}" dt="2021-11-11T22:35:23.381" v="3" actId="47"/>
        <pc:sldMkLst>
          <pc:docMk/>
          <pc:sldMk cId="3002227407" sldId="695"/>
        </pc:sldMkLst>
      </pc:sldChg>
      <pc:sldChg chg="del">
        <pc:chgData name="Segev, Jonathan" userId="7c67a1b0-8725-4553-8055-0888dbcaef94" providerId="ADAL" clId="{715B2EE7-0890-4E8B-AABD-76AF4D2D67CB}" dt="2021-11-11T22:35:26.833" v="4" actId="47"/>
        <pc:sldMkLst>
          <pc:docMk/>
          <pc:sldMk cId="256967334" sldId="696"/>
        </pc:sldMkLst>
      </pc:sldChg>
      <pc:sldChg chg="del">
        <pc:chgData name="Segev, Jonathan" userId="7c67a1b0-8725-4553-8055-0888dbcaef94" providerId="ADAL" clId="{715B2EE7-0890-4E8B-AABD-76AF4D2D67CB}" dt="2021-11-11T22:35:28.876" v="5" actId="47"/>
        <pc:sldMkLst>
          <pc:docMk/>
          <pc:sldMk cId="3614686866" sldId="697"/>
        </pc:sldMkLst>
      </pc:sldChg>
      <pc:sldChg chg="modSp add mod">
        <pc:chgData name="Segev, Jonathan" userId="7c67a1b0-8725-4553-8055-0888dbcaef94" providerId="ADAL" clId="{715B2EE7-0890-4E8B-AABD-76AF4D2D67CB}" dt="2021-11-15T16:09:55.355" v="389" actId="20577"/>
        <pc:sldMkLst>
          <pc:docMk/>
          <pc:sldMk cId="790487754" sldId="2378"/>
        </pc:sldMkLst>
        <pc:spChg chg="mod">
          <ac:chgData name="Segev, Jonathan" userId="7c67a1b0-8725-4553-8055-0888dbcaef94" providerId="ADAL" clId="{715B2EE7-0890-4E8B-AABD-76AF4D2D67CB}" dt="2021-11-15T16:06:38.258" v="280" actId="20577"/>
          <ac:spMkLst>
            <pc:docMk/>
            <pc:sldMk cId="790487754" sldId="2378"/>
            <ac:spMk id="2" creationId="{00000000-0000-0000-0000-000000000000}"/>
          </ac:spMkLst>
        </pc:spChg>
        <pc:spChg chg="mod">
          <ac:chgData name="Segev, Jonathan" userId="7c67a1b0-8725-4553-8055-0888dbcaef94" providerId="ADAL" clId="{715B2EE7-0890-4E8B-AABD-76AF4D2D67CB}" dt="2021-11-15T16:09:55.355" v="389" actId="20577"/>
          <ac:spMkLst>
            <pc:docMk/>
            <pc:sldMk cId="790487754" sldId="2378"/>
            <ac:spMk id="3" creationId="{00000000-0000-0000-0000-000000000000}"/>
          </ac:spMkLst>
        </pc:spChg>
      </pc:sldChg>
      <pc:sldChg chg="modSp add mod">
        <pc:chgData name="Segev, Jonathan" userId="7c67a1b0-8725-4553-8055-0888dbcaef94" providerId="ADAL" clId="{715B2EE7-0890-4E8B-AABD-76AF4D2D67CB}" dt="2021-11-15T16:09:10.963" v="359"/>
        <pc:sldMkLst>
          <pc:docMk/>
          <pc:sldMk cId="2737070199" sldId="2379"/>
        </pc:sldMkLst>
        <pc:graphicFrameChg chg="mod modGraphic">
          <ac:chgData name="Segev, Jonathan" userId="7c67a1b0-8725-4553-8055-0888dbcaef94" providerId="ADAL" clId="{715B2EE7-0890-4E8B-AABD-76AF4D2D67CB}" dt="2021-11-15T16:09:10.963" v="359"/>
          <ac:graphicFrameMkLst>
            <pc:docMk/>
            <pc:sldMk cId="2737070199" sldId="2379"/>
            <ac:graphicFrameMk id="7" creationId="{00000000-0000-0000-0000-000000000000}"/>
          </ac:graphicFrameMkLst>
        </pc:graphicFrameChg>
      </pc:sldChg>
      <pc:sldChg chg="add">
        <pc:chgData name="Segev, Jonathan" userId="7c67a1b0-8725-4553-8055-0888dbcaef94" providerId="ADAL" clId="{715B2EE7-0890-4E8B-AABD-76AF4D2D67CB}" dt="2021-11-11T22:35:12.195" v="2"/>
        <pc:sldMkLst>
          <pc:docMk/>
          <pc:sldMk cId="963346579" sldId="2380"/>
        </pc:sldMkLst>
      </pc:sldChg>
      <pc:sldChg chg="add">
        <pc:chgData name="Segev, Jonathan" userId="7c67a1b0-8725-4553-8055-0888dbcaef94" providerId="ADAL" clId="{715B2EE7-0890-4E8B-AABD-76AF4D2D67CB}" dt="2021-11-11T22:35:12.195" v="2"/>
        <pc:sldMkLst>
          <pc:docMk/>
          <pc:sldMk cId="4279448257" sldId="2381"/>
        </pc:sldMkLst>
      </pc:sldChg>
      <pc:sldChg chg="addSp modSp add mod">
        <pc:chgData name="Segev, Jonathan" userId="7c67a1b0-8725-4553-8055-0888dbcaef94" providerId="ADAL" clId="{715B2EE7-0890-4E8B-AABD-76AF4D2D67CB}" dt="2021-11-15T16:53:54.654" v="1158" actId="207"/>
        <pc:sldMkLst>
          <pc:docMk/>
          <pc:sldMk cId="2257119867" sldId="2382"/>
        </pc:sldMkLst>
        <pc:spChg chg="mod">
          <ac:chgData name="Segev, Jonathan" userId="7c67a1b0-8725-4553-8055-0888dbcaef94" providerId="ADAL" clId="{715B2EE7-0890-4E8B-AABD-76AF4D2D67CB}" dt="2021-11-15T16:53:13.690" v="1135" actId="1038"/>
          <ac:spMkLst>
            <pc:docMk/>
            <pc:sldMk cId="2257119867" sldId="2382"/>
            <ac:spMk id="57" creationId="{08DFF385-B3BA-4F57-B2DB-7FD6710F4712}"/>
          </ac:spMkLst>
        </pc:spChg>
        <pc:spChg chg="mod">
          <ac:chgData name="Segev, Jonathan" userId="7c67a1b0-8725-4553-8055-0888dbcaef94" providerId="ADAL" clId="{715B2EE7-0890-4E8B-AABD-76AF4D2D67CB}" dt="2021-11-15T16:53:54.654" v="1158" actId="207"/>
          <ac:spMkLst>
            <pc:docMk/>
            <pc:sldMk cId="2257119867" sldId="2382"/>
            <ac:spMk id="62" creationId="{F189F3FD-6129-4603-BD90-34EE40265A10}"/>
          </ac:spMkLst>
        </pc:spChg>
        <pc:spChg chg="mod">
          <ac:chgData name="Segev, Jonathan" userId="7c67a1b0-8725-4553-8055-0888dbcaef94" providerId="ADAL" clId="{715B2EE7-0890-4E8B-AABD-76AF4D2D67CB}" dt="2021-11-15T16:53:09.103" v="1133" actId="14100"/>
          <ac:spMkLst>
            <pc:docMk/>
            <pc:sldMk cId="2257119867" sldId="2382"/>
            <ac:spMk id="76" creationId="{DCA555C3-88D6-42A7-9EDC-EF210EB2056C}"/>
          </ac:spMkLst>
        </pc:spChg>
        <pc:cxnChg chg="add mod">
          <ac:chgData name="Segev, Jonathan" userId="7c67a1b0-8725-4553-8055-0888dbcaef94" providerId="ADAL" clId="{715B2EE7-0890-4E8B-AABD-76AF4D2D67CB}" dt="2021-11-15T16:49:54.189" v="519" actId="14100"/>
          <ac:cxnSpMkLst>
            <pc:docMk/>
            <pc:sldMk cId="2257119867" sldId="2382"/>
            <ac:cxnSpMk id="77" creationId="{388D557F-C8D9-4F40-9778-B21A431955B5}"/>
          </ac:cxnSpMkLst>
        </pc:cxnChg>
      </pc:sldChg>
      <pc:sldChg chg="modSp add mod">
        <pc:chgData name="Segev, Jonathan" userId="7c67a1b0-8725-4553-8055-0888dbcaef94" providerId="ADAL" clId="{715B2EE7-0890-4E8B-AABD-76AF4D2D67CB}" dt="2021-11-11T22:46:19.685" v="278" actId="20577"/>
        <pc:sldMkLst>
          <pc:docMk/>
          <pc:sldMk cId="2409928079" sldId="2383"/>
        </pc:sldMkLst>
        <pc:spChg chg="mod">
          <ac:chgData name="Segev, Jonathan" userId="7c67a1b0-8725-4553-8055-0888dbcaef94" providerId="ADAL" clId="{715B2EE7-0890-4E8B-AABD-76AF4D2D67CB}" dt="2021-11-11T22:46:19.685" v="278" actId="20577"/>
          <ac:spMkLst>
            <pc:docMk/>
            <pc:sldMk cId="2409928079" sldId="2383"/>
            <ac:spMk id="3" creationId="{F4989200-2622-46AD-AE0D-4E2448C695E7}"/>
          </ac:spMkLst>
        </pc:spChg>
      </pc:sldChg>
      <pc:sldChg chg="add">
        <pc:chgData name="Segev, Jonathan" userId="7c67a1b0-8725-4553-8055-0888dbcaef94" providerId="ADAL" clId="{715B2EE7-0890-4E8B-AABD-76AF4D2D67CB}" dt="2021-11-11T22:35:12.195" v="2"/>
        <pc:sldMkLst>
          <pc:docMk/>
          <pc:sldMk cId="2987268304" sldId="2384"/>
        </pc:sldMkLst>
      </pc:sldChg>
      <pc:sldChg chg="add">
        <pc:chgData name="Segev, Jonathan" userId="7c67a1b0-8725-4553-8055-0888dbcaef94" providerId="ADAL" clId="{715B2EE7-0890-4E8B-AABD-76AF4D2D67CB}" dt="2021-11-11T22:35:12.195" v="2"/>
        <pc:sldMkLst>
          <pc:docMk/>
          <pc:sldMk cId="1694916524" sldId="2385"/>
        </pc:sldMkLst>
      </pc:sldChg>
      <pc:sldChg chg="add del">
        <pc:chgData name="Segev, Jonathan" userId="7c67a1b0-8725-4553-8055-0888dbcaef94" providerId="ADAL" clId="{715B2EE7-0890-4E8B-AABD-76AF4D2D67CB}" dt="2021-11-11T22:35:32.334" v="6" actId="47"/>
        <pc:sldMkLst>
          <pc:docMk/>
          <pc:sldMk cId="3242872321" sldId="2386"/>
        </pc:sldMkLst>
      </pc:sldChg>
      <pc:sldMasterChg chg="modSp mod">
        <pc:chgData name="Segev, Jonathan" userId="7c67a1b0-8725-4553-8055-0888dbcaef94" providerId="ADAL" clId="{715B2EE7-0890-4E8B-AABD-76AF4D2D67CB}" dt="2021-11-11T22:30:34.070" v="1" actId="20577"/>
        <pc:sldMasterMkLst>
          <pc:docMk/>
          <pc:sldMasterMk cId="0" sldId="2147483648"/>
        </pc:sldMasterMkLst>
        <pc:spChg chg="mod">
          <ac:chgData name="Segev, Jonathan" userId="7c67a1b0-8725-4553-8055-0888dbcaef94" providerId="ADAL" clId="{715B2EE7-0890-4E8B-AABD-76AF4D2D67CB}" dt="2021-11-11T22:30:34.070"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734693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3933662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802.11-21/1607r5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November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2021-11-11</a:t>
            </a:r>
          </a:p>
        </p:txBody>
      </p:sp>
      <p:sp>
        <p:nvSpPr>
          <p:cNvPr id="6" name="Date Placeholder 3"/>
          <p:cNvSpPr>
            <a:spLocks noGrp="1"/>
          </p:cNvSpPr>
          <p:nvPr>
            <p:ph type="dt" idx="10"/>
          </p:nvPr>
        </p:nvSpPr>
        <p:spPr/>
        <p:txBody>
          <a:bodyPr/>
          <a:lstStyle/>
          <a:p>
            <a:r>
              <a:rPr lang="en-US"/>
              <a:t>Nov.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November Electronic Meeting Agenda </a:t>
            </a:r>
          </a:p>
          <a:p>
            <a:pPr algn="ctr">
              <a:lnSpc>
                <a:spcPct val="90000"/>
              </a:lnSpc>
              <a:buFontTx/>
              <a:buNone/>
            </a:pPr>
            <a:r>
              <a:rPr lang="en-US" altLang="en-US" sz="3600" dirty="0">
                <a:cs typeface="Times New Roman" panose="02020603050405020304" pitchFamily="18" charset="0"/>
              </a:rPr>
              <a:t>And telecons meetings running between November 2021 and January 2022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Nov. 2021</a:t>
            </a:r>
          </a:p>
        </p:txBody>
      </p:sp>
    </p:spTree>
    <p:extLst>
      <p:ext uri="{BB962C8B-B14F-4D97-AF65-F5344CB8AC3E}">
        <p14:creationId xmlns:p14="http://schemas.microsoft.com/office/powerpoint/2010/main" val="925929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Electronic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P802.11az Initial SA Ballot:</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altLang="en-US" sz="1800" b="0" kern="0" dirty="0"/>
              <a:t>Check for any remaining input to ARC – is there any?</a:t>
            </a:r>
          </a:p>
          <a:p>
            <a:pPr algn="just">
              <a:spcBef>
                <a:spcPct val="20000"/>
              </a:spcBef>
              <a:buFontTx/>
              <a:buChar char="•"/>
            </a:pPr>
            <a:r>
              <a:rPr lang="en-US" altLang="en-US" sz="1800" b="0" kern="0" dirty="0"/>
              <a:t>Review submissions – as permitted.</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43863609"/>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52392">
                <a:tc>
                  <a:txBody>
                    <a:bodyPr/>
                    <a:lstStyle/>
                    <a:p>
                      <a:r>
                        <a:rPr lang="en-US" sz="1400" dirty="0"/>
                        <a:t>11-20-771</a:t>
                      </a:r>
                    </a:p>
                  </a:txBody>
                  <a:tcPr marT="45712" marB="45712"/>
                </a:tc>
                <a:tc>
                  <a:txBody>
                    <a:bodyPr/>
                    <a:lstStyle/>
                    <a:p>
                      <a:pPr algn="l" rtl="0"/>
                      <a:r>
                        <a:rPr lang="en-US" sz="1400" dirty="0"/>
                        <a:t>Jonathan Segev</a:t>
                      </a:r>
                    </a:p>
                  </a:txBody>
                  <a:tcPr marT="45712" marB="45712"/>
                </a:tc>
                <a:tc>
                  <a:txBody>
                    <a:bodyPr/>
                    <a:lstStyle/>
                    <a:p>
                      <a:r>
                        <a:rPr lang="en-US" sz="1400" dirty="0" err="1"/>
                        <a:t>TGaz</a:t>
                      </a:r>
                      <a:r>
                        <a:rPr lang="en-US" sz="1400" dirty="0"/>
                        <a:t> Meeting Motion compendium</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152392">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432310915"/>
                  </a:ext>
                </a:extLst>
              </a:tr>
              <a:tr h="0">
                <a:tc>
                  <a:txBody>
                    <a:bodyPr/>
                    <a:lstStyle/>
                    <a:p>
                      <a:r>
                        <a:rPr lang="en-US" sz="1400" kern="1200" dirty="0">
                          <a:solidFill>
                            <a:schemeClr val="dk1"/>
                          </a:solidFill>
                          <a:latin typeface="+mn-lt"/>
                          <a:ea typeface="+mn-ea"/>
                          <a:cs typeface="+mn-cs"/>
                        </a:rPr>
                        <a:t>11-21-1439</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Sep-2021-Telecon-minutes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11-21-1503</a:t>
                      </a: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September-2021-Interim-minutes</a:t>
                      </a:r>
                    </a:p>
                  </a:txBody>
                  <a:tcPr marT="45712" marB="45712"/>
                </a:tc>
                <a:tc>
                  <a:txBody>
                    <a:bodyPr/>
                    <a:lstStyle/>
                    <a:p>
                      <a:r>
                        <a:rPr lang="en-US" sz="1400" kern="1200" dirty="0">
                          <a:solidFill>
                            <a:schemeClr val="dk1"/>
                          </a:solidFill>
                          <a:latin typeface="+mn-lt"/>
                          <a:ea typeface="+mn-ea"/>
                          <a:cs typeface="+mn-cs"/>
                        </a:rPr>
                        <a:t>Minutes</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P802.11az Initial SA Ballot: (20 min – as needed)</a:t>
            </a:r>
          </a:p>
          <a:p>
            <a:pPr lvl="1" algn="just">
              <a:spcBef>
                <a:spcPct val="20000"/>
              </a:spcBef>
              <a:buFontTx/>
              <a:buChar char="•"/>
            </a:pPr>
            <a:r>
              <a:rPr lang="en-US" altLang="en-US" sz="1800" b="0" dirty="0"/>
              <a:t>Review of P802.11az D4.0 Initial SA Ballot Results.</a:t>
            </a:r>
          </a:p>
          <a:p>
            <a:pPr lvl="1" algn="just">
              <a:spcBef>
                <a:spcPct val="20000"/>
              </a:spcBef>
              <a:buFontTx/>
              <a:buChar char="•"/>
            </a:pPr>
            <a:r>
              <a:rPr lang="en-US" altLang="en-US" sz="1800" b="0" dirty="0"/>
              <a:t>Call for volunteers and CR assignment</a:t>
            </a:r>
          </a:p>
          <a:p>
            <a:pPr algn="just">
              <a:spcBef>
                <a:spcPct val="20000"/>
              </a:spcBef>
              <a:buFontTx/>
              <a:buChar char="•"/>
            </a:pPr>
            <a:r>
              <a:rPr lang="en-US" altLang="en-US" sz="1800" b="0" dirty="0"/>
              <a:t>Consider approval of previous meeting minutes (6 min – as needed)</a:t>
            </a:r>
          </a:p>
          <a:p>
            <a:pPr algn="just">
              <a:spcBef>
                <a:spcPct val="20000"/>
              </a:spcBef>
              <a:buFontTx/>
              <a:buChar char="•"/>
            </a:pPr>
            <a:r>
              <a:rPr lang="en-US" altLang="en-US" sz="1800" b="0" kern="0" dirty="0"/>
              <a:t>Review submissions (as time permits)</a:t>
            </a:r>
          </a:p>
          <a:p>
            <a:pPr algn="just">
              <a:spcBef>
                <a:spcPct val="20000"/>
              </a:spcBef>
              <a:buFontTx/>
              <a:buChar char="•"/>
            </a:pPr>
            <a:r>
              <a:rPr lang="en-US" altLang="en-US" sz="1800" b="0" kern="0" dirty="0" err="1"/>
              <a:t>TGaz</a:t>
            </a:r>
            <a:r>
              <a:rPr lang="en-US" altLang="en-US" sz="1800" b="0" kern="0" dirty="0"/>
              <a:t> / ARC – any further action needed?</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71996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11-21-1827</a:t>
                      </a:r>
                    </a:p>
                  </a:txBody>
                  <a:tcPr marT="45712" marB="45712"/>
                </a:tc>
                <a:tc>
                  <a:txBody>
                    <a:bodyPr/>
                    <a:lstStyle/>
                    <a:p>
                      <a:r>
                        <a:rPr lang="en-US" sz="1400" b="0" dirty="0"/>
                        <a:t>Editors</a:t>
                      </a:r>
                    </a:p>
                  </a:txBody>
                  <a:tcPr marT="45712" marB="45712"/>
                </a:tc>
                <a:tc>
                  <a:txBody>
                    <a:bodyPr/>
                    <a:lstStyle/>
                    <a:p>
                      <a:r>
                        <a:rPr lang="en-US" sz="1400" b="0" dirty="0"/>
                        <a:t>SA1 </a:t>
                      </a:r>
                      <a:r>
                        <a:rPr lang="en-US" sz="1400" b="0" dirty="0" err="1"/>
                        <a:t>TGaz</a:t>
                      </a:r>
                      <a:r>
                        <a:rPr lang="en-US" sz="1400" b="0" dirty="0"/>
                        <a:t> D4.0 Comments</a:t>
                      </a:r>
                    </a:p>
                  </a:txBody>
                  <a:tcPr marT="45712" marB="45712"/>
                </a:tc>
                <a:tc>
                  <a:txBody>
                    <a:bodyPr/>
                    <a:lstStyle/>
                    <a:p>
                      <a:r>
                        <a:rPr lang="en-US" sz="1400" b="0" dirty="0"/>
                        <a:t>SA CR</a:t>
                      </a:r>
                    </a:p>
                  </a:txBody>
                  <a:tcPr marT="45712" marB="45712"/>
                </a:tc>
                <a:extLst>
                  <a:ext uri="{0D108BD9-81ED-4DB2-BD59-A6C34878D82A}">
                    <a16:rowId xmlns:a16="http://schemas.microsoft.com/office/drawing/2014/main" val="10002"/>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r>
                        <a:rPr lang="en-US" sz="1400" dirty="0"/>
                        <a:t>agenda</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11-21-1580</a:t>
                      </a:r>
                    </a:p>
                  </a:txBody>
                  <a:tcPr marT="45712" marB="45712"/>
                </a:tc>
                <a:tc>
                  <a:txBody>
                    <a:bodyPr/>
                    <a:lstStyle/>
                    <a:p>
                      <a:r>
                        <a:rPr lang="en-US" sz="1400" kern="1200" dirty="0">
                          <a:solidFill>
                            <a:schemeClr val="dk1"/>
                          </a:solidFill>
                          <a:latin typeface="+mn-lt"/>
                          <a:ea typeface="+mn-ea"/>
                          <a:cs typeface="+mn-cs"/>
                        </a:rPr>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a:t>
                      </a:r>
                    </a:p>
                  </a:txBody>
                  <a:tcPr marT="45712" marB="45712"/>
                </a:tc>
                <a:tc>
                  <a:txBody>
                    <a:bodyPr/>
                    <a:lstStyle/>
                    <a:p>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altLang="en-US" sz="3200"/>
              <a:t>P802.11az </a:t>
            </a:r>
            <a:r>
              <a:rPr lang="en-US" altLang="en-US" sz="3200" dirty="0"/>
              <a:t>Initial SA Ballot Results</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839416" y="1628801"/>
            <a:ext cx="10436069" cy="1800199"/>
          </a:xfrm>
        </p:spPr>
        <p:txBody>
          <a:bodyPr/>
          <a:lstStyle/>
          <a:p>
            <a:pPr>
              <a:buFont typeface="Arial" panose="020B0604020202020204" pitchFamily="34" charset="0"/>
              <a:buChar char="•"/>
            </a:pPr>
            <a:r>
              <a:rPr lang="en-US" sz="2000" b="0" dirty="0"/>
              <a:t>Since Sep. closing: </a:t>
            </a:r>
            <a:r>
              <a:rPr lang="en-US" sz="1600" dirty="0"/>
              <a:t>LB256 completed without comments on unchanged draft P802.11az D4.0.</a:t>
            </a:r>
            <a:endParaRPr lang="en-US" sz="1600" b="0" dirty="0"/>
          </a:p>
          <a:p>
            <a:pPr>
              <a:buFont typeface="Arial" panose="020B0604020202020204" pitchFamily="34" charset="0"/>
              <a:buChar char="•"/>
            </a:pPr>
            <a:r>
              <a:rPr lang="en-US" sz="1800" b="0" dirty="0"/>
              <a:t>P802.11az SA1 Results:</a:t>
            </a:r>
          </a:p>
          <a:p>
            <a:pPr lvl="1">
              <a:buFont typeface="Arial" panose="020B0604020202020204" pitchFamily="34" charset="0"/>
              <a:buChar char="•"/>
            </a:pPr>
            <a:r>
              <a:rPr lang="en-US" sz="1800" b="0" dirty="0"/>
              <a:t>93% approval </a:t>
            </a:r>
          </a:p>
          <a:p>
            <a:pPr lvl="1">
              <a:buFont typeface="Arial" panose="020B0604020202020204" pitchFamily="34" charset="0"/>
              <a:buChar char="•"/>
            </a:pPr>
            <a:r>
              <a:rPr lang="en-US" sz="1800" dirty="0"/>
              <a:t>6% disapprove</a:t>
            </a:r>
          </a:p>
          <a:p>
            <a:pPr lvl="1">
              <a:buFont typeface="Arial" panose="020B0604020202020204" pitchFamily="34" charset="0"/>
              <a:buChar char="•"/>
            </a:pPr>
            <a:r>
              <a:rPr lang="en-US" sz="1800" b="0" dirty="0"/>
              <a:t>5% abstain</a:t>
            </a:r>
            <a:endParaRPr lang="en-US" sz="1600" b="0" dirty="0"/>
          </a:p>
          <a:p>
            <a:pPr>
              <a:buFont typeface="Arial" panose="020B0604020202020204" pitchFamily="34" charset="0"/>
              <a:buChar char="•"/>
            </a:pPr>
            <a:r>
              <a:rPr lang="en-US" sz="2000" b="0" dirty="0"/>
              <a:t>Comments received:</a:t>
            </a:r>
          </a:p>
          <a:p>
            <a:pPr lvl="1">
              <a:buFont typeface="Arial" panose="020B0604020202020204" pitchFamily="34" charset="0"/>
              <a:buChar char="•"/>
            </a:pPr>
            <a:r>
              <a:rPr lang="en-US" sz="1600" dirty="0"/>
              <a:t>Technical: 166 comments</a:t>
            </a:r>
          </a:p>
          <a:p>
            <a:pPr lvl="1">
              <a:buFont typeface="Arial" panose="020B0604020202020204" pitchFamily="34" charset="0"/>
              <a:buChar char="•"/>
            </a:pPr>
            <a:r>
              <a:rPr lang="en-US" sz="1600" b="0" dirty="0"/>
              <a:t>General</a:t>
            </a:r>
            <a:r>
              <a:rPr lang="en-US" sz="1600" dirty="0"/>
              <a:t>: 6 comments</a:t>
            </a:r>
          </a:p>
          <a:p>
            <a:pPr lvl="1">
              <a:buFont typeface="Arial" panose="020B0604020202020204" pitchFamily="34" charset="0"/>
              <a:buChar char="•"/>
            </a:pPr>
            <a:r>
              <a:rPr lang="en-US" sz="1600" b="0" dirty="0"/>
              <a:t>Editor</a:t>
            </a:r>
            <a:r>
              <a:rPr lang="en-US" sz="1600" dirty="0"/>
              <a:t>ial: 192 comments</a:t>
            </a:r>
          </a:p>
          <a:p>
            <a:pPr lvl="1">
              <a:buFont typeface="Arial" panose="020B0604020202020204" pitchFamily="34" charset="0"/>
              <a:buChar char="•"/>
            </a:pPr>
            <a:r>
              <a:rPr lang="en-US" sz="1600" b="0" dirty="0"/>
              <a:t>Total: 3</a:t>
            </a:r>
            <a:r>
              <a:rPr lang="en-US" sz="1600" dirty="0"/>
              <a:t>64 comments</a:t>
            </a:r>
            <a:endParaRPr lang="en-US" sz="1600" b="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pic>
        <p:nvPicPr>
          <p:cNvPr id="1026" name="Picture 2">
            <a:extLst>
              <a:ext uri="{FF2B5EF4-FFF2-40B4-BE49-F238E27FC236}">
                <a16:creationId xmlns:a16="http://schemas.microsoft.com/office/drawing/2014/main" id="{DB22FEE3-7213-4A1A-847F-1FCCCC8520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5686" y="2021550"/>
            <a:ext cx="5696314" cy="4453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744781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November 2021 Electronic meeting and teleconferences running between the Nov. 2021 and Jan. 2022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SA1 comment assignment status (5 min – Roy)</a:t>
            </a:r>
          </a:p>
          <a:p>
            <a:pPr algn="just">
              <a:spcBef>
                <a:spcPct val="20000"/>
              </a:spcBef>
              <a:buFontTx/>
              <a:buChar char="•"/>
            </a:pPr>
            <a:r>
              <a:rPr lang="en-US" altLang="en-US" sz="1800" b="0" dirty="0"/>
              <a:t>Review and consider approval of liaison response to WFA Location TG (20min – Jonathan)</a:t>
            </a:r>
          </a:p>
          <a:p>
            <a:pPr algn="just">
              <a:spcBef>
                <a:spcPct val="20000"/>
              </a:spcBef>
              <a:buFontTx/>
              <a:buChar char="•"/>
            </a:pPr>
            <a:r>
              <a:rPr lang="en-US" altLang="en-US" sz="1800" b="0" dirty="0" err="1"/>
              <a:t>TGaz</a:t>
            </a:r>
            <a:r>
              <a:rPr lang="en-US" altLang="en-US" sz="1800" b="0" dirty="0"/>
              <a:t> / ARC – any further action needed? (10min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 – moved to next meeting slot</a:t>
            </a:r>
          </a:p>
          <a:p>
            <a:pPr algn="just">
              <a:spcBef>
                <a:spcPct val="20000"/>
              </a:spcBef>
              <a:buFontTx/>
              <a:buChar char="•"/>
            </a:pPr>
            <a:r>
              <a:rPr lang="en-US" sz="1800" b="0" dirty="0"/>
              <a:t>Review targets towards Jan. meeting. (5min – special order) – moved o next meeting slot</a:t>
            </a:r>
          </a:p>
          <a:p>
            <a:pPr algn="just">
              <a:spcBef>
                <a:spcPct val="20000"/>
              </a:spcBef>
              <a:buFontTx/>
              <a:buChar char="•"/>
            </a:pPr>
            <a:r>
              <a:rPr lang="en-US" sz="1800" b="0" dirty="0"/>
              <a:t>Set telecon times. (5min – special order) – moved to next meeting slot</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a:t>Recess</a:t>
            </a:r>
            <a:endParaRPr lang="en-US" sz="1800" b="0" dirty="0"/>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914718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52729651"/>
              </p:ext>
            </p:extLst>
          </p:nvPr>
        </p:nvGraphicFramePr>
        <p:xfrm>
          <a:off x="914401" y="1260086"/>
          <a:ext cx="10460567" cy="3535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3"/>
                  </a:ext>
                </a:extLst>
              </a:tr>
              <a:tr h="0">
                <a:tc>
                  <a:txBody>
                    <a:bodyPr/>
                    <a:lstStyle/>
                    <a:p>
                      <a:r>
                        <a:rPr lang="en-US" sz="1400" dirty="0"/>
                        <a:t>11-21-1842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RSTA Assigned Max Bandwidth</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 </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0">
                <a:tc>
                  <a:txBody>
                    <a:bodyPr/>
                    <a:lstStyle/>
                    <a:p>
                      <a:r>
                        <a:rPr lang="en-US" sz="1400" dirty="0"/>
                        <a:t>11-21-1843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comment-resolution-SA1 Various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30 min</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628426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908550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3928184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165148"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443690"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41703496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Complete assignment of P802.11 D4.0 SA1 comments.</a:t>
            </a:r>
          </a:p>
          <a:p>
            <a:pPr>
              <a:buFont typeface="Arial" panose="020B0604020202020204" pitchFamily="34" charset="0"/>
              <a:buChar char="•"/>
            </a:pPr>
            <a:r>
              <a:rPr lang="en-US" b="0" dirty="0"/>
              <a:t>Resolve 60 technical</a:t>
            </a:r>
            <a:r>
              <a:rPr lang="en-US" b="0"/>
              <a:t>/General comments </a:t>
            </a:r>
            <a:r>
              <a:rPr lang="en-US" b="0" dirty="0"/>
              <a:t>(~33%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1928237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Nov. 802 electronic plenary session</a:t>
            </a:r>
          </a:p>
          <a:p>
            <a:pPr marL="457200" lvl="1" indent="0"/>
            <a:r>
              <a:rPr lang="en-US" dirty="0"/>
              <a:t>This meeting is part of the Nov.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this slot (5 min).</a:t>
            </a:r>
          </a:p>
          <a:p>
            <a:pPr algn="just">
              <a:spcBef>
                <a:spcPct val="20000"/>
              </a:spcBef>
              <a:buFontTx/>
              <a:buChar char="•"/>
            </a:pPr>
            <a:r>
              <a:rPr lang="en-US" altLang="en-US" sz="1800" b="0" dirty="0"/>
              <a:t>Review and consider approval of liaison response to WFA Location TG (35min – Jonathan)</a:t>
            </a:r>
          </a:p>
          <a:p>
            <a:pPr algn="just">
              <a:spcBef>
                <a:spcPct val="20000"/>
              </a:spcBef>
              <a:buFontTx/>
              <a:buChar char="•"/>
            </a:pPr>
            <a:r>
              <a:rPr lang="en-US" altLang="en-US" sz="1800" b="0" kern="0" dirty="0"/>
              <a:t>Review submissions (as time permits)</a:t>
            </a:r>
          </a:p>
          <a:p>
            <a:pPr algn="just">
              <a:spcBef>
                <a:spcPct val="20000"/>
              </a:spcBef>
              <a:buFontTx/>
              <a:buChar char="•"/>
            </a:pPr>
            <a:r>
              <a:rPr lang="en-US" sz="1800" b="0" dirty="0"/>
              <a:t>Review timelines (10min – special order)</a:t>
            </a:r>
          </a:p>
          <a:p>
            <a:pPr algn="just">
              <a:spcBef>
                <a:spcPct val="20000"/>
              </a:spcBef>
              <a:buFontTx/>
              <a:buChar char="•"/>
            </a:pPr>
            <a:r>
              <a:rPr lang="en-US" sz="1800" b="0" dirty="0"/>
              <a:t>Review targets towards Jan. meeting. (5min – special order)</a:t>
            </a:r>
          </a:p>
          <a:p>
            <a:pPr algn="just">
              <a:spcBef>
                <a:spcPct val="20000"/>
              </a:spcBef>
              <a:buFontTx/>
              <a:buChar char="•"/>
            </a:pPr>
            <a:r>
              <a:rPr lang="en-US" sz="1800" b="0" dirty="0"/>
              <a:t>Set telecon times. (5min –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904877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8</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12291105"/>
              </p:ext>
            </p:extLst>
          </p:nvPr>
        </p:nvGraphicFramePr>
        <p:xfrm>
          <a:off x="914401" y="1260086"/>
          <a:ext cx="10460567" cy="380985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875288">
                  <a:extLst>
                    <a:ext uri="{9D8B030D-6E8A-4147-A177-3AD203B41FA5}">
                      <a16:colId xmlns:a16="http://schemas.microsoft.com/office/drawing/2014/main" val="20003"/>
                    </a:ext>
                  </a:extLst>
                </a:gridCol>
                <a:gridCol w="875288">
                  <a:extLst>
                    <a:ext uri="{9D8B030D-6E8A-4147-A177-3AD203B41FA5}">
                      <a16:colId xmlns:a16="http://schemas.microsoft.com/office/drawing/2014/main" val="4605206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r>
                        <a:rPr lang="en-US" dirty="0"/>
                        <a:t>Time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11-21-1607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endParaRPr lang="en-US" dirty="0"/>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11-20-771</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Motion compendium slide deck</a:t>
                      </a:r>
                    </a:p>
                  </a:txBody>
                  <a:tcPr marT="45712" marB="45712"/>
                </a:tc>
                <a:tc>
                  <a:txBody>
                    <a:bodyPr/>
                    <a:lstStyle/>
                    <a:p>
                      <a:endParaRPr lang="en-US" dirty="0"/>
                    </a:p>
                  </a:txBody>
                  <a:tcPr marT="45712" marB="45712"/>
                </a:tc>
                <a:tc>
                  <a:txBody>
                    <a:bodyPr/>
                    <a:lstStyle/>
                    <a:p>
                      <a:r>
                        <a:rPr lang="en-US" sz="1400" dirty="0"/>
                        <a:t>agenda</a:t>
                      </a:r>
                    </a:p>
                  </a:txBody>
                  <a:tcPr marT="45712" marB="45712"/>
                </a:tc>
                <a:extLst>
                  <a:ext uri="{0D108BD9-81ED-4DB2-BD59-A6C34878D82A}">
                    <a16:rowId xmlns:a16="http://schemas.microsoft.com/office/drawing/2014/main" val="10002"/>
                  </a:ext>
                </a:extLst>
              </a:tr>
              <a:tr h="0">
                <a:tc>
                  <a:txBody>
                    <a:bodyPr/>
                    <a:lstStyle/>
                    <a:p>
                      <a:r>
                        <a:rPr lang="en-US" sz="1400" dirty="0"/>
                        <a:t>11-21-1580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WFA Sec. Review response (review proposed changes by Nehru and Dorothy)</a:t>
                      </a: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Liaison</a:t>
                      </a:r>
                    </a:p>
                  </a:txBody>
                  <a:tcPr marT="45712" marB="45712"/>
                </a:tc>
                <a:extLst>
                  <a:ext uri="{0D108BD9-81ED-4DB2-BD59-A6C34878D82A}">
                    <a16:rowId xmlns:a16="http://schemas.microsoft.com/office/drawing/2014/main" val="10003"/>
                  </a:ext>
                </a:extLst>
              </a:tr>
              <a:tr h="0">
                <a:tc>
                  <a:txBody>
                    <a:bodyPr/>
                    <a:lstStyle/>
                    <a:p>
                      <a:r>
                        <a:rPr lang="en-US" sz="1400" dirty="0"/>
                        <a:t>11-21-1837</a:t>
                      </a:r>
                    </a:p>
                  </a:txBody>
                  <a:tcPr marT="45712" marB="45712"/>
                </a:tc>
                <a:tc>
                  <a:txBody>
                    <a:bodyPr/>
                    <a:lstStyle/>
                    <a:p>
                      <a:r>
                        <a:rPr lang="en-US" sz="1400" dirty="0"/>
                        <a:t>Jonathan Segev</a:t>
                      </a:r>
                    </a:p>
                  </a:txBody>
                  <a:tcPr marT="45712" marB="45712"/>
                </a:tc>
                <a:tc>
                  <a:txBody>
                    <a:bodyPr/>
                    <a:lstStyle/>
                    <a:p>
                      <a:r>
                        <a:rPr lang="en-GB" sz="1400" kern="1200" dirty="0">
                          <a:solidFill>
                            <a:schemeClr val="dk1"/>
                          </a:solidFill>
                          <a:effectLst/>
                          <a:latin typeface="+mn-lt"/>
                          <a:ea typeface="+mn-ea"/>
                          <a:cs typeface="+mn-cs"/>
                        </a:rPr>
                        <a:t>Response to Communication from Wi-Fi Alliance RE 802.11az</a:t>
                      </a:r>
                      <a:endParaRPr lang="en-US" sz="1400" dirty="0"/>
                    </a:p>
                  </a:txBody>
                  <a:tcPr marT="45712" marB="45712"/>
                </a:tc>
                <a:tc>
                  <a:txBody>
                    <a:bodyPr/>
                    <a:lstStyle/>
                    <a:p>
                      <a:endParaRPr lang="en-US" dirty="0"/>
                    </a:p>
                  </a:txBody>
                  <a:tcPr marT="45712" marB="45712"/>
                </a:tc>
                <a:tc>
                  <a:txBody>
                    <a:bodyPr/>
                    <a:lstStyle/>
                    <a:p>
                      <a:r>
                        <a:rPr lang="en-US" sz="1400" dirty="0"/>
                        <a:t>Liaison</a:t>
                      </a:r>
                    </a:p>
                  </a:txBody>
                  <a:tcPr marT="45712" marB="45712"/>
                </a:tc>
                <a:extLst>
                  <a:ext uri="{0D108BD9-81ED-4DB2-BD59-A6C34878D82A}">
                    <a16:rowId xmlns:a16="http://schemas.microsoft.com/office/drawing/2014/main" val="10005"/>
                  </a:ext>
                </a:extLst>
              </a:tr>
              <a:tr h="0">
                <a:tc>
                  <a:txBody>
                    <a:bodyPr/>
                    <a:lstStyle/>
                    <a:p>
                      <a:r>
                        <a:rPr lang="en-US" sz="1400" kern="1200" dirty="0">
                          <a:solidFill>
                            <a:schemeClr val="dk1"/>
                          </a:solidFill>
                          <a:latin typeface="+mn-lt"/>
                          <a:ea typeface="+mn-ea"/>
                          <a:cs typeface="+mn-cs"/>
                        </a:rPr>
                        <a:t>11-21-1841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comment-resolution-SA1 HE-LTF Repetitions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45 min - as time permits</a:t>
                      </a:r>
                    </a:p>
                  </a:txBody>
                  <a:tcPr marT="45712" marB="45712"/>
                </a:tc>
                <a:tc>
                  <a:txBody>
                    <a:bodyPr/>
                    <a:lstStyle/>
                    <a:p>
                      <a:pPr marL="0" algn="l" defTabSz="914400" rtl="0" eaLnBrk="1" latinLnBrk="0" hangingPunct="1"/>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7370701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BCFA6-1566-4AA4-9BE0-3674D6F9D0B2}"/>
              </a:ext>
            </a:extLst>
          </p:cNvPr>
          <p:cNvSpPr>
            <a:spLocks noGrp="1"/>
          </p:cNvSpPr>
          <p:nvPr>
            <p:ph type="title"/>
          </p:nvPr>
        </p:nvSpPr>
        <p:spPr/>
        <p:txBody>
          <a:bodyPr/>
          <a:lstStyle/>
          <a:p>
            <a:r>
              <a:rPr lang="en-US" dirty="0"/>
              <a:t>11-21-1837 Response to WFA Communication</a:t>
            </a:r>
          </a:p>
        </p:txBody>
      </p:sp>
      <p:sp>
        <p:nvSpPr>
          <p:cNvPr id="3" name="Content Placeholder 2">
            <a:extLst>
              <a:ext uri="{FF2B5EF4-FFF2-40B4-BE49-F238E27FC236}">
                <a16:creationId xmlns:a16="http://schemas.microsoft.com/office/drawing/2014/main" id="{C9761408-E13A-4800-B0D4-564B647B864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5A47779-D081-4E15-ABE2-738A5CB885E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5148ECAD-A00A-403C-B12E-4741B720814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7ECA36E-8C39-4088-A89B-88DE7806DE0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9633465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sz="3200" dirty="0" err="1"/>
              <a:t>TGaz</a:t>
            </a:r>
            <a:r>
              <a:rPr lang="en-US" altLang="en-US" sz="3200" dirty="0"/>
              <a:t> / ARC – any further action needed?</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pic>
        <p:nvPicPr>
          <p:cNvPr id="8" name="Picture 7">
            <a:extLst>
              <a:ext uri="{FF2B5EF4-FFF2-40B4-BE49-F238E27FC236}">
                <a16:creationId xmlns:a16="http://schemas.microsoft.com/office/drawing/2014/main" id="{DAF71B4F-1B8C-4E82-8A7F-C3C341BFCA07}"/>
              </a:ext>
            </a:extLst>
          </p:cNvPr>
          <p:cNvPicPr>
            <a:picLocks noChangeAspect="1"/>
          </p:cNvPicPr>
          <p:nvPr/>
        </p:nvPicPr>
        <p:blipFill>
          <a:blip r:embed="rId2"/>
          <a:stretch>
            <a:fillRect/>
          </a:stretch>
        </p:blipFill>
        <p:spPr>
          <a:xfrm>
            <a:off x="6600056" y="2060848"/>
            <a:ext cx="5530697" cy="4290481"/>
          </a:xfrm>
          <a:prstGeom prst="rect">
            <a:avLst/>
          </a:prstGeom>
        </p:spPr>
      </p:pic>
      <p:sp>
        <p:nvSpPr>
          <p:cNvPr id="3" name="Content Placeholder 2"/>
          <p:cNvSpPr>
            <a:spLocks noGrp="1"/>
          </p:cNvSpPr>
          <p:nvPr>
            <p:ph idx="1"/>
          </p:nvPr>
        </p:nvSpPr>
        <p:spPr>
          <a:xfrm>
            <a:off x="914401" y="1412776"/>
            <a:ext cx="5375611" cy="4681639"/>
          </a:xfrm>
        </p:spPr>
        <p:txBody>
          <a:bodyPr/>
          <a:lstStyle/>
          <a:p>
            <a:pPr algn="just">
              <a:spcBef>
                <a:spcPct val="20000"/>
              </a:spcBef>
              <a:buFontTx/>
              <a:buChar char="•"/>
            </a:pPr>
            <a:r>
              <a:rPr lang="en-US" sz="1600" b="0" dirty="0"/>
              <a:t>Previously received communication form ARC on support for multi FTM Session support.</a:t>
            </a:r>
          </a:p>
          <a:p>
            <a:pPr algn="just">
              <a:spcBef>
                <a:spcPct val="20000"/>
              </a:spcBef>
              <a:buFontTx/>
              <a:buChar char="•"/>
            </a:pPr>
            <a:r>
              <a:rPr lang="en-US" sz="1600" b="0" dirty="0"/>
              <a:t>Several solutions exists: at the upper layers, at the MLME SAP, MLME operation.</a:t>
            </a:r>
          </a:p>
          <a:p>
            <a:pPr algn="just">
              <a:spcBef>
                <a:spcPct val="20000"/>
              </a:spcBef>
              <a:buFontTx/>
              <a:buChar char="•"/>
            </a:pPr>
            <a:r>
              <a:rPr lang="en-US" sz="1600" b="0" dirty="0"/>
              <a:t>Proposal to ARC was to bring comments to comment resolution.</a:t>
            </a:r>
          </a:p>
          <a:p>
            <a:pPr algn="just">
              <a:spcBef>
                <a:spcPct val="20000"/>
              </a:spcBef>
              <a:buFontTx/>
              <a:buChar char="•"/>
            </a:pPr>
            <a:r>
              <a:rPr lang="en-US" sz="1600" b="0" dirty="0" err="1"/>
              <a:t>TGaz</a:t>
            </a:r>
            <a:r>
              <a:rPr lang="en-US" sz="1600" b="0" dirty="0"/>
              <a:t> is at the SA Ballot stage – good time to consider if there’s any further action needed?</a:t>
            </a:r>
          </a:p>
          <a:p>
            <a:pPr marL="0" indent="0" algn="just">
              <a:spcBef>
                <a:spcPct val="20000"/>
              </a:spcBef>
            </a:pPr>
            <a:endParaRPr lang="en-US" sz="1200" dirty="0"/>
          </a:p>
        </p:txBody>
      </p:sp>
    </p:spTree>
    <p:extLst>
      <p:ext uri="{BB962C8B-B14F-4D97-AF65-F5344CB8AC3E}">
        <p14:creationId xmlns:p14="http://schemas.microsoft.com/office/powerpoint/2010/main" val="42794482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7ACE6-6DCA-4289-A6C3-C9482F00E40C}"/>
              </a:ext>
            </a:extLst>
          </p:cNvPr>
          <p:cNvSpPr>
            <a:spLocks noGrp="1"/>
          </p:cNvSpPr>
          <p:nvPr>
            <p:ph type="title"/>
          </p:nvPr>
        </p:nvSpPr>
        <p:spPr>
          <a:xfrm>
            <a:off x="914401" y="685802"/>
            <a:ext cx="10361084" cy="634008"/>
          </a:xfrm>
        </p:spPr>
        <p:txBody>
          <a:bodyPr/>
          <a:lstStyle/>
          <a:p>
            <a:r>
              <a:rPr lang="en-US" dirty="0"/>
              <a:t>Timeline – previously approved</a:t>
            </a:r>
          </a:p>
        </p:txBody>
      </p:sp>
      <p:sp>
        <p:nvSpPr>
          <p:cNvPr id="4" name="Slide Number Placeholder 3">
            <a:extLst>
              <a:ext uri="{FF2B5EF4-FFF2-40B4-BE49-F238E27FC236}">
                <a16:creationId xmlns:a16="http://schemas.microsoft.com/office/drawing/2014/main" id="{37CD4061-4F33-4CD7-BFD6-735B7FEAC97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9F0EF036-ED27-4AA2-88CB-8E8B9D66271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D5398CD-5E0C-4764-9076-DDC7A6BB0DF4}"/>
              </a:ext>
            </a:extLst>
          </p:cNvPr>
          <p:cNvSpPr>
            <a:spLocks noGrp="1"/>
          </p:cNvSpPr>
          <p:nvPr>
            <p:ph type="dt" idx="15"/>
          </p:nvPr>
        </p:nvSpPr>
        <p:spPr/>
        <p:txBody>
          <a:bodyPr/>
          <a:lstStyle/>
          <a:p>
            <a:r>
              <a:rPr lang="en-US"/>
              <a:t>Sep 2021</a:t>
            </a:r>
            <a:endParaRPr lang="en-GB" dirty="0"/>
          </a:p>
        </p:txBody>
      </p:sp>
      <p:sp>
        <p:nvSpPr>
          <p:cNvPr id="7" name="Rectangle 6">
            <a:extLst>
              <a:ext uri="{FF2B5EF4-FFF2-40B4-BE49-F238E27FC236}">
                <a16:creationId xmlns:a16="http://schemas.microsoft.com/office/drawing/2014/main" id="{6041F246-CB9B-482F-83D0-BA3762CA5E98}"/>
              </a:ext>
            </a:extLst>
          </p:cNvPr>
          <p:cNvSpPr/>
          <p:nvPr/>
        </p:nvSpPr>
        <p:spPr>
          <a:xfrm>
            <a:off x="8374863" y="3645024"/>
            <a:ext cx="241417"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8" name="Rectangle 7">
            <a:extLst>
              <a:ext uri="{FF2B5EF4-FFF2-40B4-BE49-F238E27FC236}">
                <a16:creationId xmlns:a16="http://schemas.microsoft.com/office/drawing/2014/main" id="{EF161D9C-4B9A-404F-8FF5-36D74855B84C}"/>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9" name="Rectangle 8">
            <a:extLst>
              <a:ext uri="{FF2B5EF4-FFF2-40B4-BE49-F238E27FC236}">
                <a16:creationId xmlns:a16="http://schemas.microsoft.com/office/drawing/2014/main" id="{871D00C0-6BF3-439D-A209-7EF8A346C343}"/>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 name="Rectangle 9">
            <a:extLst>
              <a:ext uri="{FF2B5EF4-FFF2-40B4-BE49-F238E27FC236}">
                <a16:creationId xmlns:a16="http://schemas.microsoft.com/office/drawing/2014/main" id="{532AC891-FC81-44AB-872B-C2E58F349434}"/>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1" name="Rectangle 10">
            <a:extLst>
              <a:ext uri="{FF2B5EF4-FFF2-40B4-BE49-F238E27FC236}">
                <a16:creationId xmlns:a16="http://schemas.microsoft.com/office/drawing/2014/main" id="{36C1BC97-7DA8-491A-B41C-81572DD6822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2" name="Rectangle 11">
            <a:extLst>
              <a:ext uri="{FF2B5EF4-FFF2-40B4-BE49-F238E27FC236}">
                <a16:creationId xmlns:a16="http://schemas.microsoft.com/office/drawing/2014/main" id="{B3AE55C0-2EC6-46CD-A3A2-0464D3CED8D0}"/>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13" name="Rectangle 12">
            <a:extLst>
              <a:ext uri="{FF2B5EF4-FFF2-40B4-BE49-F238E27FC236}">
                <a16:creationId xmlns:a16="http://schemas.microsoft.com/office/drawing/2014/main" id="{9FDCB0BB-493E-4A49-96C4-A2D84617CE2A}"/>
              </a:ext>
            </a:extLst>
          </p:cNvPr>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4" name="Rectangle 13">
            <a:extLst>
              <a:ext uri="{FF2B5EF4-FFF2-40B4-BE49-F238E27FC236}">
                <a16:creationId xmlns:a16="http://schemas.microsoft.com/office/drawing/2014/main" id="{A8FCAE29-28D9-4B03-9166-F98168C83D8A}"/>
              </a:ext>
            </a:extLst>
          </p:cNvPr>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15" name="Rectangle 14">
            <a:extLst>
              <a:ext uri="{FF2B5EF4-FFF2-40B4-BE49-F238E27FC236}">
                <a16:creationId xmlns:a16="http://schemas.microsoft.com/office/drawing/2014/main" id="{6EFF4C51-D7E0-4F7C-AC7F-BC498A9CE3D8}"/>
              </a:ext>
            </a:extLst>
          </p:cNvPr>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16" name="Group 15">
            <a:extLst>
              <a:ext uri="{FF2B5EF4-FFF2-40B4-BE49-F238E27FC236}">
                <a16:creationId xmlns:a16="http://schemas.microsoft.com/office/drawing/2014/main" id="{A704EFC4-FD54-4A91-A05E-478DE0F0484D}"/>
              </a:ext>
            </a:extLst>
          </p:cNvPr>
          <p:cNvGrpSpPr/>
          <p:nvPr/>
        </p:nvGrpSpPr>
        <p:grpSpPr>
          <a:xfrm>
            <a:off x="1772692" y="1988840"/>
            <a:ext cx="8500127" cy="4176464"/>
            <a:chOff x="1339290" y="1268760"/>
            <a:chExt cx="6503157" cy="3782041"/>
          </a:xfrm>
        </p:grpSpPr>
        <p:sp>
          <p:nvSpPr>
            <p:cNvPr id="17" name="Line 15">
              <a:extLst>
                <a:ext uri="{FF2B5EF4-FFF2-40B4-BE49-F238E27FC236}">
                  <a16:creationId xmlns:a16="http://schemas.microsoft.com/office/drawing/2014/main" id="{9BB1AAF4-2829-42C4-B303-EC75D81B7BE2}"/>
                </a:ext>
              </a:extLst>
            </p:cNvPr>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8" name="Line 14">
              <a:extLst>
                <a:ext uri="{FF2B5EF4-FFF2-40B4-BE49-F238E27FC236}">
                  <a16:creationId xmlns:a16="http://schemas.microsoft.com/office/drawing/2014/main" id="{6B69315E-C24A-4762-8AE3-271BBBC1C96D}"/>
                </a:ext>
              </a:extLst>
            </p:cNvPr>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Line 10">
              <a:extLst>
                <a:ext uri="{FF2B5EF4-FFF2-40B4-BE49-F238E27FC236}">
                  <a16:creationId xmlns:a16="http://schemas.microsoft.com/office/drawing/2014/main" id="{5E56E0B5-B1AA-4069-99A6-FC9469FAB2DA}"/>
                </a:ext>
              </a:extLst>
            </p:cNvPr>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0" name="Line 11">
              <a:extLst>
                <a:ext uri="{FF2B5EF4-FFF2-40B4-BE49-F238E27FC236}">
                  <a16:creationId xmlns:a16="http://schemas.microsoft.com/office/drawing/2014/main" id="{FC699970-3519-40D0-B102-6727DA668231}"/>
                </a:ext>
              </a:extLst>
            </p:cNvPr>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1" name="Line 15">
              <a:extLst>
                <a:ext uri="{FF2B5EF4-FFF2-40B4-BE49-F238E27FC236}">
                  <a16:creationId xmlns:a16="http://schemas.microsoft.com/office/drawing/2014/main" id="{5633C07C-2A32-4814-BD6B-4D3316DC3FE7}"/>
                </a:ext>
              </a:extLst>
            </p:cNvPr>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2" name="Line 15">
              <a:extLst>
                <a:ext uri="{FF2B5EF4-FFF2-40B4-BE49-F238E27FC236}">
                  <a16:creationId xmlns:a16="http://schemas.microsoft.com/office/drawing/2014/main" id="{1A9A278F-0D3D-4318-8A3B-0C64C275A233}"/>
                </a:ext>
              </a:extLst>
            </p:cNvPr>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3" name="Text Box 24">
            <a:extLst>
              <a:ext uri="{FF2B5EF4-FFF2-40B4-BE49-F238E27FC236}">
                <a16:creationId xmlns:a16="http://schemas.microsoft.com/office/drawing/2014/main" id="{7FC2C3F8-2CDC-4D36-8967-8619BB5E3AEB}"/>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24" name="Rectangle 23">
            <a:extLst>
              <a:ext uri="{FF2B5EF4-FFF2-40B4-BE49-F238E27FC236}">
                <a16:creationId xmlns:a16="http://schemas.microsoft.com/office/drawing/2014/main" id="{A220E145-44B3-44F3-8CDC-395CF91068DE}"/>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6" name="Text Box 26">
            <a:extLst>
              <a:ext uri="{FF2B5EF4-FFF2-40B4-BE49-F238E27FC236}">
                <a16:creationId xmlns:a16="http://schemas.microsoft.com/office/drawing/2014/main" id="{028137B2-809A-49E6-B7E9-F797A4367A4F}"/>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27" name="Isosceles Triangle 26">
            <a:extLst>
              <a:ext uri="{FF2B5EF4-FFF2-40B4-BE49-F238E27FC236}">
                <a16:creationId xmlns:a16="http://schemas.microsoft.com/office/drawing/2014/main" id="{CB1C1BA3-5DD9-44BE-A130-957DAE8C40DD}"/>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28" name="Text Box 24">
            <a:extLst>
              <a:ext uri="{FF2B5EF4-FFF2-40B4-BE49-F238E27FC236}">
                <a16:creationId xmlns:a16="http://schemas.microsoft.com/office/drawing/2014/main" id="{750FB950-8E94-4C05-AF55-ED08FA5C20A0}"/>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29" name="Isosceles Triangle 28">
            <a:extLst>
              <a:ext uri="{FF2B5EF4-FFF2-40B4-BE49-F238E27FC236}">
                <a16:creationId xmlns:a16="http://schemas.microsoft.com/office/drawing/2014/main" id="{08EBE014-888F-47A0-8329-AC37EDFD6A98}"/>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Text Box 24">
            <a:extLst>
              <a:ext uri="{FF2B5EF4-FFF2-40B4-BE49-F238E27FC236}">
                <a16:creationId xmlns:a16="http://schemas.microsoft.com/office/drawing/2014/main" id="{CA2B81EE-9A0D-4AE4-BF1C-9C4E431E832D}"/>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31" name="Isosceles Triangle 30">
            <a:extLst>
              <a:ext uri="{FF2B5EF4-FFF2-40B4-BE49-F238E27FC236}">
                <a16:creationId xmlns:a16="http://schemas.microsoft.com/office/drawing/2014/main" id="{FB1EBFA9-5D5B-4C33-9F9A-024333B788D1}"/>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2" name="Text Box 24">
            <a:extLst>
              <a:ext uri="{FF2B5EF4-FFF2-40B4-BE49-F238E27FC236}">
                <a16:creationId xmlns:a16="http://schemas.microsoft.com/office/drawing/2014/main" id="{AE7524F1-E0DC-45BA-8F39-34A5CF892621}"/>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33" name="Isosceles Triangle 32">
            <a:extLst>
              <a:ext uri="{FF2B5EF4-FFF2-40B4-BE49-F238E27FC236}">
                <a16:creationId xmlns:a16="http://schemas.microsoft.com/office/drawing/2014/main" id="{D9A6C0B7-4A09-4409-A54B-965662D316BC}"/>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34" name="Straight Connector 33">
            <a:extLst>
              <a:ext uri="{FF2B5EF4-FFF2-40B4-BE49-F238E27FC236}">
                <a16:creationId xmlns:a16="http://schemas.microsoft.com/office/drawing/2014/main" id="{7554879C-6362-4F39-878B-1284298DF7CC}"/>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 Box 24">
            <a:extLst>
              <a:ext uri="{FF2B5EF4-FFF2-40B4-BE49-F238E27FC236}">
                <a16:creationId xmlns:a16="http://schemas.microsoft.com/office/drawing/2014/main" id="{ECB54B2A-620D-440C-B43D-681464BFEF80}"/>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36" name="Isosceles Triangle 35">
            <a:extLst>
              <a:ext uri="{FF2B5EF4-FFF2-40B4-BE49-F238E27FC236}">
                <a16:creationId xmlns:a16="http://schemas.microsoft.com/office/drawing/2014/main" id="{8FE3C52B-753E-4642-A4E7-8CB4E52E542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7" name="Isosceles Triangle 36">
            <a:extLst>
              <a:ext uri="{FF2B5EF4-FFF2-40B4-BE49-F238E27FC236}">
                <a16:creationId xmlns:a16="http://schemas.microsoft.com/office/drawing/2014/main" id="{0FAE2763-3F26-415B-AA6B-70706858BFE3}"/>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a:extLst>
              <a:ext uri="{FF2B5EF4-FFF2-40B4-BE49-F238E27FC236}">
                <a16:creationId xmlns:a16="http://schemas.microsoft.com/office/drawing/2014/main" id="{A0A75DAB-5BE1-423C-AAA6-79317872B703}"/>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39" name="Straight Connector 38">
            <a:extLst>
              <a:ext uri="{FF2B5EF4-FFF2-40B4-BE49-F238E27FC236}">
                <a16:creationId xmlns:a16="http://schemas.microsoft.com/office/drawing/2014/main" id="{A2FA76FA-3809-4D38-B844-5EC04AE23DE9}"/>
              </a:ext>
            </a:extLst>
          </p:cNvPr>
          <p:cNvCxnSpPr>
            <a:cxnSpLocks/>
          </p:cNvCxnSpPr>
          <p:nvPr/>
        </p:nvCxnSpPr>
        <p:spPr bwMode="auto">
          <a:xfrm flipV="1">
            <a:off x="3007963" y="4182034"/>
            <a:ext cx="2158625"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Isosceles Triangle 39">
            <a:extLst>
              <a:ext uri="{FF2B5EF4-FFF2-40B4-BE49-F238E27FC236}">
                <a16:creationId xmlns:a16="http://schemas.microsoft.com/office/drawing/2014/main" id="{FA33DCBA-F8DE-4E6A-B75C-5C4A7720286F}"/>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1" name="Text Box 24">
            <a:extLst>
              <a:ext uri="{FF2B5EF4-FFF2-40B4-BE49-F238E27FC236}">
                <a16:creationId xmlns:a16="http://schemas.microsoft.com/office/drawing/2014/main" id="{1F616E82-EEAF-419E-9833-AA0F4DF0B89F}"/>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42" name="Rectangle 41">
            <a:extLst>
              <a:ext uri="{FF2B5EF4-FFF2-40B4-BE49-F238E27FC236}">
                <a16:creationId xmlns:a16="http://schemas.microsoft.com/office/drawing/2014/main" id="{2F605876-D477-4F14-8794-156D78F9CCE3}"/>
              </a:ext>
            </a:extLst>
          </p:cNvPr>
          <p:cNvSpPr/>
          <p:nvPr/>
        </p:nvSpPr>
        <p:spPr>
          <a:xfrm>
            <a:off x="2999656" y="3897433"/>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43" name="Rectangle 42">
            <a:extLst>
              <a:ext uri="{FF2B5EF4-FFF2-40B4-BE49-F238E27FC236}">
                <a16:creationId xmlns:a16="http://schemas.microsoft.com/office/drawing/2014/main" id="{F27A7D85-1757-4C66-BECD-EE937921E20B}"/>
              </a:ext>
            </a:extLst>
          </p:cNvPr>
          <p:cNvSpPr/>
          <p:nvPr/>
        </p:nvSpPr>
        <p:spPr>
          <a:xfrm>
            <a:off x="3766413" y="3897433"/>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44" name="Oval Callout 93">
            <a:extLst>
              <a:ext uri="{FF2B5EF4-FFF2-40B4-BE49-F238E27FC236}">
                <a16:creationId xmlns:a16="http://schemas.microsoft.com/office/drawing/2014/main" id="{A48D6855-C65D-4C9B-8796-5BBBD14EA114}"/>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45" name="Oval Callout 61">
            <a:extLst>
              <a:ext uri="{FF2B5EF4-FFF2-40B4-BE49-F238E27FC236}">
                <a16:creationId xmlns:a16="http://schemas.microsoft.com/office/drawing/2014/main" id="{49408F65-A8D4-40C2-8F0C-90D804E150FC}"/>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46" name="Rectangle 45">
            <a:extLst>
              <a:ext uri="{FF2B5EF4-FFF2-40B4-BE49-F238E27FC236}">
                <a16:creationId xmlns:a16="http://schemas.microsoft.com/office/drawing/2014/main" id="{03C9889A-27AD-43D8-B8CE-A8E4750782BA}"/>
              </a:ext>
            </a:extLst>
          </p:cNvPr>
          <p:cNvSpPr/>
          <p:nvPr/>
        </p:nvSpPr>
        <p:spPr>
          <a:xfrm>
            <a:off x="5136613" y="3897582"/>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47" name="Oval Callout 93">
            <a:extLst>
              <a:ext uri="{FF2B5EF4-FFF2-40B4-BE49-F238E27FC236}">
                <a16:creationId xmlns:a16="http://schemas.microsoft.com/office/drawing/2014/main" id="{23BBD45B-FE1F-41F1-9C20-3646EDF9AA3F}"/>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48" name="Straight Connector 47">
            <a:extLst>
              <a:ext uri="{FF2B5EF4-FFF2-40B4-BE49-F238E27FC236}">
                <a16:creationId xmlns:a16="http://schemas.microsoft.com/office/drawing/2014/main" id="{AF37DB13-CF9F-4A17-B749-FC10876F4C86}"/>
              </a:ext>
            </a:extLst>
          </p:cNvPr>
          <p:cNvCxnSpPr>
            <a:cxnSpLocks/>
          </p:cNvCxnSpPr>
          <p:nvPr/>
        </p:nvCxnSpPr>
        <p:spPr bwMode="auto">
          <a:xfrm>
            <a:off x="5195919" y="4182700"/>
            <a:ext cx="32795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Oval Callout 93">
            <a:extLst>
              <a:ext uri="{FF2B5EF4-FFF2-40B4-BE49-F238E27FC236}">
                <a16:creationId xmlns:a16="http://schemas.microsoft.com/office/drawing/2014/main" id="{FA854426-38AD-4F40-9544-987308C2E8C0}"/>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50" name="Isosceles Triangle 49">
            <a:extLst>
              <a:ext uri="{FF2B5EF4-FFF2-40B4-BE49-F238E27FC236}">
                <a16:creationId xmlns:a16="http://schemas.microsoft.com/office/drawing/2014/main" id="{05BFC687-2622-4858-8453-95867272E324}"/>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1" name="Text Box 26">
            <a:extLst>
              <a:ext uri="{FF2B5EF4-FFF2-40B4-BE49-F238E27FC236}">
                <a16:creationId xmlns:a16="http://schemas.microsoft.com/office/drawing/2014/main" id="{88F88663-5EA5-417A-A067-B7DFC76D65C5}"/>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52" name="Isosceles Triangle 51">
            <a:extLst>
              <a:ext uri="{FF2B5EF4-FFF2-40B4-BE49-F238E27FC236}">
                <a16:creationId xmlns:a16="http://schemas.microsoft.com/office/drawing/2014/main" id="{1AED65DC-FD9C-4578-B6A0-17CEC7E0F8C2}"/>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54" name="Text Box 26">
            <a:extLst>
              <a:ext uri="{FF2B5EF4-FFF2-40B4-BE49-F238E27FC236}">
                <a16:creationId xmlns:a16="http://schemas.microsoft.com/office/drawing/2014/main" id="{D45946F4-2B0F-40F1-AECA-BA262EDC138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55" name="Isosceles Triangle 54">
            <a:extLst>
              <a:ext uri="{FF2B5EF4-FFF2-40B4-BE49-F238E27FC236}">
                <a16:creationId xmlns:a16="http://schemas.microsoft.com/office/drawing/2014/main" id="{7C667F73-2428-4702-BCAA-F58ADCC62853}"/>
              </a:ext>
            </a:extLst>
          </p:cNvPr>
          <p:cNvSpPr>
            <a:spLocks noChangeArrowheads="1"/>
          </p:cNvSpPr>
          <p:nvPr/>
        </p:nvSpPr>
        <p:spPr bwMode="auto">
          <a:xfrm flipH="1">
            <a:off x="7863226" y="242535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dirty="0">
              <a:latin typeface="+mn-lt"/>
              <a:ea typeface="+mn-ea"/>
            </a:endParaRPr>
          </a:p>
        </p:txBody>
      </p:sp>
      <p:sp>
        <p:nvSpPr>
          <p:cNvPr id="56" name="Text Box 29">
            <a:extLst>
              <a:ext uri="{FF2B5EF4-FFF2-40B4-BE49-F238E27FC236}">
                <a16:creationId xmlns:a16="http://schemas.microsoft.com/office/drawing/2014/main" id="{4A30052F-5A53-450E-8D3B-A9D2BC52D2D7}"/>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57" name="Isosceles Triangle 56">
            <a:extLst>
              <a:ext uri="{FF2B5EF4-FFF2-40B4-BE49-F238E27FC236}">
                <a16:creationId xmlns:a16="http://schemas.microsoft.com/office/drawing/2014/main" id="{08DFF385-B3BA-4F57-B2DB-7FD6710F4712}"/>
              </a:ext>
            </a:extLst>
          </p:cNvPr>
          <p:cNvSpPr>
            <a:spLocks noChangeArrowheads="1"/>
          </p:cNvSpPr>
          <p:nvPr/>
        </p:nvSpPr>
        <p:spPr bwMode="auto">
          <a:xfrm>
            <a:off x="10260016" y="245739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8" name="Text Box 29">
            <a:extLst>
              <a:ext uri="{FF2B5EF4-FFF2-40B4-BE49-F238E27FC236}">
                <a16:creationId xmlns:a16="http://schemas.microsoft.com/office/drawing/2014/main" id="{0287B46E-F3EB-4637-A598-2AA899FDFB1A}"/>
              </a:ext>
            </a:extLst>
          </p:cNvPr>
          <p:cNvSpPr txBox="1">
            <a:spLocks noChangeArrowheads="1"/>
          </p:cNvSpPr>
          <p:nvPr/>
        </p:nvSpPr>
        <p:spPr bwMode="auto">
          <a:xfrm flipH="1">
            <a:off x="10023107" y="2717775"/>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59" name="Rectangle 58">
            <a:extLst>
              <a:ext uri="{FF2B5EF4-FFF2-40B4-BE49-F238E27FC236}">
                <a16:creationId xmlns:a16="http://schemas.microsoft.com/office/drawing/2014/main" id="{7D7A4A4E-EFC2-4E2F-A24A-69DD81F14B17}"/>
              </a:ext>
            </a:extLst>
          </p:cNvPr>
          <p:cNvSpPr/>
          <p:nvPr/>
        </p:nvSpPr>
        <p:spPr>
          <a:xfrm>
            <a:off x="7055129" y="390217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60" name="Rectangle 59">
            <a:extLst>
              <a:ext uri="{FF2B5EF4-FFF2-40B4-BE49-F238E27FC236}">
                <a16:creationId xmlns:a16="http://schemas.microsoft.com/office/drawing/2014/main" id="{FD33245F-738D-4A9E-A0BE-275B0E0AF06F}"/>
              </a:ext>
            </a:extLst>
          </p:cNvPr>
          <p:cNvSpPr/>
          <p:nvPr/>
        </p:nvSpPr>
        <p:spPr>
          <a:xfrm>
            <a:off x="9120473" y="3900339"/>
            <a:ext cx="36561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SA2</a:t>
            </a:r>
          </a:p>
        </p:txBody>
      </p:sp>
      <p:sp>
        <p:nvSpPr>
          <p:cNvPr id="61" name="Rectangle 60">
            <a:extLst>
              <a:ext uri="{FF2B5EF4-FFF2-40B4-BE49-F238E27FC236}">
                <a16:creationId xmlns:a16="http://schemas.microsoft.com/office/drawing/2014/main" id="{2FCE8FAF-B14E-4F71-BAA4-E3B8B00BCE3B}"/>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F189F3FD-6129-4603-BD90-34EE40265A10}"/>
              </a:ext>
            </a:extLst>
          </p:cNvPr>
          <p:cNvSpPr/>
          <p:nvPr/>
        </p:nvSpPr>
        <p:spPr>
          <a:xfrm>
            <a:off x="8475419" y="3902165"/>
            <a:ext cx="653793" cy="241090"/>
          </a:xfrm>
          <a:prstGeom prst="rect">
            <a:avLst/>
          </a:prstGeom>
          <a:gradFill flip="none" rotWithShape="1">
            <a:gsLst>
              <a:gs pos="1000">
                <a:schemeClr val="accent1">
                  <a:lumMod val="5000"/>
                  <a:lumOff val="95000"/>
                </a:schemeClr>
              </a:gs>
              <a:gs pos="0">
                <a:srgbClr val="00B050"/>
              </a:gs>
              <a:gs pos="0">
                <a:srgbClr val="00B050"/>
              </a:gs>
              <a:gs pos="0">
                <a:srgbClr val="00B050"/>
              </a:gs>
              <a:gs pos="0">
                <a:srgbClr val="00B050"/>
              </a:gs>
              <a:gs pos="4000">
                <a:srgbClr val="00B050"/>
              </a:gs>
              <a:gs pos="5000">
                <a:srgbClr val="00B050"/>
              </a:gs>
              <a:gs pos="21000">
                <a:srgbClr val="FFFF00"/>
              </a:gs>
            </a:gsLst>
            <a:lin ang="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SA1</a:t>
            </a:r>
          </a:p>
        </p:txBody>
      </p:sp>
      <p:sp>
        <p:nvSpPr>
          <p:cNvPr id="63" name="Rectangle 62">
            <a:extLst>
              <a:ext uri="{FF2B5EF4-FFF2-40B4-BE49-F238E27FC236}">
                <a16:creationId xmlns:a16="http://schemas.microsoft.com/office/drawing/2014/main" id="{D8F87CA2-0597-4AA6-BF19-2637B50B5365}"/>
              </a:ext>
            </a:extLst>
          </p:cNvPr>
          <p:cNvSpPr/>
          <p:nvPr/>
        </p:nvSpPr>
        <p:spPr>
          <a:xfrm>
            <a:off x="8040216" y="3902171"/>
            <a:ext cx="446793"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r>
              <a:rPr lang="en-US" sz="1100" dirty="0">
                <a:solidFill>
                  <a:schemeClr val="tx1"/>
                </a:solidFill>
              </a:rPr>
              <a:t>LB 255</a:t>
            </a:r>
          </a:p>
        </p:txBody>
      </p:sp>
      <p:sp>
        <p:nvSpPr>
          <p:cNvPr id="64" name="Oval Callout 93">
            <a:extLst>
              <a:ext uri="{FF2B5EF4-FFF2-40B4-BE49-F238E27FC236}">
                <a16:creationId xmlns:a16="http://schemas.microsoft.com/office/drawing/2014/main" id="{CD36405E-90BF-45E7-AC89-B570D2A750BB}"/>
              </a:ext>
            </a:extLst>
          </p:cNvPr>
          <p:cNvSpPr/>
          <p:nvPr/>
        </p:nvSpPr>
        <p:spPr bwMode="auto">
          <a:xfrm>
            <a:off x="7944710" y="5104342"/>
            <a:ext cx="1158306" cy="487541"/>
          </a:xfrm>
          <a:prstGeom prst="wedgeEllipseCallout">
            <a:avLst>
              <a:gd name="adj1" fmla="val 1351"/>
              <a:gd name="adj2" fmla="val -216017"/>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5" name="Group 64">
            <a:extLst>
              <a:ext uri="{FF2B5EF4-FFF2-40B4-BE49-F238E27FC236}">
                <a16:creationId xmlns:a16="http://schemas.microsoft.com/office/drawing/2014/main" id="{5C4386E9-6573-400F-8829-B11428E125E8}"/>
              </a:ext>
            </a:extLst>
          </p:cNvPr>
          <p:cNvGrpSpPr/>
          <p:nvPr/>
        </p:nvGrpSpPr>
        <p:grpSpPr>
          <a:xfrm>
            <a:off x="8825203" y="2424085"/>
            <a:ext cx="650149" cy="487473"/>
            <a:chOff x="7668534" y="2425355"/>
            <a:chExt cx="650149" cy="487473"/>
          </a:xfrm>
        </p:grpSpPr>
        <p:sp>
          <p:nvSpPr>
            <p:cNvPr id="66" name="Text Box 26">
              <a:extLst>
                <a:ext uri="{FF2B5EF4-FFF2-40B4-BE49-F238E27FC236}">
                  <a16:creationId xmlns:a16="http://schemas.microsoft.com/office/drawing/2014/main" id="{17937EE2-D8D2-469E-B929-707B843D8996}"/>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05-22</a:t>
              </a:r>
            </a:p>
          </p:txBody>
        </p:sp>
        <p:sp>
          <p:nvSpPr>
            <p:cNvPr id="67" name="Isosceles Triangle 66">
              <a:extLst>
                <a:ext uri="{FF2B5EF4-FFF2-40B4-BE49-F238E27FC236}">
                  <a16:creationId xmlns:a16="http://schemas.microsoft.com/office/drawing/2014/main" id="{B27DF6EE-ADC3-4847-9D51-CEA933982259}"/>
                </a:ext>
              </a:extLst>
            </p:cNvPr>
            <p:cNvSpPr>
              <a:spLocks noChangeArrowheads="1"/>
            </p:cNvSpPr>
            <p:nvPr/>
          </p:nvSpPr>
          <p:spPr bwMode="auto">
            <a:xfrm flipH="1">
              <a:off x="7819651"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8" name="Group 67">
            <a:extLst>
              <a:ext uri="{FF2B5EF4-FFF2-40B4-BE49-F238E27FC236}">
                <a16:creationId xmlns:a16="http://schemas.microsoft.com/office/drawing/2014/main" id="{B9FA3AC2-AEA9-4687-9EBA-351C3F630833}"/>
              </a:ext>
            </a:extLst>
          </p:cNvPr>
          <p:cNvGrpSpPr/>
          <p:nvPr/>
        </p:nvGrpSpPr>
        <p:grpSpPr>
          <a:xfrm>
            <a:off x="9124630" y="3052375"/>
            <a:ext cx="650149" cy="579806"/>
            <a:chOff x="7668534" y="2425355"/>
            <a:chExt cx="650149" cy="579806"/>
          </a:xfrm>
        </p:grpSpPr>
        <p:sp>
          <p:nvSpPr>
            <p:cNvPr id="69" name="Text Box 26">
              <a:extLst>
                <a:ext uri="{FF2B5EF4-FFF2-40B4-BE49-F238E27FC236}">
                  <a16:creationId xmlns:a16="http://schemas.microsoft.com/office/drawing/2014/main" id="{9D6A0D72-2F1D-4790-A0EE-3F24598FC8EB}"/>
                </a:ext>
              </a:extLst>
            </p:cNvPr>
            <p:cNvSpPr txBox="1">
              <a:spLocks noChangeArrowheads="1"/>
            </p:cNvSpPr>
            <p:nvPr/>
          </p:nvSpPr>
          <p:spPr bwMode="auto">
            <a:xfrm flipH="1">
              <a:off x="7668534" y="2645309"/>
              <a:ext cx="650149"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07-22</a:t>
              </a:r>
            </a:p>
            <a:p>
              <a:pPr algn="ctr"/>
              <a:endParaRPr lang="en-US" altLang="en-US" sz="600" dirty="0">
                <a:latin typeface="Arial" panose="020B0604020202020204" pitchFamily="34" charset="0"/>
                <a:cs typeface="Arial" panose="020B0604020202020204" pitchFamily="34" charset="0"/>
              </a:endParaRPr>
            </a:p>
          </p:txBody>
        </p:sp>
        <p:sp>
          <p:nvSpPr>
            <p:cNvPr id="70" name="Isosceles Triangle 69">
              <a:extLst>
                <a:ext uri="{FF2B5EF4-FFF2-40B4-BE49-F238E27FC236}">
                  <a16:creationId xmlns:a16="http://schemas.microsoft.com/office/drawing/2014/main" id="{C44A6D3F-F58B-49B8-B813-47495B7D1BD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1" name="Oval Callout 93">
            <a:extLst>
              <a:ext uri="{FF2B5EF4-FFF2-40B4-BE49-F238E27FC236}">
                <a16:creationId xmlns:a16="http://schemas.microsoft.com/office/drawing/2014/main" id="{03FFBD8E-0982-407D-87DF-E910B21CDB1A}"/>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73" name="Isosceles Triangle 72">
            <a:extLst>
              <a:ext uri="{FF2B5EF4-FFF2-40B4-BE49-F238E27FC236}">
                <a16:creationId xmlns:a16="http://schemas.microsoft.com/office/drawing/2014/main" id="{A440538B-D407-4E7F-9F71-67DD2951A971}"/>
              </a:ext>
            </a:extLst>
          </p:cNvPr>
          <p:cNvSpPr>
            <a:spLocks noChangeArrowheads="1"/>
          </p:cNvSpPr>
          <p:nvPr/>
        </p:nvSpPr>
        <p:spPr bwMode="auto">
          <a:xfrm flipH="1">
            <a:off x="8340149" y="3057284"/>
            <a:ext cx="248998" cy="217487"/>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74" name="Text Box 26">
            <a:extLst>
              <a:ext uri="{FF2B5EF4-FFF2-40B4-BE49-F238E27FC236}">
                <a16:creationId xmlns:a16="http://schemas.microsoft.com/office/drawing/2014/main" id="{252564D0-5B02-46D2-81EA-016FB4919462}"/>
              </a:ext>
            </a:extLst>
          </p:cNvPr>
          <p:cNvSpPr txBox="1">
            <a:spLocks noChangeArrowheads="1"/>
          </p:cNvSpPr>
          <p:nvPr/>
        </p:nvSpPr>
        <p:spPr bwMode="auto">
          <a:xfrm flipH="1">
            <a:off x="8165518" y="3280475"/>
            <a:ext cx="6501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a:t>
            </a:r>
            <a:r>
              <a:rPr lang="en-US" altLang="en-US" sz="700" baseline="30000" dirty="0">
                <a:latin typeface="Arial" panose="020B0604020202020204" pitchFamily="34" charset="0"/>
                <a:cs typeface="Arial" panose="020B0604020202020204" pitchFamily="34" charset="0"/>
              </a:rPr>
              <a:t>st</a:t>
            </a:r>
            <a:r>
              <a:rPr lang="en-US" altLang="en-US" sz="700" dirty="0">
                <a:latin typeface="Arial" panose="020B0604020202020204" pitchFamily="34" charset="0"/>
                <a:cs typeface="Arial" panose="020B0604020202020204" pitchFamily="34" charset="0"/>
              </a:rPr>
              <a:t> SA start</a:t>
            </a:r>
          </a:p>
        </p:txBody>
      </p:sp>
      <p:sp>
        <p:nvSpPr>
          <p:cNvPr id="76" name="Rectangle 75">
            <a:extLst>
              <a:ext uri="{FF2B5EF4-FFF2-40B4-BE49-F238E27FC236}">
                <a16:creationId xmlns:a16="http://schemas.microsoft.com/office/drawing/2014/main" id="{DCA555C3-88D6-42A7-9EDC-EF210EB2056C}"/>
              </a:ext>
            </a:extLst>
          </p:cNvPr>
          <p:cNvSpPr/>
          <p:nvPr/>
        </p:nvSpPr>
        <p:spPr>
          <a:xfrm>
            <a:off x="9815627" y="3900339"/>
            <a:ext cx="565492" cy="24291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err="1">
                <a:solidFill>
                  <a:schemeClr val="tx1"/>
                </a:solidFill>
              </a:rPr>
              <a:t>REVcom</a:t>
            </a:r>
            <a:endParaRPr lang="en-US" sz="900" dirty="0">
              <a:solidFill>
                <a:schemeClr val="tx1"/>
              </a:solidFill>
            </a:endParaRPr>
          </a:p>
        </p:txBody>
      </p:sp>
      <p:sp>
        <p:nvSpPr>
          <p:cNvPr id="75" name="Rectangle 74">
            <a:extLst>
              <a:ext uri="{FF2B5EF4-FFF2-40B4-BE49-F238E27FC236}">
                <a16:creationId xmlns:a16="http://schemas.microsoft.com/office/drawing/2014/main" id="{F3F0F16B-8C38-4782-9610-2B73C4C8F47B}"/>
              </a:ext>
            </a:extLst>
          </p:cNvPr>
          <p:cNvSpPr/>
          <p:nvPr/>
        </p:nvSpPr>
        <p:spPr>
          <a:xfrm>
            <a:off x="9468734" y="3901488"/>
            <a:ext cx="343813" cy="24176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50" dirty="0">
                <a:solidFill>
                  <a:schemeClr val="tx1"/>
                </a:solidFill>
              </a:rPr>
              <a:t>SA3</a:t>
            </a:r>
          </a:p>
        </p:txBody>
      </p:sp>
      <p:grpSp>
        <p:nvGrpSpPr>
          <p:cNvPr id="78" name="Group 77">
            <a:extLst>
              <a:ext uri="{FF2B5EF4-FFF2-40B4-BE49-F238E27FC236}">
                <a16:creationId xmlns:a16="http://schemas.microsoft.com/office/drawing/2014/main" id="{99755303-B7E3-4544-B5C7-D4AC84A21B0D}"/>
              </a:ext>
            </a:extLst>
          </p:cNvPr>
          <p:cNvGrpSpPr/>
          <p:nvPr/>
        </p:nvGrpSpPr>
        <p:grpSpPr>
          <a:xfrm>
            <a:off x="9497641" y="2457390"/>
            <a:ext cx="650149" cy="487473"/>
            <a:chOff x="7668534" y="2425355"/>
            <a:chExt cx="650149" cy="487473"/>
          </a:xfrm>
        </p:grpSpPr>
        <p:sp>
          <p:nvSpPr>
            <p:cNvPr id="79" name="Text Box 26">
              <a:extLst>
                <a:ext uri="{FF2B5EF4-FFF2-40B4-BE49-F238E27FC236}">
                  <a16:creationId xmlns:a16="http://schemas.microsoft.com/office/drawing/2014/main" id="{7DAFFC53-4722-42F5-9C4A-207E7BBE4CE0}"/>
                </a:ext>
              </a:extLst>
            </p:cNvPr>
            <p:cNvSpPr txBox="1">
              <a:spLocks noChangeArrowheads="1"/>
            </p:cNvSpPr>
            <p:nvPr/>
          </p:nvSpPr>
          <p:spPr bwMode="auto">
            <a:xfrm flipH="1">
              <a:off x="7668534" y="2645309"/>
              <a:ext cx="650149"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3</a:t>
              </a:r>
              <a:r>
                <a:rPr lang="en-US" altLang="en-US" sz="600" baseline="30000" dirty="0">
                  <a:latin typeface="Arial" panose="020B0604020202020204" pitchFamily="34" charset="0"/>
                  <a:cs typeface="Arial" panose="020B0604020202020204" pitchFamily="34" charset="0"/>
                </a:rPr>
                <a:t>rd</a:t>
              </a:r>
              <a:r>
                <a:rPr lang="en-US" altLang="en-US" sz="600" dirty="0">
                  <a:latin typeface="Arial" panose="020B0604020202020204" pitchFamily="34" charset="0"/>
                  <a:cs typeface="Arial" panose="020B0604020202020204" pitchFamily="34" charset="0"/>
                </a:rPr>
                <a:t>  SA comp.</a:t>
              </a:r>
            </a:p>
            <a:p>
              <a:pPr algn="ctr"/>
              <a:r>
                <a:rPr lang="en-US" altLang="en-US" sz="600" dirty="0">
                  <a:latin typeface="Arial" panose="020B0604020202020204" pitchFamily="34" charset="0"/>
                  <a:cs typeface="Arial" panose="020B0604020202020204" pitchFamily="34" charset="0"/>
                </a:rPr>
                <a:t>11-22</a:t>
              </a:r>
            </a:p>
          </p:txBody>
        </p:sp>
        <p:sp>
          <p:nvSpPr>
            <p:cNvPr id="80" name="Isosceles Triangle 79">
              <a:extLst>
                <a:ext uri="{FF2B5EF4-FFF2-40B4-BE49-F238E27FC236}">
                  <a16:creationId xmlns:a16="http://schemas.microsoft.com/office/drawing/2014/main" id="{A5D96FA7-57C1-40B5-B57B-3A2718798190}"/>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cxnSp>
        <p:nvCxnSpPr>
          <p:cNvPr id="77" name="Straight Connector 76">
            <a:extLst>
              <a:ext uri="{FF2B5EF4-FFF2-40B4-BE49-F238E27FC236}">
                <a16:creationId xmlns:a16="http://schemas.microsoft.com/office/drawing/2014/main" id="{388D557F-C8D9-4F40-9778-B21A431955B5}"/>
              </a:ext>
            </a:extLst>
          </p:cNvPr>
          <p:cNvCxnSpPr>
            <a:cxnSpLocks/>
          </p:cNvCxnSpPr>
          <p:nvPr/>
        </p:nvCxnSpPr>
        <p:spPr bwMode="auto">
          <a:xfrm flipV="1">
            <a:off x="8502757" y="4187995"/>
            <a:ext cx="720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257119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Nov. Progress and Targets Towards the January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Conducted assignment to 1/3 of the technical comments received in P802.11az D4.0 SA1</a:t>
            </a:r>
          </a:p>
          <a:p>
            <a:pPr lvl="1">
              <a:buFont typeface="Arial" panose="020B0604020202020204" pitchFamily="34" charset="0"/>
              <a:buChar char="•"/>
            </a:pPr>
            <a:r>
              <a:rPr lang="en-US" b="0" dirty="0"/>
              <a:t>Started SA1 comment resolution to extent possible.</a:t>
            </a:r>
          </a:p>
          <a:p>
            <a:pPr lvl="1">
              <a:buFont typeface="Arial" panose="020B0604020202020204" pitchFamily="34" charset="0"/>
              <a:buChar char="•"/>
            </a:pPr>
            <a:r>
              <a:rPr lang="en-US" b="0" dirty="0"/>
              <a:t>Responded to WFA Lia</a:t>
            </a:r>
            <a:r>
              <a:rPr lang="en-US" dirty="0"/>
              <a:t>ison.</a:t>
            </a:r>
          </a:p>
          <a:p>
            <a:pPr lvl="1">
              <a:buFont typeface="Arial" panose="020B0604020202020204" pitchFamily="34" charset="0"/>
              <a:buChar char="•"/>
            </a:pPr>
            <a:endParaRPr lang="en-US" dirty="0"/>
          </a:p>
          <a:p>
            <a:pPr>
              <a:buFont typeface="Arial" panose="020B0604020202020204" pitchFamily="34" charset="0"/>
              <a:buChar char="•"/>
            </a:pPr>
            <a:r>
              <a:rPr lang="en-US" b="0" dirty="0"/>
              <a:t>Targets towards the January meeting:</a:t>
            </a:r>
          </a:p>
          <a:p>
            <a:pPr lvl="1">
              <a:buFont typeface="Arial" panose="020B0604020202020204" pitchFamily="34" charset="0"/>
              <a:buChar char="•"/>
            </a:pPr>
            <a:r>
              <a:rPr lang="en-US" b="0" dirty="0"/>
              <a:t>Complete assignment of P802.11 D4.0 SA1 comments.</a:t>
            </a:r>
          </a:p>
          <a:p>
            <a:pPr lvl="1">
              <a:buFont typeface="Arial" panose="020B0604020202020204" pitchFamily="34" charset="0"/>
              <a:buChar char="•"/>
            </a:pPr>
            <a:r>
              <a:rPr lang="en-US" b="0" dirty="0"/>
              <a:t>Resolve 60 technical/General comments (~33% of SA1 T+G comments).</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2021</a:t>
            </a:r>
            <a:endParaRPr lang="en-GB" dirty="0"/>
          </a:p>
        </p:txBody>
      </p:sp>
    </p:spTree>
    <p:extLst>
      <p:ext uri="{BB962C8B-B14F-4D97-AF65-F5344CB8AC3E}">
        <p14:creationId xmlns:p14="http://schemas.microsoft.com/office/powerpoint/2010/main" val="24099280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2021</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2000" b="0" kern="0" dirty="0"/>
              <a:t>Dec. 2</a:t>
            </a:r>
            <a:r>
              <a:rPr lang="en-US" altLang="en-US" sz="2000" b="0" kern="0" baseline="30000" dirty="0"/>
              <a:t>nd</a:t>
            </a:r>
            <a:r>
              <a:rPr lang="en-US" altLang="en-US" sz="2000" b="0" kern="0" dirty="0"/>
              <a:t>  	Thu.	12:00 – 14:00 ET*</a:t>
            </a:r>
          </a:p>
          <a:p>
            <a:pPr>
              <a:buFont typeface="Arial" panose="020B0604020202020204" pitchFamily="34" charset="0"/>
              <a:buChar char="•"/>
            </a:pPr>
            <a:r>
              <a:rPr lang="en-US" altLang="en-US" sz="2000" b="0" kern="0" dirty="0"/>
              <a:t>Dec. 9</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16</a:t>
            </a:r>
            <a:r>
              <a:rPr lang="en-US" altLang="en-US" sz="2000" b="0" kern="0" baseline="30000" dirty="0"/>
              <a:t>th</a:t>
            </a:r>
            <a:r>
              <a:rPr lang="en-US" altLang="en-US" sz="2000" b="0" kern="0" dirty="0"/>
              <a:t> 	Thu.	12:00 – 14:00 ET*</a:t>
            </a:r>
          </a:p>
          <a:p>
            <a:pPr>
              <a:buFont typeface="Arial" panose="020B0604020202020204" pitchFamily="34" charset="0"/>
              <a:buChar char="•"/>
            </a:pPr>
            <a:r>
              <a:rPr lang="en-US" altLang="en-US" sz="2000" b="0" kern="0" dirty="0"/>
              <a:t>Dec. 23</a:t>
            </a:r>
            <a:r>
              <a:rPr lang="en-US" altLang="en-US" sz="2000" b="0" kern="0" baseline="30000" dirty="0"/>
              <a:t>rd</a:t>
            </a:r>
            <a:r>
              <a:rPr lang="en-US" altLang="en-US" sz="2000" b="0" kern="0" dirty="0"/>
              <a:t> 	Thu.	12:00 – 14:00 ET*</a:t>
            </a:r>
          </a:p>
          <a:p>
            <a:pPr>
              <a:buFont typeface="Arial" panose="020B0604020202020204" pitchFamily="34" charset="0"/>
              <a:buChar char="•"/>
            </a:pPr>
            <a:r>
              <a:rPr lang="en-US" altLang="en-US" sz="2000" b="0" kern="0" dirty="0"/>
              <a:t>Jan. 6</a:t>
            </a:r>
            <a:r>
              <a:rPr lang="en-US" altLang="en-US" sz="2000" b="0" kern="0" baseline="30000" dirty="0"/>
              <a:t>th</a:t>
            </a:r>
            <a:r>
              <a:rPr lang="en-US" altLang="en-US" sz="2000" b="0" kern="0" dirty="0"/>
              <a:t> 	Thu.	12:00 – 14:00 ET*</a:t>
            </a: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highlight>
                <a:srgbClr val="FFFF00"/>
              </a:highlight>
            </a:endParaRPr>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00219"/>
          </a:xfrm>
          <a:prstGeom prst="rect">
            <a:avLst/>
          </a:prstGeom>
          <a:noFill/>
        </p:spPr>
        <p:txBody>
          <a:bodyPr wrap="square" rtlCol="0">
            <a:spAutoFit/>
          </a:bodyPr>
          <a:lstStyle/>
          <a:p>
            <a:pPr marL="0" indent="0"/>
            <a:r>
              <a:rPr lang="en-US" altLang="en-US" sz="1400" b="0" dirty="0">
                <a:solidFill>
                  <a:schemeClr val="tx1"/>
                </a:solidFill>
              </a:rPr>
              <a:t>* - newly announced</a:t>
            </a:r>
          </a:p>
          <a:p>
            <a:pPr marL="0" indent="0"/>
            <a:r>
              <a:rPr lang="en-US" altLang="en-US" sz="1600" b="0" dirty="0">
                <a:solidFill>
                  <a:schemeClr val="tx1"/>
                </a:solidFill>
              </a:rPr>
              <a:t>+ </a:t>
            </a:r>
            <a:r>
              <a:rPr lang="en-US" altLang="en-US" sz="1600" b="0" dirty="0" err="1">
                <a:solidFill>
                  <a:schemeClr val="tx1"/>
                </a:solidFill>
              </a:rPr>
              <a:t>TGaz</a:t>
            </a:r>
            <a:r>
              <a:rPr lang="en-US" altLang="en-US" sz="1600" b="0" dirty="0">
                <a:solidFill>
                  <a:schemeClr val="tx1"/>
                </a:solidFill>
              </a:rPr>
              <a:t> Plenary (motion) meeting.</a:t>
            </a:r>
          </a:p>
          <a:p>
            <a:r>
              <a:rPr lang="en-US" sz="1600" dirty="0">
                <a:solidFill>
                  <a:schemeClr val="tx1"/>
                </a:solidFill>
              </a:rPr>
              <a:t>** - meeting as part of the IEEE week, refer to WG agenda document for details.</a:t>
            </a:r>
            <a:endParaRPr lang="en-US" sz="1400" dirty="0">
              <a:solidFill>
                <a:schemeClr val="tx1"/>
              </a:solidFill>
            </a:endParaRPr>
          </a:p>
        </p:txBody>
      </p:sp>
    </p:spTree>
    <p:extLst>
      <p:ext uri="{BB962C8B-B14F-4D97-AF65-F5344CB8AC3E}">
        <p14:creationId xmlns:p14="http://schemas.microsoft.com/office/powerpoint/2010/main" val="29872683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949165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109548</TotalTime>
  <Words>5750</Words>
  <Application>Microsoft Office PowerPoint</Application>
  <PresentationFormat>Widescreen</PresentationFormat>
  <Paragraphs>853</Paragraphs>
  <Slides>59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59</vt:i4>
      </vt:variant>
    </vt:vector>
  </HeadingPairs>
  <TitlesOfParts>
    <vt:vector size="67" baseType="lpstr">
      <vt:lpstr>Arial</vt:lpstr>
      <vt:lpstr>Calibri</vt:lpstr>
      <vt:lpstr>Monotype Sorts</vt:lpstr>
      <vt:lpstr>Montserrat</vt:lpstr>
      <vt:lpstr>Times</vt:lpstr>
      <vt:lpstr>Times New Roman</vt:lpstr>
      <vt:lpstr>Office Theme</vt:lpstr>
      <vt:lpstr>Document</vt:lpstr>
      <vt:lpstr>TGaz Next Generation Positioning  Agenda for the November Electronic Meeting and  the Following Telecons Agenda</vt:lpstr>
      <vt:lpstr>IEEE 802.11 Task Group AZ Next Generation Positioning </vt:lpstr>
      <vt:lpstr>Abstract</vt:lpstr>
      <vt:lpstr>Logistics</vt:lpstr>
      <vt:lpstr>Logistics</vt:lpstr>
      <vt:lpstr>Meeting Decorum</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Nov. IEEE  Electronic Plenary Meeting Week Agenda</vt:lpstr>
      <vt:lpstr>Submission List for the week</vt:lpstr>
      <vt:lpstr>IEEE Electronic Meeting Week – Nov. 9th</vt:lpstr>
      <vt:lpstr>Submission List for the Nov. 8th meeting</vt:lpstr>
      <vt:lpstr>P802.11az Initial SA Ballot Results</vt:lpstr>
      <vt:lpstr>Submissions Awaiting Motions</vt:lpstr>
      <vt:lpstr>Review Submissions</vt:lpstr>
      <vt:lpstr>PowerPoint Presentation</vt:lpstr>
      <vt:lpstr>IEEE Electronic Meeting Week – Nov. 11th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IEEE Electronic Meeting Week – Nov. 15th</vt:lpstr>
      <vt:lpstr>Submission List for the Nov. 8th meeting</vt:lpstr>
      <vt:lpstr>11-21-1837 Response to WFA Communication</vt:lpstr>
      <vt:lpstr>TGaz / ARC – any further action needed?</vt:lpstr>
      <vt:lpstr>Timeline – previously approved</vt:lpstr>
      <vt:lpstr>Nov. Progress and Targets Towards the January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699</cp:revision>
  <cp:lastPrinted>1601-01-01T00:00:00Z</cp:lastPrinted>
  <dcterms:created xsi:type="dcterms:W3CDTF">2018-08-06T10:28:59Z</dcterms:created>
  <dcterms:modified xsi:type="dcterms:W3CDTF">2021-11-15T16:54:03Z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