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813" r:id="rId3"/>
    <p:sldId id="424" r:id="rId4"/>
    <p:sldId id="423" r:id="rId5"/>
    <p:sldId id="835" r:id="rId6"/>
    <p:sldId id="757" r:id="rId7"/>
    <p:sldId id="754" r:id="rId8"/>
    <p:sldId id="755" r:id="rId9"/>
    <p:sldId id="458" r:id="rId10"/>
    <p:sldId id="489" r:id="rId11"/>
    <p:sldId id="814" r:id="rId12"/>
    <p:sldId id="815" r:id="rId13"/>
    <p:sldId id="749" r:id="rId14"/>
    <p:sldId id="767" r:id="rId15"/>
    <p:sldId id="768" r:id="rId16"/>
    <p:sldId id="746" r:id="rId17"/>
    <p:sldId id="821" r:id="rId18"/>
    <p:sldId id="827" r:id="rId19"/>
    <p:sldId id="822" r:id="rId20"/>
    <p:sldId id="843" r:id="rId21"/>
    <p:sldId id="844" r:id="rId22"/>
    <p:sldId id="845" r:id="rId23"/>
    <p:sldId id="828" r:id="rId24"/>
    <p:sldId id="829" r:id="rId25"/>
    <p:sldId id="848" r:id="rId26"/>
    <p:sldId id="849" r:id="rId27"/>
    <p:sldId id="850" r:id="rId28"/>
    <p:sldId id="851" r:id="rId29"/>
    <p:sldId id="846" r:id="rId30"/>
    <p:sldId id="847" r:id="rId31"/>
    <p:sldId id="852" r:id="rId32"/>
    <p:sldId id="853" r:id="rId33"/>
    <p:sldId id="842"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04" autoAdjust="0"/>
    <p:restoredTop sz="94075" autoAdjust="0"/>
  </p:normalViewPr>
  <p:slideViewPr>
    <p:cSldViewPr>
      <p:cViewPr varScale="1">
        <p:scale>
          <a:sx n="93" d="100"/>
          <a:sy n="93" d="100"/>
        </p:scale>
        <p:origin x="744" y="5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48196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63090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8583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457626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35940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1952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44577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73940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1597</a:t>
            </a:r>
            <a:r>
              <a:rPr lang="en-US" altLang="en-US" sz="1800" b="1" dirty="0" smtClean="0"/>
              <a:t>r7</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567-03-00bf-ieee-802-11bf-september-2021-interim-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1/dcn/21/11-21-1674-05-00bf-802-11bf-teleconference-minutes-september-november-2021.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November Plenary</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2021-11-01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10</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13</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14</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15</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16</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0668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158192142"/>
              </p:ext>
            </p:extLst>
          </p:nvPr>
        </p:nvGraphicFramePr>
        <p:xfrm>
          <a:off x="762000" y="2872086"/>
          <a:ext cx="8229601" cy="269051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21/1445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Dong Wei (NXP)</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Requirements for Sensing Transmitters</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21/1701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Solomon Trainin (Qualcomm)</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Measurement setup termination</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21/1433</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Cheng Chen (Intel)</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Non-TB Sensing Measurement (with SP)</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21/1736</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FFC000"/>
                          </a:solidFill>
                        </a:rPr>
                        <a:t>Insun</a:t>
                      </a:r>
                      <a:r>
                        <a:rPr lang="en-US" altLang="zh-CN" sz="1100" dirty="0" smtClean="0">
                          <a:solidFill>
                            <a:srgbClr val="FFC000"/>
                          </a:solidFill>
                        </a:rPr>
                        <a:t> Jang (LG Electronics)</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Role Negotiation in WLAN Sensing Procedure</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21/1735</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Procedure of Sensing Measurement Setup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 Electronics)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Consideration for NDPA in 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21/1776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Support for Sensing Measurement Instances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Legacy Support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21/1745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Rajat </a:t>
                      </a:r>
                      <a:r>
                        <a:rPr lang="en-US" altLang="zh-CN" sz="1100" kern="1200" dirty="0" err="1" smtClean="0">
                          <a:solidFill>
                            <a:schemeClr val="tx1"/>
                          </a:solidFill>
                          <a:latin typeface="+mn-lt"/>
                          <a:ea typeface="+mn-ea"/>
                          <a:cs typeface="+mn-cs"/>
                        </a:rPr>
                        <a:t>Pushkarna</a:t>
                      </a:r>
                      <a:r>
                        <a:rPr lang="en-US" altLang="zh-CN" sz="1100" kern="1200" dirty="0" smtClean="0">
                          <a:solidFill>
                            <a:schemeClr val="tx1"/>
                          </a:solidFill>
                          <a:latin typeface="+mn-lt"/>
                          <a:ea typeface="+mn-ea"/>
                          <a:cs typeface="+mn-cs"/>
                        </a:rPr>
                        <a:t>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Opportunistic WLAN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Non-TB Measurement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21/1799</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dirty="0" smtClean="0">
                          <a:solidFill>
                            <a:schemeClr val="tx1"/>
                          </a:solidFill>
                        </a:rPr>
                        <a:t>(Qualcomm)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a:t>
                      </a:r>
                      <a:r>
                        <a:rPr lang="en-US" altLang="zh-CN" sz="1100" kern="1200" dirty="0" err="1" smtClean="0">
                          <a:solidFill>
                            <a:schemeClr val="tx1"/>
                          </a:solidFill>
                          <a:latin typeface="+mn-lt"/>
                          <a:ea typeface="+mn-ea"/>
                          <a:cs typeface="+mn-cs"/>
                        </a:rPr>
                        <a:t>bistatic</a:t>
                      </a:r>
                      <a:r>
                        <a:rPr lang="en-US" altLang="zh-CN" sz="1100" kern="1200" dirty="0" smtClean="0">
                          <a:solidFill>
                            <a:schemeClr val="tx1"/>
                          </a:solidFill>
                          <a:latin typeface="+mn-lt"/>
                          <a:ea typeface="+mn-ea"/>
                          <a:cs typeface="+mn-cs"/>
                        </a:rPr>
                        <a:t> radar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Alecsander Eitan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Imaging Radar</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data report </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solidFill>
                  <a:srgbClr val="0000FF"/>
                </a:solidFill>
              </a:rPr>
              <a:t>September</a:t>
            </a:r>
            <a:r>
              <a:rPr lang="en-US" altLang="zh-CN" sz="2000" dirty="0" smtClean="0"/>
              <a:t> </a:t>
            </a:r>
            <a:r>
              <a:rPr lang="en-US" altLang="zh-CN" sz="2000" dirty="0"/>
              <a:t>2021 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a:t>September </a:t>
            </a:r>
            <a:r>
              <a:rPr lang="en-US" altLang="zh-CN" sz="1600" dirty="0" smtClean="0"/>
              <a:t>Interim: </a:t>
            </a:r>
            <a:r>
              <a:rPr lang="en-US" altLang="zh-CN" sz="1600" dirty="0" smtClean="0">
                <a:hlinkClick r:id="rId3"/>
              </a:rPr>
              <a:t>https</a:t>
            </a:r>
            <a:r>
              <a:rPr lang="en-US" altLang="zh-CN" sz="1600" dirty="0">
                <a:hlinkClick r:id="rId3"/>
              </a:rPr>
              <a:t>://</a:t>
            </a:r>
            <a:r>
              <a:rPr lang="en-US" altLang="zh-CN" sz="1600" dirty="0" smtClean="0">
                <a:hlinkClick r:id="rId3"/>
              </a:rPr>
              <a:t>mentor.ieee.org/802.11/dcn/21/11-21-1567-03-00bf-ieee-802-11bf-september-2021-interim-meeting-minutes.docx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September - November: </a:t>
            </a:r>
          </a:p>
          <a:p>
            <a:pPr marL="714375" lvl="1" indent="0" algn="just">
              <a:buNone/>
            </a:pPr>
            <a:r>
              <a:rPr lang="en-US" altLang="zh-CN" sz="1600" dirty="0">
                <a:hlinkClick r:id="rId4"/>
              </a:rPr>
              <a:t>https://</a:t>
            </a:r>
            <a:r>
              <a:rPr lang="en-US" altLang="zh-CN" sz="1600" dirty="0" smtClean="0">
                <a:hlinkClick r:id="rId4"/>
              </a:rPr>
              <a:t>mentor.ieee.org/802.11/dcn/21/11-21-1674-05-00bf-802-11bf-teleconference-minutes-september-november-2021.docx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 Leif Wilhelmsson 	Second</a:t>
            </a:r>
            <a:r>
              <a:rPr lang="en-US" altLang="zh-CN" sz="2000" dirty="0"/>
              <a:t>: Claudio da Silva</a:t>
            </a:r>
            <a:r>
              <a:rPr lang="en-US" altLang="zh-CN" sz="2000" dirty="0" smtClean="0"/>
              <a:t>	</a:t>
            </a:r>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19</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t>November </a:t>
            </a:r>
            <a:r>
              <a:rPr lang="en-US" altLang="zh-CN" dirty="0" smtClean="0"/>
              <a:t>9, 12, 15</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20</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21</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22</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4099930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23</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12 </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237347725"/>
              </p:ext>
            </p:extLst>
          </p:nvPr>
        </p:nvGraphicFramePr>
        <p:xfrm>
          <a:off x="762000" y="2971800"/>
          <a:ext cx="8229601" cy="208018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21/1736</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00B050"/>
                          </a:solidFill>
                        </a:rPr>
                        <a:t>Insun</a:t>
                      </a:r>
                      <a:r>
                        <a:rPr lang="en-US" altLang="zh-CN" sz="1100" dirty="0" smtClean="0">
                          <a:solidFill>
                            <a:srgbClr val="00B050"/>
                          </a:solidFill>
                        </a:rPr>
                        <a:t> Jang (LG Electronics)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Role Negotiation in WLAN Sensing Procedure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21/1735</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FFC000"/>
                          </a:solidFill>
                        </a:rPr>
                        <a:t>Insun</a:t>
                      </a:r>
                      <a:r>
                        <a:rPr lang="en-US" altLang="zh-CN" sz="1100" dirty="0" smtClean="0">
                          <a:solidFill>
                            <a:srgbClr val="FFC000"/>
                          </a:solidFill>
                        </a:rPr>
                        <a:t> Jang (LG Electronics)</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rgbClr val="FFC000"/>
                          </a:solidFill>
                        </a:rPr>
                        <a:t>Procedure of Sensing Measurement Setup</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 Electronics)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Consideration for NDPA in 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21/1776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Support for Sensing Measurement Instances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Legacy Support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21/1745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Rajat </a:t>
                      </a:r>
                      <a:r>
                        <a:rPr lang="en-US" altLang="zh-CN" sz="1100" kern="1200" dirty="0" err="1" smtClean="0">
                          <a:solidFill>
                            <a:schemeClr val="tx1"/>
                          </a:solidFill>
                          <a:latin typeface="+mn-lt"/>
                          <a:ea typeface="+mn-ea"/>
                          <a:cs typeface="+mn-cs"/>
                        </a:rPr>
                        <a:t>Pushkarna</a:t>
                      </a:r>
                      <a:r>
                        <a:rPr lang="en-US" altLang="zh-CN" sz="1100" kern="1200" dirty="0" smtClean="0">
                          <a:solidFill>
                            <a:schemeClr val="tx1"/>
                          </a:solidFill>
                          <a:latin typeface="+mn-lt"/>
                          <a:ea typeface="+mn-ea"/>
                          <a:cs typeface="+mn-cs"/>
                        </a:rPr>
                        <a:t>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Opportunistic WLAN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Non-TB Measurement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21/1799</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dirty="0" smtClean="0">
                          <a:solidFill>
                            <a:schemeClr val="tx1"/>
                          </a:solidFill>
                        </a:rPr>
                        <a:t>(Qualcomm)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a:t>
                      </a:r>
                      <a:r>
                        <a:rPr lang="en-US" altLang="zh-CN" sz="1100" kern="1200" dirty="0" err="1" smtClean="0">
                          <a:solidFill>
                            <a:schemeClr val="tx1"/>
                          </a:solidFill>
                          <a:latin typeface="+mn-lt"/>
                          <a:ea typeface="+mn-ea"/>
                          <a:cs typeface="+mn-cs"/>
                        </a:rPr>
                        <a:t>bistatic</a:t>
                      </a:r>
                      <a:r>
                        <a:rPr lang="en-US" altLang="zh-CN" sz="1100" kern="1200" dirty="0" smtClean="0">
                          <a:solidFill>
                            <a:schemeClr val="tx1"/>
                          </a:solidFill>
                          <a:latin typeface="+mn-lt"/>
                          <a:ea typeface="+mn-ea"/>
                          <a:cs typeface="+mn-cs"/>
                        </a:rPr>
                        <a:t> radar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Alecsander Eitan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Imaging Radar</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data report </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24</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15 </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smtClean="0"/>
              <a:t>Motion (</a:t>
            </a:r>
            <a:r>
              <a:rPr lang="en-US" altLang="zh-CN" sz="1400" smtClean="0">
                <a:solidFill>
                  <a:srgbClr val="0000FF"/>
                </a:solidFill>
              </a:rPr>
              <a:t>34-37</a:t>
            </a:r>
            <a:r>
              <a:rPr lang="en-US" altLang="zh-CN" sz="1400" smtClean="0"/>
              <a:t>)</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004606326"/>
              </p:ext>
            </p:extLst>
          </p:nvPr>
        </p:nvGraphicFramePr>
        <p:xfrm>
          <a:off x="762000" y="3253812"/>
          <a:ext cx="8229601" cy="2283630"/>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21/1751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Dongguk Lim (LG Electronics)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Consideration for NDPA in 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21/1776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 Wei (NXP)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Support for Sensing Measurement Instances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Legacy Support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21/1745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Rajat </a:t>
                      </a:r>
                      <a:r>
                        <a:rPr lang="en-US" altLang="zh-CN" sz="1100" kern="1200" dirty="0" err="1" smtClean="0">
                          <a:solidFill>
                            <a:schemeClr val="tx1"/>
                          </a:solidFill>
                          <a:latin typeface="+mn-lt"/>
                          <a:ea typeface="+mn-ea"/>
                          <a:cs typeface="+mn-cs"/>
                        </a:rPr>
                        <a:t>Pushkarna</a:t>
                      </a:r>
                      <a:r>
                        <a:rPr lang="en-US" altLang="zh-CN" sz="1100" kern="1200" dirty="0" smtClean="0">
                          <a:solidFill>
                            <a:schemeClr val="tx1"/>
                          </a:solidFill>
                          <a:latin typeface="+mn-lt"/>
                          <a:ea typeface="+mn-ea"/>
                          <a:cs typeface="+mn-cs"/>
                        </a:rPr>
                        <a:t>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Opportunistic WLAN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Non-TB Measurement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21/1799</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dirty="0" smtClean="0">
                          <a:solidFill>
                            <a:schemeClr val="tx1"/>
                          </a:solidFill>
                        </a:rPr>
                        <a:t>(Qualcomm)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a:t>
                      </a:r>
                      <a:r>
                        <a:rPr lang="en-US" altLang="zh-CN" sz="1100" kern="1200" dirty="0" err="1" smtClean="0">
                          <a:solidFill>
                            <a:schemeClr val="tx1"/>
                          </a:solidFill>
                          <a:latin typeface="+mn-lt"/>
                          <a:ea typeface="+mn-ea"/>
                          <a:cs typeface="+mn-cs"/>
                        </a:rPr>
                        <a:t>bistatic</a:t>
                      </a:r>
                      <a:r>
                        <a:rPr lang="en-US" altLang="zh-CN" sz="1100" kern="1200" dirty="0" smtClean="0">
                          <a:solidFill>
                            <a:schemeClr val="tx1"/>
                          </a:solidFill>
                          <a:latin typeface="+mn-lt"/>
                          <a:ea typeface="+mn-ea"/>
                          <a:cs typeface="+mn-cs"/>
                        </a:rPr>
                        <a:t> radar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Alecsander Eitan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Imaging Radar</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data report </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Mesurement</a:t>
                      </a:r>
                      <a:r>
                        <a:rPr lang="en-US" altLang="zh-CN" sz="1100" kern="1200" dirty="0" smtClean="0">
                          <a:solidFill>
                            <a:schemeClr val="tx1"/>
                          </a:solidFill>
                          <a:latin typeface="+mn-lt"/>
                          <a:ea typeface="+mn-ea"/>
                          <a:cs typeface="+mn-cs"/>
                        </a:rPr>
                        <a:t> setup frame formats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21/1865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dirty="0" smtClean="0">
                          <a:solidFill>
                            <a:schemeClr val="tx1"/>
                          </a:solidFill>
                        </a:rPr>
                        <a:t>(Qualcomm)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DMG-Multi-Static-PPDU-</a:t>
                      </a:r>
                      <a:r>
                        <a:rPr lang="en-US" altLang="zh-CN" sz="1100" kern="1200" dirty="0" err="1" smtClean="0">
                          <a:solidFill>
                            <a:schemeClr val="tx1"/>
                          </a:solidFill>
                          <a:latin typeface="+mn-lt"/>
                          <a:ea typeface="+mn-ea"/>
                          <a:cs typeface="+mn-cs"/>
                        </a:rPr>
                        <a:t>structue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25</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2171977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26</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7869764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27</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5223516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28</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16182437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In </a:t>
            </a:r>
            <a:r>
              <a:rPr lang="en-US" altLang="zh-CN" sz="1800" kern="0" dirty="0"/>
              <a:t>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a:t>: Lei Huang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21/1438r1</a:t>
            </a:r>
          </a:p>
          <a:p>
            <a:pPr marL="628650" lvl="2">
              <a:buFont typeface="微软雅黑" panose="020B0503020204020204" pitchFamily="34" charset="-122"/>
              <a:buChar char="–"/>
              <a:defRPr/>
            </a:pPr>
            <a:r>
              <a:rPr lang="en-US" altLang="zh-CN" kern="0" dirty="0"/>
              <a:t>SP Result:  </a:t>
            </a:r>
            <a:r>
              <a:rPr lang="en-US" altLang="zh-CN" kern="0" dirty="0" smtClean="0"/>
              <a:t>16Y</a:t>
            </a:r>
            <a:r>
              <a:rPr lang="en-US" altLang="zh-CN" kern="0" dirty="0"/>
              <a:t>/ </a:t>
            </a:r>
            <a:r>
              <a:rPr lang="en-US" altLang="zh-CN" kern="0" dirty="0" smtClean="0"/>
              <a:t>5N</a:t>
            </a:r>
            <a:r>
              <a:rPr lang="en-US" altLang="zh-CN" kern="0" dirty="0"/>
              <a:t>/ </a:t>
            </a:r>
            <a:r>
              <a:rPr lang="en-US" altLang="zh-CN" kern="0" dirty="0" smtClean="0"/>
              <a:t>13A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November 9, 12, </a:t>
            </a:r>
            <a:r>
              <a:rPr lang="en-US" altLang="en-US" dirty="0" smtClean="0">
                <a:solidFill>
                  <a:srgbClr val="0000FF"/>
                </a:solidFill>
              </a:rPr>
              <a:t>15</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a:t>
            </a:r>
            <a:r>
              <a:rPr lang="en-US" altLang="zh-CN" sz="1800" b="1" kern="0" dirty="0" smtClean="0"/>
              <a:t>SFD. </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dirty="0"/>
              <a:t>Second</a:t>
            </a:r>
            <a:r>
              <a:rPr lang="en-US" altLang="zh-CN" sz="1800" b="1" kern="0" dirty="0"/>
              <a:t>: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21/1701r1</a:t>
            </a:r>
          </a:p>
          <a:p>
            <a:pPr marL="628650" lvl="2">
              <a:buFont typeface="微软雅黑" panose="020B0503020204020204" pitchFamily="34" charset="-122"/>
              <a:buChar char="–"/>
              <a:defRPr/>
            </a:pPr>
            <a:r>
              <a:rPr lang="en-US" altLang="zh-CN" kern="0" dirty="0"/>
              <a:t>SP Result:  </a:t>
            </a:r>
            <a:r>
              <a:rPr lang="en-US" altLang="zh-CN" kern="0" dirty="0" smtClean="0"/>
              <a:t>32Y</a:t>
            </a:r>
            <a:r>
              <a:rPr lang="en-US" altLang="zh-CN" kern="0" dirty="0"/>
              <a:t>/ </a:t>
            </a:r>
            <a:r>
              <a:rPr lang="en-US" altLang="zh-CN" kern="0" dirty="0" smtClean="0"/>
              <a:t>4N</a:t>
            </a:r>
            <a:r>
              <a:rPr lang="en-US" altLang="zh-CN" kern="0" dirty="0"/>
              <a:t>/ </a:t>
            </a:r>
            <a:r>
              <a:rPr lang="en-US" altLang="zh-CN" kern="0" dirty="0" smtClean="0"/>
              <a:t>59A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402622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During </a:t>
            </a:r>
            <a:r>
              <a:rPr lang="en-US" altLang="zh-CN" sz="1800" kern="0" dirty="0"/>
              <a:t>a sensing measurement setup, role(s) of a sensing responder shall be determined as one of </a:t>
            </a:r>
            <a:r>
              <a:rPr lang="en-US" altLang="zh-CN" sz="1800" kern="0" dirty="0" smtClean="0"/>
              <a:t>followings:</a:t>
            </a:r>
            <a:endParaRPr lang="en-US" altLang="zh-CN" sz="1800" kern="0" dirty="0"/>
          </a:p>
          <a:p>
            <a:pPr marL="342900" lvl="2" indent="0" algn="just">
              <a:buNone/>
              <a:defRPr/>
            </a:pPr>
            <a:r>
              <a:rPr lang="en-US" altLang="zh-CN" sz="1400" kern="0" dirty="0" smtClean="0"/>
              <a:t>– Sensing </a:t>
            </a:r>
            <a:r>
              <a:rPr lang="en-US" altLang="zh-CN" sz="1400" kern="0" dirty="0"/>
              <a:t>Receiver</a:t>
            </a:r>
          </a:p>
          <a:p>
            <a:pPr marL="342900" lvl="2" indent="0" algn="just">
              <a:buNone/>
              <a:defRPr/>
            </a:pPr>
            <a:r>
              <a:rPr lang="en-US" altLang="zh-CN" sz="1400" kern="0" dirty="0" smtClean="0"/>
              <a:t>– Sensing </a:t>
            </a:r>
            <a:r>
              <a:rPr lang="en-US" altLang="zh-CN" sz="1400" kern="0" dirty="0"/>
              <a:t>Transmitter</a:t>
            </a:r>
          </a:p>
          <a:p>
            <a:pPr marL="342900" lvl="2" indent="0" algn="just">
              <a:buNone/>
              <a:defRPr/>
            </a:pPr>
            <a:r>
              <a:rPr lang="en-US" altLang="zh-CN" sz="1400" kern="0" dirty="0" smtClean="0"/>
              <a:t>– Sensing </a:t>
            </a:r>
            <a:r>
              <a:rPr lang="en-US" altLang="zh-CN" sz="1400" kern="0" dirty="0"/>
              <a:t>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Insun</a:t>
            </a:r>
            <a:r>
              <a:rPr lang="en-US" altLang="zh-CN" sz="1800" b="1" kern="0" dirty="0"/>
              <a:t> Jang </a:t>
            </a:r>
            <a:r>
              <a:rPr lang="en-US" altLang="zh-CN" sz="1800" b="1" kern="0" dirty="0" smtClean="0"/>
              <a:t>	</a:t>
            </a:r>
            <a:r>
              <a:rPr lang="en-US" altLang="zh-CN" sz="1800" b="1" dirty="0" smtClean="0"/>
              <a:t>	</a:t>
            </a:r>
            <a:r>
              <a:rPr lang="en-US" altLang="zh-CN" sz="1800" b="1" kern="0" dirty="0"/>
              <a:t>Second</a:t>
            </a:r>
            <a:r>
              <a:rPr lang="en-US" altLang="zh-CN" sz="1800" b="1" kern="0" dirty="0" smtClean="0"/>
              <a:t>: Sang </a:t>
            </a:r>
            <a:r>
              <a:rPr lang="en-US" altLang="zh-CN" sz="1800" b="1" kern="0" dirty="0"/>
              <a:t>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21/1736r2</a:t>
            </a:r>
          </a:p>
          <a:p>
            <a:pPr marL="628650" lvl="2">
              <a:buFont typeface="微软雅黑" panose="020B0503020204020204" pitchFamily="34" charset="-122"/>
              <a:buChar char="–"/>
              <a:defRPr/>
            </a:pPr>
            <a:r>
              <a:rPr lang="en-US" altLang="zh-CN" kern="0" dirty="0"/>
              <a:t>SP Result:  </a:t>
            </a:r>
            <a:r>
              <a:rPr lang="en-US" altLang="zh-CN" kern="0" dirty="0" smtClean="0"/>
              <a:t>34Y/ 6N</a:t>
            </a:r>
            <a:r>
              <a:rPr lang="en-US" altLang="zh-CN" kern="0" dirty="0"/>
              <a:t>/ </a:t>
            </a:r>
            <a:r>
              <a:rPr lang="en-US" altLang="zh-CN" kern="0" dirty="0" smtClean="0"/>
              <a:t>23A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499580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The </a:t>
            </a:r>
            <a:r>
              <a:rPr lang="en-US" altLang="zh-CN" sz="1800" kern="0" dirty="0"/>
              <a:t>transmitter and </a:t>
            </a:r>
            <a:r>
              <a:rPr lang="en-US" altLang="zh-CN" sz="1800" kern="0" dirty="0" smtClean="0"/>
              <a:t>receiver role(s</a:t>
            </a:r>
            <a:r>
              <a:rPr lang="en-US" altLang="zh-CN" sz="1800" kern="0" dirty="0"/>
              <a:t>) of a STA corresponding to a sensing measurement setup ID until the measurement setup is terminated shall be fixed as determined during the measurement </a:t>
            </a:r>
            <a:r>
              <a:rPr lang="en-US" altLang="zh-CN" sz="1800" kern="0" dirty="0" smtClean="0"/>
              <a:t>setup</a:t>
            </a:r>
            <a:r>
              <a:rPr lang="en-US" altLang="zh-CN" sz="1800" kern="0" dirty="0"/>
              <a:t>.</a:t>
            </a:r>
          </a:p>
          <a:p>
            <a:pPr marL="342900" lvl="2" indent="0" algn="just">
              <a:buNone/>
              <a:defRPr/>
            </a:pPr>
            <a:endParaRPr lang="en-US" altLang="zh-CN" sz="1400" kern="0" dirty="0"/>
          </a:p>
          <a:p>
            <a:pPr marL="342900" lvl="2" indent="0" algn="just">
              <a:buNone/>
              <a:defRPr/>
            </a:pPr>
            <a:endParaRPr lang="en-US" altLang="zh-CN" sz="1400" b="1" kern="0" dirty="0" smtClean="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Insun</a:t>
            </a:r>
            <a:r>
              <a:rPr lang="en-US" altLang="zh-CN" sz="1800" b="1" kern="0" dirty="0"/>
              <a:t> Jang </a:t>
            </a:r>
            <a:r>
              <a:rPr lang="en-US" altLang="zh-CN" sz="1800" b="1" kern="0" dirty="0" smtClean="0"/>
              <a:t>	</a:t>
            </a:r>
            <a:r>
              <a:rPr lang="en-US" altLang="zh-CN" sz="1800" b="1" dirty="0" smtClean="0"/>
              <a:t>	</a:t>
            </a:r>
            <a:r>
              <a:rPr lang="en-US" altLang="zh-CN" sz="1800" b="1" kern="0" dirty="0"/>
              <a:t>Second</a:t>
            </a:r>
            <a:r>
              <a:rPr lang="en-US" altLang="zh-CN" sz="1800" b="1" kern="0" dirty="0"/>
              <a:t>: </a:t>
            </a:r>
            <a:r>
              <a:rPr lang="en-US" altLang="zh-CN" sz="1800" b="1" kern="0" dirty="0" err="1"/>
              <a:t>Dongguk</a:t>
            </a:r>
            <a:r>
              <a:rPr lang="en-US" altLang="zh-CN" sz="1800" b="1" kern="0" dirty="0"/>
              <a:t> Lim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21/1736r2</a:t>
            </a:r>
          </a:p>
          <a:p>
            <a:pPr marL="628650" lvl="2">
              <a:buFont typeface="微软雅黑" panose="020B0503020204020204" pitchFamily="34" charset="-122"/>
              <a:buChar char="–"/>
              <a:defRPr/>
            </a:pPr>
            <a:r>
              <a:rPr lang="en-US" altLang="zh-CN" kern="0" dirty="0"/>
              <a:t>SP Result:  </a:t>
            </a:r>
            <a:r>
              <a:rPr lang="en-US" altLang="zh-CN" kern="0" dirty="0" smtClean="0"/>
              <a:t>35Y/ 7N</a:t>
            </a:r>
            <a:r>
              <a:rPr lang="en-US" altLang="zh-CN" kern="0" dirty="0"/>
              <a:t>/ </a:t>
            </a:r>
            <a:r>
              <a:rPr lang="en-US" altLang="zh-CN" kern="0" dirty="0" smtClean="0"/>
              <a:t>22A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970940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33</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altLang="zh-CN" dirty="0" smtClean="0">
                <a:solidFill>
                  <a:srgbClr val="0000FF"/>
                </a:solidFill>
              </a:rPr>
              <a:t>November</a:t>
            </a:r>
            <a:r>
              <a:rPr lang="en-US" altLang="zh-CN" dirty="0" smtClean="0"/>
              <a:t> </a:t>
            </a:r>
            <a:r>
              <a:rPr lang="en-US" dirty="0" smtClean="0"/>
              <a:t>802 </a:t>
            </a:r>
            <a:r>
              <a:rPr lang="en-US" dirty="0"/>
              <a:t>electronic </a:t>
            </a:r>
            <a:r>
              <a:rPr lang="en-US" altLang="zh-CN" dirty="0" smtClean="0">
                <a:solidFill>
                  <a:srgbClr val="0000FF"/>
                </a:solidFill>
              </a:rPr>
              <a:t>Plenary</a:t>
            </a:r>
            <a:r>
              <a:rPr lang="en-US" altLang="zh-CN" dirty="0" smtClean="0"/>
              <a:t> </a:t>
            </a:r>
            <a:r>
              <a:rPr lang="en-US" dirty="0" smtClean="0"/>
              <a:t>session</a:t>
            </a:r>
            <a:endParaRPr lang="en-US" dirty="0"/>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a:t>
            </a:r>
            <a:r>
              <a:rPr lang="en-US" sz="2000" dirty="0">
                <a:solidFill>
                  <a:srgbClr val="0000FF"/>
                </a:solidFill>
              </a:rPr>
              <a:t>November</a:t>
            </a:r>
            <a:r>
              <a:rPr lang="en-US" sz="2000" dirty="0"/>
              <a:t>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http://802world.org/plenary/</a:t>
            </a:r>
          </a:p>
          <a:p>
            <a:pPr>
              <a:buFont typeface="Arial" panose="020B0604020202020204" pitchFamily="34" charset="0"/>
              <a:buChar char="•"/>
            </a:pPr>
            <a:r>
              <a:rPr lang="en-US" sz="2000" dirty="0">
                <a:hlinkClick r:id="rId3"/>
              </a:rPr>
              <a:t>http://802world.org/plenary</a:t>
            </a:r>
            <a:r>
              <a:rPr lang="en-US" sz="2000" dirty="0" smtClean="0">
                <a:hlinkClick r:id="rId3"/>
              </a:rPr>
              <a:t>/</a:t>
            </a:r>
            <a:endParaRPr lang="en-US" sz="2000" dirty="0" smtClean="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Tree>
    <p:extLst>
      <p:ext uri="{BB962C8B-B14F-4D97-AF65-F5344CB8AC3E}">
        <p14:creationId xmlns:p14="http://schemas.microsoft.com/office/powerpoint/2010/main" val="280549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6</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7</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8</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9</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108135</TotalTime>
  <Words>2828</Words>
  <Application>Microsoft Office PowerPoint</Application>
  <PresentationFormat>全屏显示(4:3)</PresentationFormat>
  <Paragraphs>575</Paragraphs>
  <Slides>33</Slides>
  <Notes>32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33</vt:i4>
      </vt:variant>
    </vt:vector>
  </HeadingPairs>
  <TitlesOfParts>
    <vt:vector size="42"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November Plenary2021</vt:lpstr>
      <vt:lpstr>IEEE 802.11 Task Group bf WLAN Sensing </vt:lpstr>
      <vt:lpstr>PowerPoint 演示文稿</vt:lpstr>
      <vt:lpstr>PowerPoint 演示文稿</vt:lpstr>
      <vt:lpstr>Registration for the November 802 electronic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4728</cp:revision>
  <cp:lastPrinted>2014-11-04T15:04:57Z</cp:lastPrinted>
  <dcterms:created xsi:type="dcterms:W3CDTF">2007-04-17T18:10:23Z</dcterms:created>
  <dcterms:modified xsi:type="dcterms:W3CDTF">2021-11-15T16:21:51Z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(3)hNAwB+DIWMpJ2byBe+2Nr8Ry9qYEYt6ADDnd/3Ol2dlQtnXNZYRX9JWbQ1EVQ9XEQa2UkTOO
qnLUUkqIyAZPMv3uuVEl7GlWDNYgttL4NK5Trh06BPYvQPpxCzkFAa69uiDiKFtK4cacjzBI
RFoZTA2vdC0aPblZARP0qBIvaaN+PeTaGyEwwWDqunRM8dEKruujr8KZf+sadbtWdvsYVvsL
gVOInizHUK2TcL4VUU</vt:lpwstr>
  </property>
  <property fmtid="{D5CDD505-2E9C-101B-9397-08002B2CF9AE}" pid="27" name="_2015_ms_pID_7253431">
    <vt:lpwstr>NbYOK0O87FoGsFPI+UjdtoWqLCkIZ3gNGlHIWUgKF8rtflqHZo92Hx
zwEmjViMVhbDCiIUNxKGpIG2GOA/yaV5CZCaWl3C4IDx+H4BRgS5nHxnBGdXJ7tJyrqYX5Q5
YDKFCA14IB+0PvvGCtiEjq/ZSvM2dR+bmUC0agfgoxkPhLiYtSWX0+Q9Dzl06r6hMOWUFyyM
RaNInddQBN+/vf2lYUmIWQoNLbQkfo0QogX4</vt:lpwstr>
  </property>
  <property fmtid="{D5CDD505-2E9C-101B-9397-08002B2CF9AE}" pid="28" name="_2015_ms_pID_7253432">
    <vt:lpwstr>Sg==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