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11" r:id="rId3"/>
    <p:sldId id="619" r:id="rId4"/>
    <p:sldId id="637" r:id="rId5"/>
    <p:sldId id="632" r:id="rId6"/>
    <p:sldId id="638" r:id="rId7"/>
    <p:sldId id="625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ochaoming" initials="luo" lastIdx="1" clrIdx="0">
    <p:extLst>
      <p:ext uri="{19B8F6BF-5375-455C-9EA6-DF929625EA0E}">
        <p15:presenceInfo xmlns:p15="http://schemas.microsoft.com/office/powerpoint/2012/main" userId="luochaom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3300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989" autoAdjust="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802.11-21/1596r2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Sept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Visio___4.vsdx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Visio___6.vsdx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on one-to-one sensing measurement instance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2021-09-29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624694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The group has discussed </a:t>
            </a:r>
            <a:r>
              <a:rPr lang="en-US" altLang="zh-CN" sz="2000" smtClean="0"/>
              <a:t>to support </a:t>
            </a:r>
            <a:r>
              <a:rPr lang="en-US" altLang="zh-CN" sz="2000"/>
              <a:t>an NDPA/NDP-based measurement procedure</a:t>
            </a:r>
            <a:r>
              <a:rPr lang="en-US" altLang="zh-CN" sz="2000" kern="1200" smtClean="0">
                <a:solidFill>
                  <a:schemeClr val="tx2"/>
                </a:solidFill>
              </a:rPr>
              <a:t>. [1]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A </a:t>
            </a:r>
            <a:r>
              <a:rPr lang="en-US" altLang="zh-CN" sz="2000" smtClean="0"/>
              <a:t>non-TB </a:t>
            </a:r>
            <a:r>
              <a:rPr lang="en-US" altLang="zh-CN" sz="2000"/>
              <a:t>sensing </a:t>
            </a:r>
            <a:r>
              <a:rPr lang="en-US" altLang="zh-CN" sz="2000" smtClean="0"/>
              <a:t>measurement procedure for </a:t>
            </a:r>
            <a:r>
              <a:rPr lang="en-US" sz="2000"/>
              <a:t>non-AP STA </a:t>
            </a:r>
            <a:r>
              <a:rPr lang="en-US" sz="2000" smtClean="0"/>
              <a:t>Initiator </a:t>
            </a:r>
            <a:r>
              <a:rPr lang="en-US" altLang="zh-CN" sz="2000" smtClean="0"/>
              <a:t>was introduced. [2]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</a:t>
            </a:r>
            <a:r>
              <a:rPr lang="en-US" altLang="zh-CN" sz="2000" kern="1200">
                <a:solidFill>
                  <a:schemeClr val="tx2"/>
                </a:solidFill>
              </a:rPr>
              <a:t>the procedure of one-to-one sensing scenario (only two sensing participant STAs), </a:t>
            </a:r>
            <a:r>
              <a:rPr lang="en-US" altLang="zh-CN" sz="2000" kern="1200" smtClean="0">
                <a:solidFill>
                  <a:schemeClr val="tx2"/>
                </a:solidFill>
              </a:rPr>
              <a:t>especially clarifies for AP Initiator case.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Background: Unidirectional Sounding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0"/>
            <a:ext cx="8302301" cy="15132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Only consider (AP,  non-AP STA) case, do not consider P2P case.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Unidirectional: </a:t>
            </a:r>
            <a:r>
              <a:rPr lang="en-GB" altLang="zh-CN" sz="1600" b="0"/>
              <a:t>in a single measurement instance, there are only two participants (AP and non-AP STA) </a:t>
            </a:r>
            <a:r>
              <a:rPr lang="en-GB" altLang="zh-CN" sz="1600" b="0" smtClean="0"/>
              <a:t>, and one is Transmiter, the other is Receiver</a:t>
            </a:r>
            <a:r>
              <a:rPr lang="en-GB" altLang="zh-CN" sz="1600" b="0"/>
              <a:t>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U1: if </a:t>
            </a:r>
            <a:r>
              <a:rPr lang="en-GB" altLang="zh-CN" sz="1400" b="0" smtClean="0"/>
              <a:t>non-AP STA is </a:t>
            </a:r>
            <a:r>
              <a:rPr lang="en-GB" altLang="zh-CN" sz="1400" b="0"/>
              <a:t>Initiator &amp; Transmitter, then non-AP STA </a:t>
            </a:r>
            <a:r>
              <a:rPr lang="en-GB" altLang="zh-CN" sz="1400" b="0" smtClean="0"/>
              <a:t>obtains </a:t>
            </a:r>
            <a:r>
              <a:rPr lang="en-GB" altLang="zh-CN" sz="1400" b="0"/>
              <a:t>TXOP, we assume to use </a:t>
            </a:r>
            <a:r>
              <a:rPr lang="en-GB" altLang="zh-CN" sz="1400" b="0" smtClean="0"/>
              <a:t>non-TB </a:t>
            </a:r>
            <a:r>
              <a:rPr lang="en-GB" altLang="zh-CN" sz="1400" b="0"/>
              <a:t>procedure</a:t>
            </a:r>
            <a:r>
              <a:rPr lang="en-GB" altLang="zh-CN" sz="1400" b="0" smtClean="0"/>
              <a:t>.  (scenario 2 of 21/1433r0)</a:t>
            </a:r>
            <a:endParaRPr lang="en-GB" altLang="zh-CN" sz="1400" b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U2: if non-AP STA </a:t>
            </a:r>
            <a:r>
              <a:rPr lang="en-GB" altLang="zh-CN" sz="1400" b="0" smtClean="0"/>
              <a:t>is </a:t>
            </a:r>
            <a:r>
              <a:rPr lang="en-GB" altLang="zh-CN" sz="1400" b="0"/>
              <a:t>Initiator &amp; Receiver, then non-AP STA</a:t>
            </a:r>
            <a:r>
              <a:rPr lang="en-GB" altLang="zh-CN" sz="1400" b="0" smtClean="0"/>
              <a:t> </a:t>
            </a:r>
            <a:r>
              <a:rPr lang="en-GB" altLang="zh-CN" sz="1400" b="0"/>
              <a:t>obtains TXOP, we assume to use </a:t>
            </a:r>
            <a:r>
              <a:rPr lang="en-GB" altLang="zh-CN" sz="1400" b="0" smtClean="0"/>
              <a:t>non-TB </a:t>
            </a:r>
            <a:r>
              <a:rPr lang="en-GB" altLang="zh-CN" sz="1400" b="0"/>
              <a:t>procedure</a:t>
            </a:r>
            <a:r>
              <a:rPr lang="en-GB" altLang="zh-CN" sz="1400" b="0" smtClean="0"/>
              <a:t>. </a:t>
            </a:r>
            <a:r>
              <a:rPr lang="en-GB" altLang="zh-CN" sz="1400" b="0"/>
              <a:t>(scenario </a:t>
            </a:r>
            <a:r>
              <a:rPr lang="en-GB" altLang="zh-CN" sz="1400" b="0" smtClean="0"/>
              <a:t>3 </a:t>
            </a:r>
            <a:r>
              <a:rPr lang="en-GB" altLang="zh-CN" sz="1400" b="0"/>
              <a:t>of 21/1433r0)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文本框 13"/>
          <p:cNvSpPr txBox="1"/>
          <p:nvPr/>
        </p:nvSpPr>
        <p:spPr>
          <a:xfrm>
            <a:off x="736306" y="3549652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U1 (non-TB)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90263" y="5413921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U2 (non-TB)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068178"/>
              </p:ext>
            </p:extLst>
          </p:nvPr>
        </p:nvGraphicFramePr>
        <p:xfrm>
          <a:off x="1905000" y="3172976"/>
          <a:ext cx="4735512" cy="130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Visio" r:id="rId3" imgW="4140190" imgH="1142923" progId="Visio.Drawing.15">
                  <p:embed/>
                </p:oleObj>
              </mc:Choice>
              <mc:Fallback>
                <p:oleObj name="Visio" r:id="rId3" imgW="4140190" imgH="114292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3172976"/>
                        <a:ext cx="4735512" cy="130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992912"/>
              </p:ext>
            </p:extLst>
          </p:nvPr>
        </p:nvGraphicFramePr>
        <p:xfrm>
          <a:off x="1948236" y="4778924"/>
          <a:ext cx="4793504" cy="1323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Visio" r:id="rId5" imgW="4140190" imgH="1142923" progId="Visio.Drawing.15">
                  <p:embed/>
                </p:oleObj>
              </mc:Choice>
              <mc:Fallback>
                <p:oleObj name="Visio" r:id="rId5" imgW="4140190" imgH="114292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48236" y="4778924"/>
                        <a:ext cx="4793504" cy="1323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圆角矩形标注 10"/>
          <p:cNvSpPr/>
          <p:nvPr/>
        </p:nvSpPr>
        <p:spPr bwMode="auto">
          <a:xfrm>
            <a:off x="7391400" y="5269847"/>
            <a:ext cx="1520501" cy="565148"/>
          </a:xfrm>
          <a:prstGeom prst="wedgeRoundRectCallout">
            <a:avLst>
              <a:gd name="adj1" fmla="val -181781"/>
              <a:gd name="adj2" fmla="val 23817"/>
              <a:gd name="adj3" fmla="val 16667"/>
            </a:avLst>
          </a:prstGeom>
          <a:noFill/>
          <a:ln w="12700" cap="flat" cmpd="sng" algn="ctr">
            <a:solidFill>
              <a:srgbClr val="8BE1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TBD, we may have this </a:t>
            </a:r>
            <a:r>
              <a:rPr lang="en-US"/>
              <a:t>“dummy” </a:t>
            </a:r>
            <a:r>
              <a:rPr kumimoji="0" lang="en-US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NDP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7" name="圆角矩形标注 16"/>
          <p:cNvSpPr/>
          <p:nvPr/>
        </p:nvSpPr>
        <p:spPr bwMode="auto">
          <a:xfrm>
            <a:off x="7355541" y="3726509"/>
            <a:ext cx="1520501" cy="565148"/>
          </a:xfrm>
          <a:prstGeom prst="wedgeRoundRectCallout">
            <a:avLst>
              <a:gd name="adj1" fmla="val -109851"/>
              <a:gd name="adj2" fmla="val -85635"/>
              <a:gd name="adj3" fmla="val 16667"/>
            </a:avLst>
          </a:prstGeom>
          <a:noFill/>
          <a:ln w="12700" cap="flat" cmpd="sng" algn="ctr">
            <a:solidFill>
              <a:srgbClr val="8BE1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TBD, we may have this “dummy” </a:t>
            </a:r>
            <a:r>
              <a:rPr kumimoji="0" lang="en-US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NDP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Background: Unidirectional Sounding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0"/>
            <a:ext cx="8302301" cy="15132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Only consider (AP,  non-AP STA) case, do not consider P2P case.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Unidirectional: </a:t>
            </a:r>
            <a:r>
              <a:rPr lang="en-GB" altLang="zh-CN" sz="1600" b="0"/>
              <a:t>in a single measurement instance, there are only two participants (AP and non-AP STA) </a:t>
            </a:r>
            <a:r>
              <a:rPr lang="en-GB" altLang="zh-CN" sz="1600" b="0" smtClean="0"/>
              <a:t>, and one is Transmiter, the other is Receiver</a:t>
            </a:r>
            <a:r>
              <a:rPr lang="en-GB" altLang="zh-CN" sz="1600" b="0"/>
              <a:t>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</a:t>
            </a:r>
            <a:r>
              <a:rPr lang="en-GB" altLang="zh-CN" sz="1400" b="0" smtClean="0"/>
              <a:t>U3: if AP is Initiator &amp; Transmitter, </a:t>
            </a:r>
            <a:r>
              <a:rPr lang="en-GB" altLang="zh-CN" sz="1400" b="0"/>
              <a:t>then </a:t>
            </a:r>
            <a:r>
              <a:rPr lang="en-GB" altLang="zh-CN" sz="1400" b="0" smtClean="0"/>
              <a:t>AP </a:t>
            </a:r>
            <a:r>
              <a:rPr lang="en-GB" altLang="zh-CN" sz="1400" b="0"/>
              <a:t>obtains TXOP, </a:t>
            </a:r>
            <a:r>
              <a:rPr lang="en-GB" altLang="zh-CN" sz="1400" b="0" smtClean="0"/>
              <a:t>we </a:t>
            </a:r>
            <a:r>
              <a:rPr lang="en-GB" altLang="zh-CN" sz="1400" b="0"/>
              <a:t>assume to use </a:t>
            </a:r>
            <a:r>
              <a:rPr lang="en-GB" altLang="zh-CN" sz="1400" b="0">
                <a:solidFill>
                  <a:srgbClr val="FF0000"/>
                </a:solidFill>
              </a:rPr>
              <a:t>TB</a:t>
            </a:r>
            <a:r>
              <a:rPr lang="en-GB" altLang="zh-CN" sz="1400" b="0"/>
              <a:t> procedure.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</a:t>
            </a:r>
            <a:r>
              <a:rPr lang="en-GB" altLang="zh-CN" sz="1400" b="0" smtClean="0"/>
              <a:t>U4: </a:t>
            </a:r>
            <a:r>
              <a:rPr lang="en-GB" altLang="zh-CN" sz="1400" b="0"/>
              <a:t>if AP is Initiator &amp; </a:t>
            </a:r>
            <a:r>
              <a:rPr lang="en-GB" altLang="zh-CN" sz="1400" b="0" smtClean="0"/>
              <a:t>Receiver, </a:t>
            </a:r>
            <a:r>
              <a:rPr lang="en-GB" altLang="zh-CN" sz="1400" b="0"/>
              <a:t>then </a:t>
            </a:r>
            <a:r>
              <a:rPr lang="en-GB" altLang="zh-CN" sz="1400" b="0" smtClean="0"/>
              <a:t>AP </a:t>
            </a:r>
            <a:r>
              <a:rPr lang="en-GB" altLang="zh-CN" sz="1400" b="0"/>
              <a:t>obtains TXOP, </a:t>
            </a:r>
            <a:r>
              <a:rPr lang="en-GB" altLang="zh-CN" sz="1400" b="0" smtClean="0"/>
              <a:t>we </a:t>
            </a:r>
            <a:r>
              <a:rPr lang="en-GB" altLang="zh-CN" sz="1400" b="0"/>
              <a:t>assume to use </a:t>
            </a:r>
            <a:r>
              <a:rPr lang="en-GB" altLang="zh-CN" sz="1400" b="0">
                <a:solidFill>
                  <a:srgbClr val="FF0000"/>
                </a:solidFill>
              </a:rPr>
              <a:t>TB</a:t>
            </a:r>
            <a:r>
              <a:rPr lang="en-GB" altLang="zh-CN" sz="1400" b="0"/>
              <a:t> procedure.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文本框 13"/>
          <p:cNvSpPr txBox="1"/>
          <p:nvPr/>
        </p:nvSpPr>
        <p:spPr>
          <a:xfrm>
            <a:off x="736306" y="3549652"/>
            <a:ext cx="71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U3 (TB)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62000" y="5131348"/>
            <a:ext cx="71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U4 (TB)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077412"/>
              </p:ext>
            </p:extLst>
          </p:nvPr>
        </p:nvGraphicFramePr>
        <p:xfrm>
          <a:off x="2001675" y="3098576"/>
          <a:ext cx="551815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0" name="Visio" r:id="rId3" imgW="5518095" imgH="1149410" progId="Visio.Drawing.15">
                  <p:embed/>
                </p:oleObj>
              </mc:Choice>
              <mc:Fallback>
                <p:oleObj name="Visio" r:id="rId3" imgW="5518095" imgH="114941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1675" y="3098576"/>
                        <a:ext cx="5518150" cy="114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40417"/>
              </p:ext>
            </p:extLst>
          </p:nvPr>
        </p:nvGraphicFramePr>
        <p:xfrm>
          <a:off x="1882001" y="4695172"/>
          <a:ext cx="551815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1" name="Visio" r:id="rId5" imgW="5518095" imgH="1149410" progId="Visio.Drawing.15">
                  <p:embed/>
                </p:oleObj>
              </mc:Choice>
              <mc:Fallback>
                <p:oleObj name="Visio" r:id="rId5" imgW="5518095" imgH="114941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82001" y="4695172"/>
                        <a:ext cx="5518150" cy="114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98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Background: Bidirectional Sounding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30150"/>
            <a:ext cx="8077200" cy="165789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Only consider (AP,  non-AP STA) case, do not consider P2P case.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600" b="0" smtClean="0"/>
              <a:t>Bidirectional: in a </a:t>
            </a:r>
            <a:r>
              <a:rPr lang="en-GB" altLang="zh-CN" sz="1600" b="0"/>
              <a:t>single measurement instance, </a:t>
            </a:r>
            <a:r>
              <a:rPr lang="en-GB" altLang="zh-CN" sz="1600" b="0" smtClean="0"/>
              <a:t>there </a:t>
            </a:r>
            <a:r>
              <a:rPr lang="en-GB" altLang="zh-CN" sz="1600" b="0"/>
              <a:t>are only two participants (AP and non-AP STA) and are both Transmiter and </a:t>
            </a:r>
            <a:r>
              <a:rPr lang="en-GB" altLang="zh-CN" sz="1600" b="0" smtClean="0"/>
              <a:t>Receiver.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</a:t>
            </a:r>
            <a:r>
              <a:rPr lang="en-GB" altLang="zh-CN" sz="1400" b="0" smtClean="0"/>
              <a:t>B</a:t>
            </a:r>
            <a:r>
              <a:rPr lang="en-GB" altLang="zh-CN" sz="1400" b="0"/>
              <a:t>1</a:t>
            </a:r>
            <a:r>
              <a:rPr lang="en-GB" altLang="zh-CN" sz="1400" b="0" smtClean="0"/>
              <a:t>: </a:t>
            </a:r>
            <a:r>
              <a:rPr lang="en-GB" altLang="zh-CN" sz="1400" b="0"/>
              <a:t>if </a:t>
            </a:r>
            <a:r>
              <a:rPr lang="en-GB" altLang="zh-CN" sz="1400" b="0" smtClean="0"/>
              <a:t>AP is Initiator, </a:t>
            </a:r>
            <a:r>
              <a:rPr lang="en-GB" altLang="zh-CN" sz="1400" b="0"/>
              <a:t>then </a:t>
            </a:r>
            <a:r>
              <a:rPr lang="en-GB" altLang="zh-CN" sz="1400" b="0" smtClean="0"/>
              <a:t>AP obtains </a:t>
            </a:r>
            <a:r>
              <a:rPr lang="en-GB" altLang="zh-CN" sz="1400" b="0"/>
              <a:t>TXOP, we assume to use </a:t>
            </a:r>
            <a:r>
              <a:rPr lang="en-GB" altLang="zh-CN" sz="1400" b="0" smtClean="0">
                <a:solidFill>
                  <a:srgbClr val="FF0000"/>
                </a:solidFill>
              </a:rPr>
              <a:t>TB</a:t>
            </a:r>
            <a:r>
              <a:rPr lang="en-GB" altLang="zh-CN" sz="1400" b="0" smtClean="0"/>
              <a:t> </a:t>
            </a:r>
            <a:r>
              <a:rPr lang="en-GB" altLang="zh-CN" sz="1400" b="0"/>
              <a:t>procedure</a:t>
            </a:r>
            <a:r>
              <a:rPr lang="en-GB" altLang="zh-CN" sz="1400" b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 smtClean="0"/>
              <a:t>Case B2: </a:t>
            </a:r>
            <a:r>
              <a:rPr lang="en-GB" altLang="zh-CN" sz="1400" b="0"/>
              <a:t>if non-AP STA </a:t>
            </a:r>
            <a:r>
              <a:rPr lang="en-GB" altLang="zh-CN" sz="1400" b="0" smtClean="0"/>
              <a:t>is Initiator, </a:t>
            </a:r>
            <a:r>
              <a:rPr lang="en-GB" altLang="zh-CN" sz="1400" b="0"/>
              <a:t>then non-AP STA </a:t>
            </a:r>
            <a:r>
              <a:rPr lang="en-GB" altLang="zh-CN" sz="1400" b="0" smtClean="0"/>
              <a:t>obtains </a:t>
            </a:r>
            <a:r>
              <a:rPr lang="en-GB" altLang="zh-CN" sz="1400" b="0"/>
              <a:t>TXOP, we assume to use </a:t>
            </a:r>
            <a:r>
              <a:rPr lang="en-GB" altLang="zh-CN" sz="1400" b="0" smtClean="0">
                <a:solidFill>
                  <a:srgbClr val="FF0000"/>
                </a:solidFill>
              </a:rPr>
              <a:t>non-TB</a:t>
            </a:r>
            <a:r>
              <a:rPr lang="en-GB" altLang="zh-CN" sz="1400" b="0" smtClean="0"/>
              <a:t> </a:t>
            </a:r>
            <a:r>
              <a:rPr lang="en-GB" altLang="zh-CN" sz="1400" b="0"/>
              <a:t>procedure</a:t>
            </a:r>
            <a:r>
              <a:rPr lang="en-GB" altLang="zh-CN" sz="1400" b="0" smtClean="0"/>
              <a:t>. </a:t>
            </a:r>
            <a:r>
              <a:rPr lang="en-GB" altLang="zh-CN" sz="1400" b="0"/>
              <a:t>. (scenario </a:t>
            </a:r>
            <a:r>
              <a:rPr lang="en-GB" altLang="zh-CN" sz="1400" b="0" smtClean="0"/>
              <a:t>1 </a:t>
            </a:r>
            <a:r>
              <a:rPr lang="en-GB" altLang="zh-CN" sz="1400" b="0"/>
              <a:t>of 21/1433r0</a:t>
            </a:r>
            <a:r>
              <a:rPr lang="en-GB" altLang="zh-CN" sz="1400" b="0" smtClean="0"/>
              <a:t>)</a:t>
            </a:r>
            <a:endParaRPr lang="en-GB" altLang="zh-CN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文本框 13"/>
          <p:cNvSpPr txBox="1"/>
          <p:nvPr/>
        </p:nvSpPr>
        <p:spPr>
          <a:xfrm>
            <a:off x="659546" y="3630007"/>
            <a:ext cx="710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B1 (TB)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837115"/>
              </p:ext>
            </p:extLst>
          </p:nvPr>
        </p:nvGraphicFramePr>
        <p:xfrm>
          <a:off x="1662392" y="4875550"/>
          <a:ext cx="41148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2" name="Visio" r:id="rId3" imgW="4114742" imgH="1206406" progId="Visio.Drawing.15">
                  <p:embed/>
                </p:oleObj>
              </mc:Choice>
              <mc:Fallback>
                <p:oleObj name="Visio" r:id="rId3" imgW="4114742" imgH="120640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2392" y="4875550"/>
                        <a:ext cx="41148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653783" y="5340301"/>
            <a:ext cx="1008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B2 (non-TB)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704979"/>
              </p:ext>
            </p:extLst>
          </p:nvPr>
        </p:nvGraphicFramePr>
        <p:xfrm>
          <a:off x="1524000" y="3158907"/>
          <a:ext cx="74041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3" name="Visio" r:id="rId5" imgW="7404037" imgH="1219149" progId="Visio.Drawing.15">
                  <p:embed/>
                </p:oleObj>
              </mc:Choice>
              <mc:Fallback>
                <p:oleObj name="Visio" r:id="rId5" imgW="7404037" imgH="121914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3158907"/>
                        <a:ext cx="74041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1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TB or non-TB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30150"/>
            <a:ext cx="8077200" cy="430865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smtClean="0">
                <a:solidFill>
                  <a:schemeClr val="tx2"/>
                </a:solidFill>
              </a:rPr>
              <a:t>Why non-TB procedure is not good if the Initiator is an AP?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800" smtClean="0">
                <a:solidFill>
                  <a:schemeClr val="tx2"/>
                </a:solidFill>
              </a:rPr>
              <a:t>The non-AP Responder may “not available” to participate in a sensing measurement instance, where “not available” could indicate </a:t>
            </a:r>
            <a:r>
              <a:rPr lang="en-US" altLang="zh-CN" sz="1800" b="1" smtClean="0">
                <a:solidFill>
                  <a:schemeClr val="tx2"/>
                </a:solidFill>
              </a:rPr>
              <a:t>any</a:t>
            </a:r>
            <a:r>
              <a:rPr lang="en-US" altLang="zh-CN" sz="1800" smtClean="0">
                <a:solidFill>
                  <a:schemeClr val="tx2"/>
                </a:solidFill>
              </a:rPr>
              <a:t> of the following cases:</a:t>
            </a:r>
            <a:endParaRPr lang="en-US" altLang="zh-CN" sz="1600" smtClean="0">
              <a:solidFill>
                <a:schemeClr val="tx2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chemeClr val="tx2"/>
                </a:solidFill>
              </a:rPr>
              <a:t>The Responder (e.g, </a:t>
            </a:r>
            <a:r>
              <a:rPr lang="en-US" altLang="zh-CN" sz="1600" smtClean="0">
                <a:solidFill>
                  <a:schemeClr val="tx2"/>
                </a:solidFill>
              </a:rPr>
              <a:t>a AR/VR glass) </a:t>
            </a:r>
            <a:r>
              <a:rPr lang="en-US" altLang="zh-CN" sz="1600">
                <a:solidFill>
                  <a:schemeClr val="tx2"/>
                </a:solidFill>
              </a:rPr>
              <a:t>may have pretty much </a:t>
            </a:r>
            <a:r>
              <a:rPr lang="en-US" altLang="zh-CN" sz="1600" smtClean="0">
                <a:solidFill>
                  <a:schemeClr val="tx2"/>
                </a:solidFill>
              </a:rPr>
              <a:t>low latency UL </a:t>
            </a:r>
            <a:r>
              <a:rPr lang="en-US" altLang="zh-CN" sz="1600">
                <a:solidFill>
                  <a:schemeClr val="tx2"/>
                </a:solidFill>
              </a:rPr>
              <a:t>data </a:t>
            </a:r>
            <a:r>
              <a:rPr lang="en-US" altLang="zh-CN" sz="1600" smtClean="0">
                <a:solidFill>
                  <a:schemeClr val="tx2"/>
                </a:solidFill>
              </a:rPr>
              <a:t>buffered.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chemeClr val="tx2"/>
                </a:solidFill>
              </a:rPr>
              <a:t>The Responder (e.g., a laptop) may be in low battery state.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GB" altLang="zh-CN" sz="1800" b="0" smtClean="0"/>
              <a:t>It’s true that there are cases a non-AP </a:t>
            </a:r>
            <a:r>
              <a:rPr lang="en-US" altLang="zh-CN" sz="1800">
                <a:solidFill>
                  <a:schemeClr val="tx2"/>
                </a:solidFill>
              </a:rPr>
              <a:t>Responder </a:t>
            </a:r>
            <a:r>
              <a:rPr lang="en-US" altLang="zh-CN" sz="1800" smtClean="0">
                <a:solidFill>
                  <a:schemeClr val="tx2"/>
                </a:solidFill>
              </a:rPr>
              <a:t>may </a:t>
            </a:r>
            <a:r>
              <a:rPr lang="en-US" altLang="zh-CN" sz="1800">
                <a:solidFill>
                  <a:schemeClr val="tx2"/>
                </a:solidFill>
              </a:rPr>
              <a:t>always “available” (e.g., a freezer which is </a:t>
            </a:r>
            <a:r>
              <a:rPr lang="en-US" altLang="zh-CN" sz="1800" smtClean="0">
                <a:solidFill>
                  <a:schemeClr val="tx2"/>
                </a:solidFill>
              </a:rPr>
              <a:t>cable-powered and has little DL/UL data transmission), but there may not be so </a:t>
            </a:r>
            <a:r>
              <a:rPr lang="en-US" sz="1800" smtClean="0"/>
              <a:t>beneficial to have two different procedures for the same AP Initiator.</a:t>
            </a:r>
            <a:endParaRPr lang="en-US" altLang="zh-CN" sz="180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200" b="0" smtClean="0">
                <a:solidFill>
                  <a:schemeClr val="tx2"/>
                </a:solidFill>
              </a:rPr>
              <a:t>Considering a simple and unified procedure,  it’s better that AP does not initiate non-</a:t>
            </a:r>
            <a:r>
              <a:rPr lang="en-US" sz="2200" b="0" smtClean="0"/>
              <a:t>TB </a:t>
            </a:r>
            <a:r>
              <a:rPr lang="en-US" sz="2200" b="0"/>
              <a:t>measurement </a:t>
            </a:r>
            <a:r>
              <a:rPr lang="en-US" sz="2200" b="0" smtClean="0"/>
              <a:t>instance.</a:t>
            </a:r>
            <a:endParaRPr lang="en-GB" altLang="zh-CN" sz="22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400" b="1"/>
              <a:t>Do you agree to add the following into 11bf SFD ? </a:t>
            </a:r>
            <a:endParaRPr lang="en-US" altLang="ko-KR" sz="24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The measurement instance </a:t>
            </a:r>
            <a:r>
              <a:rPr lang="en-US" sz="2400"/>
              <a:t>shall be </a:t>
            </a:r>
            <a:r>
              <a:rPr lang="en-US" sz="2400" smtClean="0"/>
              <a:t>initiated by an AP </a:t>
            </a:r>
            <a:r>
              <a:rPr lang="en-US" sz="2400"/>
              <a:t>as a TB measurement </a:t>
            </a:r>
            <a:r>
              <a:rPr lang="en-US" sz="2400" smtClean="0"/>
              <a:t>instance if the AP is the Initiator.</a:t>
            </a:r>
          </a:p>
          <a:p>
            <a:pPr lvl="1"/>
            <a:endParaRPr lang="en-US" altLang="zh-CN" sz="24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>
              <a:solidFill>
                <a:schemeClr val="tx2"/>
              </a:solidFill>
            </a:endParaRPr>
          </a:p>
          <a:p>
            <a:pPr lvl="1"/>
            <a:endParaRPr lang="en-US" altLang="zh-CN" sz="24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/>
              <a:t>Y/N/A </a:t>
            </a:r>
            <a:endParaRPr lang="ko-KR" altLang="en-US" sz="24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4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432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</a:t>
            </a:r>
            <a:r>
              <a:rPr lang="en-US" altLang="zh-CN" b="0" smtClean="0"/>
              <a:t>11-21-1015-02-00bf-non-tb-and-tb-measurement-procedure-for-wlan-sensing</a:t>
            </a:r>
          </a:p>
          <a:p>
            <a:pPr marL="0" indent="0">
              <a:buNone/>
            </a:pPr>
            <a:r>
              <a:rPr lang="en-US" altLang="zh-CN" b="0"/>
              <a:t>[2] </a:t>
            </a:r>
            <a:r>
              <a:rPr lang="en-US" altLang="zh-CN" b="0" smtClean="0"/>
              <a:t>11-21-1433-00-00bf-non-tb-sensing-measurement</a:t>
            </a:r>
          </a:p>
          <a:p>
            <a:pPr marL="0" indent="0">
              <a:buNone/>
            </a:pPr>
            <a:r>
              <a:rPr lang="en-US" altLang="zh-CN" b="0"/>
              <a:t>[3] 11-21-1445-01-00bf-requirements-for-sensing-transmitters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3916</TotalTime>
  <Words>687</Words>
  <Application>Microsoft Office PowerPoint</Application>
  <PresentationFormat>全屏显示(4:3)</PresentationFormat>
  <Paragraphs>82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Malgun Gothic</vt:lpstr>
      <vt:lpstr>Malgun Gothic</vt:lpstr>
      <vt:lpstr>MS PGothic</vt:lpstr>
      <vt:lpstr>Arial</vt:lpstr>
      <vt:lpstr>Times New Roman</vt:lpstr>
      <vt:lpstr>Wingdings</vt:lpstr>
      <vt:lpstr>802-11-Submission</vt:lpstr>
      <vt:lpstr>Visio</vt:lpstr>
      <vt:lpstr>Discussion on one-to-one sensing measurement instance</vt:lpstr>
      <vt:lpstr>Introduction</vt:lpstr>
      <vt:lpstr>Background: Unidirectional Sounding</vt:lpstr>
      <vt:lpstr>Background: Unidirectional Sounding</vt:lpstr>
      <vt:lpstr>Background: Bidirectional Sounding</vt:lpstr>
      <vt:lpstr>Discussion: TB or non-TB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luochaoming</cp:lastModifiedBy>
  <cp:revision>3655</cp:revision>
  <cp:lastPrinted>2014-11-04T15:04:00Z</cp:lastPrinted>
  <dcterms:created xsi:type="dcterms:W3CDTF">2007-04-17T18:10:00Z</dcterms:created>
  <dcterms:modified xsi:type="dcterms:W3CDTF">2021-11-18T10:41:11Z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