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611" r:id="rId3"/>
    <p:sldId id="619" r:id="rId4"/>
    <p:sldId id="632" r:id="rId5"/>
    <p:sldId id="634" r:id="rId6"/>
    <p:sldId id="625" r:id="rId7"/>
    <p:sldId id="635" r:id="rId8"/>
    <p:sldId id="636" r:id="rId9"/>
    <p:sldId id="312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6600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>
      <p:cViewPr varScale="1">
        <p:scale>
          <a:sx n="83" d="100"/>
          <a:sy n="83" d="100"/>
        </p:scale>
        <p:origin x="1212" y="52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04" y="-132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56247" y="8982075"/>
            <a:ext cx="1462003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Chaoming Luo (OPPO)</a:t>
            </a:r>
          </a:p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729311" y="8983147"/>
            <a:ext cx="1461939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>
              <a:defRPr/>
            </a:pPr>
            <a:r>
              <a:rPr lang="en-US" altLang="ko-KR" smtClean="0"/>
              <a:t>Chaoming Luo (OPPO)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660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4583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/>
              <a:t>Chaoming Luo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Chaoming Luo (OPPO)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</a:t>
            </a:r>
            <a:r>
              <a:rPr lang="en-US" altLang="en-US" sz="1800" b="1"/>
              <a:t>IEEE </a:t>
            </a:r>
            <a:r>
              <a:rPr lang="en-US" altLang="en-US" sz="1800" b="1" smtClean="0"/>
              <a:t>802.11-21/1596r0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zh-CN" sz="1800" b="1" kern="1200" baseline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Sept </a:t>
            </a:r>
            <a:r>
              <a:rPr lang="en-US" altLang="en-US" sz="1800" b="1" smtClean="0"/>
              <a:t>2021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Visio___2.vsdx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3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package" Target="../embeddings/Microsoft_Visio___4.vsdx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dirty="0" smtClean="0"/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Discussion </a:t>
            </a:r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on one-to-one sensing measurement instance</a:t>
            </a: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</a:t>
            </a:r>
            <a:r>
              <a:rPr lang="en-US" altLang="en-US" sz="2000">
                <a:cs typeface="Arial" panose="020B0604020202020204" pitchFamily="34" charset="0"/>
              </a:rPr>
              <a:t>:</a:t>
            </a:r>
            <a:r>
              <a:rPr lang="en-US" altLang="en-US" sz="2000" b="0">
                <a:cs typeface="Arial" panose="020B0604020202020204" pitchFamily="34" charset="0"/>
              </a:rPr>
              <a:t> </a:t>
            </a:r>
            <a:r>
              <a:rPr lang="en-US" altLang="en-US" sz="2000" b="0" smtClean="0">
                <a:cs typeface="Arial" panose="020B0604020202020204" pitchFamily="34" charset="0"/>
              </a:rPr>
              <a:t>2021-09-29</a:t>
            </a:r>
            <a:endParaRPr lang="en-US" altLang="en-US" sz="2000" b="0" dirty="0">
              <a:cs typeface="Arial" panose="020B0604020202020204" pitchFamily="34" charset="0"/>
            </a:endParaRP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smtClean="0">
                <a:sym typeface="+mn-ea"/>
              </a:rPr>
              <a:t>Chaoming Luo </a:t>
            </a:r>
            <a:r>
              <a:rPr lang="en-US" altLang="ko-KR" dirty="0">
                <a:sym typeface="+mn-ea"/>
              </a:rPr>
              <a:t>(OPPO)</a:t>
            </a:r>
            <a:endParaRPr lang="zh-CN" altLang="en-US"/>
          </a:p>
        </p:txBody>
      </p:sp>
      <p:graphicFrame>
        <p:nvGraphicFramePr>
          <p:cNvPr id="3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7624694"/>
              </p:ext>
            </p:extLst>
          </p:nvPr>
        </p:nvGraphicFramePr>
        <p:xfrm>
          <a:off x="685800" y="2880360"/>
          <a:ext cx="7858124" cy="14630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4833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altLang="en-US" sz="1800" b="0" kern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smtClean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luochaoming@oppo.com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Pei Zhou</a:t>
                      </a:r>
                      <a:endParaRPr lang="ko-KR" altLang="en-US" sz="1800" b="0" kern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800" kern="0" smtClean="0">
                          <a:effectLst/>
                          <a:latin typeface="Times New Roman" panose="02020603050405020304" pitchFamily="18" charset="0"/>
                          <a:sym typeface="+mn-ea"/>
                        </a:rPr>
                        <a:t>Lei Huang</a:t>
                      </a:r>
                      <a:endParaRPr lang="ko-KR" altLang="en-US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kern="1200" smtClean="0">
                <a:solidFill>
                  <a:schemeClr val="tx2"/>
                </a:solidFill>
              </a:rPr>
              <a:t>The group has discussed </a:t>
            </a:r>
            <a:r>
              <a:rPr lang="en-US" altLang="zh-CN" sz="2000" smtClean="0"/>
              <a:t>to support </a:t>
            </a:r>
            <a:r>
              <a:rPr lang="en-US" altLang="zh-CN" sz="2000"/>
              <a:t>an NDPA/NDP-based measurement procedure</a:t>
            </a:r>
            <a:r>
              <a:rPr lang="en-US" altLang="zh-CN" sz="2000" kern="1200" smtClean="0">
                <a:solidFill>
                  <a:schemeClr val="tx2"/>
                </a:solidFill>
              </a:rPr>
              <a:t>. [1]</a:t>
            </a:r>
            <a:endParaRPr lang="en-US" altLang="zh-CN" sz="2000" kern="1200" dirty="0">
              <a:solidFill>
                <a:schemeClr val="tx2"/>
              </a:solidFill>
            </a:endParaRPr>
          </a:p>
          <a:p>
            <a:pPr algn="just"/>
            <a:endParaRPr lang="en-US" altLang="zh-CN" sz="2000" dirty="0">
              <a:solidFill>
                <a:schemeClr val="tx2"/>
              </a:solidFill>
            </a:endParaRP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kern="1200" smtClean="0">
                <a:solidFill>
                  <a:schemeClr val="tx2"/>
                </a:solidFill>
              </a:rPr>
              <a:t>We assume non-TB sensing only applies to one-to-one sensing scenario (only one Transmitter and one Receiver)</a:t>
            </a:r>
          </a:p>
          <a:p>
            <a:pPr algn="just">
              <a:buFont typeface="Wingdings" panose="05000000000000000000" pitchFamily="2" charset="2"/>
              <a:buChar char="p"/>
            </a:pPr>
            <a:endParaRPr lang="en-US" altLang="zh-CN" sz="2000" kern="1200" smtClean="0">
              <a:solidFill>
                <a:schemeClr val="tx2"/>
              </a:solidFill>
            </a:endParaRP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kern="1200" smtClean="0">
                <a:solidFill>
                  <a:schemeClr val="tx2"/>
                </a:solidFill>
              </a:rPr>
              <a:t>This </a:t>
            </a:r>
            <a:r>
              <a:rPr lang="en-US" altLang="zh-CN" sz="2000" kern="1200">
                <a:solidFill>
                  <a:schemeClr val="tx2"/>
                </a:solidFill>
              </a:rPr>
              <a:t>contribution </a:t>
            </a:r>
            <a:r>
              <a:rPr lang="en-US" altLang="zh-CN" sz="2000" kern="1200" smtClean="0">
                <a:solidFill>
                  <a:schemeClr val="tx2"/>
                </a:solidFill>
              </a:rPr>
              <a:t>discusses more about the order of NDP frames in the procedure.</a:t>
            </a:r>
            <a:endParaRPr lang="zh-CN" altLang="en-US" sz="20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20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876" y="645008"/>
            <a:ext cx="7772400" cy="762000"/>
          </a:xfrm>
        </p:spPr>
        <p:txBody>
          <a:bodyPr/>
          <a:lstStyle/>
          <a:p>
            <a:r>
              <a:rPr lang="en-US" altLang="zh-CN" smtClean="0"/>
              <a:t>Background-Unidirectional Sounding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67450"/>
            <a:ext cx="8302301" cy="1513212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b="0" smtClean="0">
                <a:solidFill>
                  <a:schemeClr val="tx2"/>
                </a:solidFill>
              </a:rPr>
              <a:t>Only consider (AP,  non-AP STA) case, do not consider P2P case.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b="0" smtClean="0">
                <a:solidFill>
                  <a:schemeClr val="tx2"/>
                </a:solidFill>
              </a:rPr>
              <a:t>Unidirectional: </a:t>
            </a:r>
            <a:r>
              <a:rPr lang="en-GB" altLang="zh-CN" sz="1600" b="0"/>
              <a:t>in a single measurement instance, there are only two participants (AP and non-AP STA) </a:t>
            </a:r>
            <a:r>
              <a:rPr lang="en-GB" altLang="zh-CN" sz="1600" b="0" smtClean="0"/>
              <a:t>, and one is Transmiter, the other is Receiver</a:t>
            </a:r>
            <a:r>
              <a:rPr lang="en-GB" altLang="zh-CN" sz="1600" b="0"/>
              <a:t>.</a:t>
            </a:r>
            <a:endParaRPr lang="en-US" altLang="zh-CN" sz="1600" b="0" smtClean="0">
              <a:solidFill>
                <a:schemeClr val="tx2"/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GB" altLang="zh-CN" sz="1400" b="0"/>
              <a:t>Case </a:t>
            </a:r>
            <a:r>
              <a:rPr lang="en-GB" altLang="zh-CN" sz="1400" b="0" smtClean="0"/>
              <a:t>U1</a:t>
            </a:r>
            <a:r>
              <a:rPr lang="en-GB" altLang="zh-CN" sz="1400" b="0"/>
              <a:t>: if AP (Transmitter) obtains TXOP, then we assume to use </a:t>
            </a:r>
            <a:r>
              <a:rPr lang="en-GB" altLang="zh-CN" sz="1400" b="0">
                <a:solidFill>
                  <a:srgbClr val="FF0000"/>
                </a:solidFill>
              </a:rPr>
              <a:t>TB</a:t>
            </a:r>
            <a:r>
              <a:rPr lang="en-GB" altLang="zh-CN" sz="1400" b="0"/>
              <a:t> procedure.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GB" altLang="zh-CN" sz="1400" b="0"/>
              <a:t>Case </a:t>
            </a:r>
            <a:r>
              <a:rPr lang="en-GB" altLang="zh-CN" sz="1400" b="0" smtClean="0"/>
              <a:t>U2</a:t>
            </a:r>
            <a:r>
              <a:rPr lang="en-GB" altLang="zh-CN" sz="1400" b="0"/>
              <a:t>: if non-AP STA (Transmitter)  obtains TXOP, then we assume to use </a:t>
            </a:r>
            <a:r>
              <a:rPr lang="en-GB" altLang="zh-CN" sz="1400" b="0">
                <a:solidFill>
                  <a:srgbClr val="FF0000"/>
                </a:solidFill>
              </a:rPr>
              <a:t>non-TB</a:t>
            </a:r>
            <a:r>
              <a:rPr lang="en-GB" altLang="zh-CN" sz="1400" b="0"/>
              <a:t> procedure.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3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" name="对象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0119553"/>
              </p:ext>
            </p:extLst>
          </p:nvPr>
        </p:nvGraphicFramePr>
        <p:xfrm>
          <a:off x="1878013" y="4733273"/>
          <a:ext cx="2997200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2" name="Visio" r:id="rId3" imgW="2997104" imgH="1073184" progId="Visio.Drawing.15">
                  <p:embed/>
                </p:oleObj>
              </mc:Choice>
              <mc:Fallback>
                <p:oleObj name="Visio" r:id="rId3" imgW="2997104" imgH="1073184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78013" y="4733273"/>
                        <a:ext cx="2997200" cy="1073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736306" y="3549652"/>
            <a:ext cx="7184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U1 (TB)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62000" y="5131348"/>
            <a:ext cx="1016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U2 (non-TB)</a:t>
            </a:r>
            <a:endParaRPr lang="en-US" b="1">
              <a:solidFill>
                <a:srgbClr val="FF0000"/>
              </a:solidFill>
            </a:endParaRPr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0174124"/>
              </p:ext>
            </p:extLst>
          </p:nvPr>
        </p:nvGraphicFramePr>
        <p:xfrm>
          <a:off x="1873250" y="3200400"/>
          <a:ext cx="5518150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" name="Visio" r:id="rId5" imgW="5518095" imgH="1149410" progId="Visio.Drawing.15">
                  <p:embed/>
                </p:oleObj>
              </mc:Choice>
              <mc:Fallback>
                <p:oleObj name="Visio" r:id="rId5" imgW="5518095" imgH="1149410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73250" y="3200400"/>
                        <a:ext cx="5518150" cy="1149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726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7772400" cy="762000"/>
          </a:xfrm>
        </p:spPr>
        <p:txBody>
          <a:bodyPr/>
          <a:lstStyle/>
          <a:p>
            <a:r>
              <a:rPr lang="en-US" altLang="zh-CN" smtClean="0"/>
              <a:t>Background-Bidirectional Sounding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466" y="1390104"/>
            <a:ext cx="7851126" cy="1657895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b="0" smtClean="0">
                <a:solidFill>
                  <a:schemeClr val="tx2"/>
                </a:solidFill>
              </a:rPr>
              <a:t>Only consider (AP,  non-AP STA) case, do not consider P2P case.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GB" altLang="zh-CN" sz="1600" b="0" smtClean="0"/>
              <a:t>Bidirectional: in a </a:t>
            </a:r>
            <a:r>
              <a:rPr lang="en-GB" altLang="zh-CN" sz="1600" b="0"/>
              <a:t>single measurement instance, </a:t>
            </a:r>
            <a:r>
              <a:rPr lang="en-GB" altLang="zh-CN" sz="1600" b="0" smtClean="0"/>
              <a:t>there </a:t>
            </a:r>
            <a:r>
              <a:rPr lang="en-GB" altLang="zh-CN" sz="1600" b="0"/>
              <a:t>are only two participants (AP and non-AP STA) and are both Transmiter and </a:t>
            </a:r>
            <a:r>
              <a:rPr lang="en-GB" altLang="zh-CN" sz="1600" b="0" smtClean="0"/>
              <a:t>Receiver.</a:t>
            </a:r>
            <a:endParaRPr lang="en-US" altLang="zh-CN" sz="1600" b="0" smtClean="0">
              <a:solidFill>
                <a:schemeClr val="tx2"/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GB" altLang="zh-CN" sz="1400" b="0" smtClean="0"/>
              <a:t>Case </a:t>
            </a:r>
            <a:r>
              <a:rPr lang="en-GB" altLang="zh-CN" sz="1400" b="0"/>
              <a:t>B</a:t>
            </a:r>
            <a:r>
              <a:rPr lang="en-GB" altLang="zh-CN" sz="1400" b="0" smtClean="0"/>
              <a:t>1: if AP (Transmitter) </a:t>
            </a:r>
            <a:r>
              <a:rPr lang="en-GB" altLang="zh-CN" sz="1400" b="0"/>
              <a:t>obtains TXOP, then we assume to use </a:t>
            </a:r>
            <a:r>
              <a:rPr lang="en-GB" altLang="zh-CN" sz="1400" b="0">
                <a:solidFill>
                  <a:srgbClr val="FF0000"/>
                </a:solidFill>
              </a:rPr>
              <a:t>TB</a:t>
            </a:r>
            <a:r>
              <a:rPr lang="en-GB" altLang="zh-CN" sz="1400" b="0"/>
              <a:t> </a:t>
            </a:r>
            <a:r>
              <a:rPr lang="en-GB" altLang="zh-CN" sz="1400" b="0" smtClean="0"/>
              <a:t>procedure.</a:t>
            </a:r>
            <a:endParaRPr lang="en-GB" altLang="zh-CN" sz="1400" b="0"/>
          </a:p>
          <a:p>
            <a:pPr algn="just">
              <a:buFont typeface="Wingdings" panose="05000000000000000000" pitchFamily="2" charset="2"/>
              <a:buChar char="q"/>
            </a:pPr>
            <a:r>
              <a:rPr lang="en-GB" altLang="zh-CN" sz="1400" b="0"/>
              <a:t>Case </a:t>
            </a:r>
            <a:r>
              <a:rPr lang="en-GB" altLang="zh-CN" sz="1400" b="0" smtClean="0"/>
              <a:t>B2: if non-AP STA (Transmitter)  obtains TXOP, then we </a:t>
            </a:r>
            <a:r>
              <a:rPr lang="en-GB" altLang="zh-CN" sz="1400" b="0"/>
              <a:t>assume to </a:t>
            </a:r>
            <a:r>
              <a:rPr lang="en-GB" altLang="zh-CN" sz="1400" b="0" smtClean="0"/>
              <a:t>use </a:t>
            </a:r>
            <a:r>
              <a:rPr lang="en-GB" altLang="zh-CN" sz="1400" b="0" smtClean="0">
                <a:solidFill>
                  <a:srgbClr val="FF0000"/>
                </a:solidFill>
              </a:rPr>
              <a:t>non-TB</a:t>
            </a:r>
            <a:r>
              <a:rPr lang="en-GB" altLang="zh-CN" sz="1400" b="0" smtClean="0"/>
              <a:t> procedure.</a:t>
            </a:r>
            <a:endParaRPr lang="en-GB" altLang="zh-CN" sz="1400" b="0"/>
          </a:p>
          <a:p>
            <a:pPr algn="just">
              <a:buFont typeface="Wingdings" panose="05000000000000000000" pitchFamily="2" charset="2"/>
              <a:buChar char="q"/>
            </a:pPr>
            <a:endParaRPr lang="en-GB" altLang="zh-CN" sz="1400" b="0" dirty="0"/>
          </a:p>
          <a:p>
            <a:pPr algn="just"/>
            <a:endParaRPr lang="zh-CN" altLang="en-US" sz="14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4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文本框 13"/>
          <p:cNvSpPr txBox="1"/>
          <p:nvPr/>
        </p:nvSpPr>
        <p:spPr>
          <a:xfrm>
            <a:off x="914400" y="3768507"/>
            <a:ext cx="7104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B1 (TB)</a:t>
            </a:r>
            <a:endParaRPr lang="en-US" b="1">
              <a:solidFill>
                <a:srgbClr val="FF0000"/>
              </a:solidFill>
            </a:endParaRPr>
          </a:p>
        </p:txBody>
      </p:sp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7497977"/>
              </p:ext>
            </p:extLst>
          </p:nvPr>
        </p:nvGraphicFramePr>
        <p:xfrm>
          <a:off x="2182674" y="4875551"/>
          <a:ext cx="4114800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94" name="Visio" r:id="rId3" imgW="4114742" imgH="1206406" progId="Visio.Drawing.15">
                  <p:embed/>
                </p:oleObj>
              </mc:Choice>
              <mc:Fallback>
                <p:oleObj name="Visio" r:id="rId3" imgW="4114742" imgH="1206406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82674" y="4875551"/>
                        <a:ext cx="4114800" cy="1206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文本框 11"/>
          <p:cNvSpPr txBox="1"/>
          <p:nvPr/>
        </p:nvSpPr>
        <p:spPr>
          <a:xfrm>
            <a:off x="914400" y="5308852"/>
            <a:ext cx="10086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B2 (non-TB)</a:t>
            </a:r>
            <a:endParaRPr lang="en-US" b="1">
              <a:solidFill>
                <a:srgbClr val="FF0000"/>
              </a:solidFill>
            </a:endParaRPr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1382508"/>
              </p:ext>
            </p:extLst>
          </p:nvPr>
        </p:nvGraphicFramePr>
        <p:xfrm>
          <a:off x="2115457" y="3262989"/>
          <a:ext cx="63754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95" name="Visio" r:id="rId5" imgW="6375467" imgH="1219149" progId="Visio.Drawing.15">
                  <p:embed/>
                </p:oleObj>
              </mc:Choice>
              <mc:Fallback>
                <p:oleObj name="Visio" r:id="rId5" imgW="6375467" imgH="1219149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5457" y="3262989"/>
                        <a:ext cx="6375400" cy="121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17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Possible Solutions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5</a:t>
            </a:fld>
            <a:endParaRPr lang="en-US" altLang="en-US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757465"/>
              </p:ext>
            </p:extLst>
          </p:nvPr>
        </p:nvGraphicFramePr>
        <p:xfrm>
          <a:off x="685800" y="1524000"/>
          <a:ext cx="7995156" cy="42976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948745"/>
                <a:gridCol w="3048833"/>
                <a:gridCol w="1998789"/>
                <a:gridCol w="1998789"/>
              </a:tblGrid>
              <a:tr h="0">
                <a:tc>
                  <a:txBody>
                    <a:bodyPr/>
                    <a:lstStyle/>
                    <a:p>
                      <a:r>
                        <a:rPr lang="en-US" smtClean="0"/>
                        <a:t>Option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Description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Pros.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Cons.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Fixed order:</a:t>
                      </a:r>
                      <a:r>
                        <a:rPr lang="en-US" baseline="0" smtClean="0"/>
                        <a:t>  The AP always obtains TXOP and transmits NDPA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Simple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Could</a:t>
                      </a:r>
                      <a:r>
                        <a:rPr lang="en-US" baseline="0" smtClean="0"/>
                        <a:t> not apply to u</a:t>
                      </a:r>
                      <a:r>
                        <a:rPr lang="en-US" altLang="zh-CN" smtClean="0"/>
                        <a:t>nidirectioanl </a:t>
                      </a:r>
                      <a:r>
                        <a:rPr lang="en-US" baseline="0" smtClean="0"/>
                        <a:t>case U2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Fixed</a:t>
                      </a:r>
                      <a:r>
                        <a:rPr lang="en-US" baseline="0" smtClean="0"/>
                        <a:t> order: The non-AP STA always obtains TXOP and transmits NDPA</a:t>
                      </a:r>
                      <a:endParaRPr lang="en-US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Simple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Could</a:t>
                      </a:r>
                      <a:r>
                        <a:rPr lang="en-US" baseline="0" smtClean="0"/>
                        <a:t> not apply to u</a:t>
                      </a:r>
                      <a:r>
                        <a:rPr lang="en-US" altLang="zh-CN" smtClean="0"/>
                        <a:t>nidirectioanl </a:t>
                      </a:r>
                      <a:r>
                        <a:rPr lang="en-US" baseline="0" smtClean="0"/>
                        <a:t>case U1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Flexible order: The order is decided in</a:t>
                      </a:r>
                      <a:r>
                        <a:rPr lang="en-US" baseline="0" smtClean="0"/>
                        <a:t> measurement setup.</a:t>
                      </a:r>
                      <a:endParaRPr lang="en-US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Flexible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More info in measurement setup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Flexible order: any Transmitter (AP or non-AP)</a:t>
                      </a:r>
                      <a:r>
                        <a:rPr lang="en-US" baseline="0" smtClean="0"/>
                        <a:t> that obtains TXOP may initiates the measurement instance.</a:t>
                      </a:r>
                      <a:endParaRPr lang="en-US" smtClean="0"/>
                    </a:p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Flexible;</a:t>
                      </a:r>
                      <a:endParaRPr lang="en-US" baseline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Double</a:t>
                      </a:r>
                      <a:r>
                        <a:rPr lang="en-US" baseline="0" smtClean="0"/>
                        <a:t> the </a:t>
                      </a:r>
                      <a:r>
                        <a:rPr lang="en-US" smtClean="0"/>
                        <a:t>chance</a:t>
                      </a:r>
                      <a:r>
                        <a:rPr lang="en-US" baseline="0" smtClean="0"/>
                        <a:t> to get TXOP;</a:t>
                      </a:r>
                      <a:endParaRPr lang="en-US" smtClean="0"/>
                    </a:p>
                    <a:p>
                      <a:r>
                        <a:rPr lang="en-US" smtClean="0"/>
                        <a:t>Could apply to U1,</a:t>
                      </a:r>
                      <a:r>
                        <a:rPr lang="en-US" baseline="0" smtClean="0"/>
                        <a:t> U2</a:t>
                      </a:r>
                      <a:r>
                        <a:rPr lang="en-US" smtClean="0"/>
                        <a:t>, B1 and B2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N/A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1967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SP 1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6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00074" y="1676400"/>
            <a:ext cx="808672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2400" b="1"/>
              <a:t>Do you agree to add the following into 11bf SFD ? </a:t>
            </a:r>
            <a:endParaRPr lang="en-US" altLang="ko-KR" sz="2400" b="1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/>
              <a:t>A</a:t>
            </a:r>
            <a:r>
              <a:rPr lang="en-US" sz="2400" smtClean="0"/>
              <a:t>ny </a:t>
            </a:r>
            <a:r>
              <a:rPr lang="en-US" sz="2400"/>
              <a:t>STA in Transmitter role may attempt to obtain an TXOP to initiate a one-to-one sensing measurement </a:t>
            </a:r>
            <a:r>
              <a:rPr lang="en-US" sz="2400" smtClean="0"/>
              <a:t>instance.</a:t>
            </a:r>
            <a:endParaRPr lang="en-US" sz="240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sz="2400" smtClean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sz="2400">
              <a:solidFill>
                <a:schemeClr val="tx2"/>
              </a:solidFill>
            </a:endParaRPr>
          </a:p>
          <a:p>
            <a:pPr lvl="1"/>
            <a:endParaRPr lang="en-US" altLang="zh-CN" sz="240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2400"/>
              <a:t>Y/N/A </a:t>
            </a:r>
            <a:endParaRPr lang="ko-KR" altLang="en-US" sz="240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240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</a:t>
            </a:r>
            <a:r>
              <a:rPr lang="en-US" altLang="ko-KR" smtClean="0"/>
              <a:t>)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24328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</a:t>
            </a:r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7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00074" y="1676400"/>
            <a:ext cx="808672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2400" b="1"/>
              <a:t>Do you agree to add the following into 11bf SFD ? </a:t>
            </a:r>
            <a:endParaRPr lang="en-US" altLang="ko-KR" sz="2400" b="1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smtClean="0"/>
              <a:t>In a </a:t>
            </a:r>
            <a:r>
              <a:rPr lang="en-US" sz="2400"/>
              <a:t>one-to-one sensing measurement </a:t>
            </a:r>
            <a:r>
              <a:rPr lang="en-US" sz="2400" smtClean="0"/>
              <a:t>instance, if the AP obtains TXOP, then this instance shall be initiated as a TB </a:t>
            </a:r>
            <a:r>
              <a:rPr lang="en-US" sz="2400"/>
              <a:t>measurement </a:t>
            </a:r>
            <a:r>
              <a:rPr lang="en-US" sz="2400" smtClean="0"/>
              <a:t>instance.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/>
              <a:t>In a one-to-one sensing measurement instance, if the </a:t>
            </a:r>
            <a:r>
              <a:rPr lang="en-US" sz="2400" smtClean="0"/>
              <a:t>non-AP STA obtains </a:t>
            </a:r>
            <a:r>
              <a:rPr lang="en-US" sz="2400"/>
              <a:t>TXOP, then this instance shall be </a:t>
            </a:r>
            <a:r>
              <a:rPr lang="en-US" sz="2400" smtClean="0"/>
              <a:t> initiated </a:t>
            </a:r>
            <a:r>
              <a:rPr lang="en-US" sz="2400"/>
              <a:t>as a </a:t>
            </a:r>
            <a:r>
              <a:rPr lang="en-US" sz="2400" smtClean="0"/>
              <a:t>non-TB </a:t>
            </a:r>
            <a:r>
              <a:rPr lang="en-US" sz="2400"/>
              <a:t>measurement instance.</a:t>
            </a:r>
          </a:p>
          <a:p>
            <a:pPr lvl="1"/>
            <a:endParaRPr lang="en-US" altLang="zh-CN" sz="2400" smtClean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sz="2400">
              <a:solidFill>
                <a:schemeClr val="tx2"/>
              </a:solidFill>
            </a:endParaRPr>
          </a:p>
          <a:p>
            <a:pPr lvl="1"/>
            <a:endParaRPr lang="en-US" altLang="zh-CN" sz="240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2400"/>
              <a:t>Y/N/A </a:t>
            </a:r>
            <a:endParaRPr lang="ko-KR" altLang="en-US" sz="240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240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</a:t>
            </a:r>
            <a:r>
              <a:rPr lang="en-US" altLang="ko-KR" smtClean="0"/>
              <a:t>)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40205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3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8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00074" y="1676400"/>
            <a:ext cx="808672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2400" b="1"/>
              <a:t>Do you agree to add the following into 11bf SFD ? </a:t>
            </a:r>
            <a:endParaRPr lang="en-US" altLang="ko-KR" sz="2400" b="1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smtClean="0"/>
              <a:t>For a </a:t>
            </a:r>
            <a:r>
              <a:rPr lang="en-US" sz="2400"/>
              <a:t>non-TB measurement </a:t>
            </a:r>
            <a:r>
              <a:rPr lang="en-US" sz="2400" smtClean="0"/>
              <a:t>instance, the non-AP STA initiates the instance by transmitting NDPA.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smtClean="0"/>
              <a:t> The </a:t>
            </a:r>
            <a:r>
              <a:rPr lang="en-US" sz="2400"/>
              <a:t>non-AP STA </a:t>
            </a:r>
            <a:r>
              <a:rPr lang="en-US" sz="2400" smtClean="0"/>
              <a:t>transmits NDP at SIFS after NDPA.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smtClean="0"/>
              <a:t>Optionally, the AP transmits NDP at SIFS after receive NDP from the non-AP STA.</a:t>
            </a:r>
            <a:endParaRPr lang="en-US" sz="240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sz="2400" smtClean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sz="2400">
              <a:solidFill>
                <a:schemeClr val="tx2"/>
              </a:solidFill>
            </a:endParaRPr>
          </a:p>
          <a:p>
            <a:pPr lvl="1"/>
            <a:endParaRPr lang="en-US" altLang="zh-CN" sz="240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2400"/>
              <a:t>Y/N/A </a:t>
            </a:r>
            <a:endParaRPr lang="ko-KR" altLang="en-US" sz="240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240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</a:t>
            </a:r>
            <a:r>
              <a:rPr lang="en-US" altLang="ko-KR" smtClean="0"/>
              <a:t>)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5674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7848600" cy="36576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0" dirty="0"/>
              <a:t>[1</a:t>
            </a:r>
            <a:r>
              <a:rPr lang="en-US" altLang="zh-CN" b="0"/>
              <a:t>] </a:t>
            </a:r>
            <a:r>
              <a:rPr lang="en-US" altLang="zh-CN" b="0" smtClean="0"/>
              <a:t>11-21-1015-02-00bf-non-tb-and-tb-measurement-procedure-for-wlan-sensing</a:t>
            </a:r>
            <a:endParaRPr lang="en-US" altLang="zh-CN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9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</a:t>
            </a:r>
            <a:r>
              <a:rPr lang="en-US" altLang="ko-KR" smtClean="0"/>
              <a:t>)</a:t>
            </a:r>
            <a:endParaRPr lang="en-US" altLang="ko-K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3573</TotalTime>
  <Words>602</Words>
  <Application>Microsoft Office PowerPoint</Application>
  <PresentationFormat>全屏显示(4:3)</PresentationFormat>
  <Paragraphs>107</Paragraphs>
  <Slides>9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Malgun Gothic</vt:lpstr>
      <vt:lpstr>Malgun Gothic</vt:lpstr>
      <vt:lpstr>MS PGothic</vt:lpstr>
      <vt:lpstr>Arial</vt:lpstr>
      <vt:lpstr>Times New Roman</vt:lpstr>
      <vt:lpstr>Wingdings</vt:lpstr>
      <vt:lpstr>802-11-Submission</vt:lpstr>
      <vt:lpstr>Visio</vt:lpstr>
      <vt:lpstr>Discussion on one-to-one sensing measurement instance</vt:lpstr>
      <vt:lpstr>Introduction</vt:lpstr>
      <vt:lpstr>Background-Unidirectional Sounding</vt:lpstr>
      <vt:lpstr>Background-Bidirectional Sounding</vt:lpstr>
      <vt:lpstr>Possible Solutions</vt:lpstr>
      <vt:lpstr>SP 1</vt:lpstr>
      <vt:lpstr>SP 2</vt:lpstr>
      <vt:lpstr>SP 3</vt:lpstr>
      <vt:lpstr>Reference</vt:lpstr>
    </vt:vector>
  </TitlesOfParts>
  <Company>Marvell Semiconductor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luochaoming</cp:lastModifiedBy>
  <cp:revision>3562</cp:revision>
  <cp:lastPrinted>2014-11-04T15:04:00Z</cp:lastPrinted>
  <dcterms:created xsi:type="dcterms:W3CDTF">2007-04-17T18:10:00Z</dcterms:created>
  <dcterms:modified xsi:type="dcterms:W3CDTF">2021-09-29T07:09:16Z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