
<file path=[Content_Types].xml><?xml version="1.0" encoding="utf-8"?>
<Types xmlns="http://schemas.openxmlformats.org/package/2006/content-types">
  <Default Extension="bin" ContentType="application/vnd.openxmlformats-officedocument.oleObject"/>
  <Default Extension="doc" ContentType="application/msword"/>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15"/>
  </p:notesMasterIdLst>
  <p:handoutMasterIdLst>
    <p:handoutMasterId r:id="rId216"/>
  </p:handoutMasterIdLst>
  <p:sldIdLst>
    <p:sldId id="269" r:id="rId2"/>
    <p:sldId id="278" r:id="rId3"/>
    <p:sldId id="1454" r:id="rId4"/>
    <p:sldId id="2346" r:id="rId5"/>
    <p:sldId id="2347" r:id="rId6"/>
    <p:sldId id="2348" r:id="rId7"/>
    <p:sldId id="2349" r:id="rId8"/>
    <p:sldId id="2350" r:id="rId9"/>
    <p:sldId id="2366"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062" r:id="rId23"/>
    <p:sldId id="2280" r:id="rId24"/>
    <p:sldId id="1981" r:id="rId25"/>
    <p:sldId id="2074" r:id="rId26"/>
    <p:sldId id="2102" r:id="rId27"/>
    <p:sldId id="2465" r:id="rId28"/>
    <p:sldId id="2107" r:id="rId29"/>
    <p:sldId id="2075" r:id="rId30"/>
    <p:sldId id="1657" r:id="rId31"/>
    <p:sldId id="2439" r:id="rId32"/>
    <p:sldId id="2292" r:id="rId33"/>
    <p:sldId id="2525" r:id="rId34"/>
    <p:sldId id="1967" r:id="rId35"/>
    <p:sldId id="2528" r:id="rId36"/>
    <p:sldId id="1968" r:id="rId37"/>
    <p:sldId id="2104" r:id="rId38"/>
    <p:sldId id="2167" r:id="rId39"/>
    <p:sldId id="2527" r:id="rId40"/>
    <p:sldId id="2317" r:id="rId41"/>
    <p:sldId id="2331" r:id="rId42"/>
    <p:sldId id="2332" r:id="rId43"/>
    <p:sldId id="2351" r:id="rId44"/>
    <p:sldId id="2529" r:id="rId45"/>
    <p:sldId id="2437" r:id="rId46"/>
    <p:sldId id="2438" r:id="rId47"/>
    <p:sldId id="2464" r:id="rId48"/>
    <p:sldId id="2481" r:id="rId49"/>
    <p:sldId id="2482" r:id="rId50"/>
    <p:sldId id="2483" r:id="rId51"/>
    <p:sldId id="2484" r:id="rId52"/>
    <p:sldId id="2485" r:id="rId53"/>
    <p:sldId id="2486" r:id="rId54"/>
    <p:sldId id="2008" r:id="rId55"/>
    <p:sldId id="2462" r:id="rId56"/>
    <p:sldId id="2291" r:id="rId57"/>
    <p:sldId id="1945" r:id="rId58"/>
    <p:sldId id="2071" r:id="rId59"/>
    <p:sldId id="2036" r:id="rId60"/>
    <p:sldId id="2333" r:id="rId61"/>
    <p:sldId id="2530" r:id="rId62"/>
    <p:sldId id="2531" r:id="rId63"/>
    <p:sldId id="2532" r:id="rId64"/>
    <p:sldId id="2323" r:id="rId65"/>
    <p:sldId id="2335" r:id="rId66"/>
    <p:sldId id="2334" r:id="rId67"/>
    <p:sldId id="2352" r:id="rId68"/>
    <p:sldId id="2353" r:id="rId69"/>
    <p:sldId id="2218" r:id="rId70"/>
    <p:sldId id="2426" r:id="rId71"/>
    <p:sldId id="2427" r:id="rId72"/>
    <p:sldId id="2460" r:id="rId73"/>
    <p:sldId id="2461" r:id="rId74"/>
    <p:sldId id="2463" r:id="rId75"/>
    <p:sldId id="1688" r:id="rId76"/>
    <p:sldId id="2293" r:id="rId77"/>
    <p:sldId id="1708" r:id="rId78"/>
    <p:sldId id="2523" r:id="rId79"/>
    <p:sldId id="2526" r:id="rId80"/>
    <p:sldId id="2524" r:id="rId81"/>
    <p:sldId id="1709" r:id="rId82"/>
    <p:sldId id="2501" r:id="rId83"/>
    <p:sldId id="2502" r:id="rId84"/>
    <p:sldId id="2503" r:id="rId85"/>
    <p:sldId id="2504" r:id="rId86"/>
    <p:sldId id="2505" r:id="rId87"/>
    <p:sldId id="2506" r:id="rId88"/>
    <p:sldId id="2507" r:id="rId89"/>
    <p:sldId id="2508" r:id="rId90"/>
    <p:sldId id="2509" r:id="rId91"/>
    <p:sldId id="2510" r:id="rId92"/>
    <p:sldId id="2511" r:id="rId93"/>
    <p:sldId id="2512" r:id="rId94"/>
    <p:sldId id="2513" r:id="rId95"/>
    <p:sldId id="2514" r:id="rId96"/>
    <p:sldId id="2515" r:id="rId97"/>
    <p:sldId id="2516" r:id="rId98"/>
    <p:sldId id="2517" r:id="rId99"/>
    <p:sldId id="2518" r:id="rId100"/>
    <p:sldId id="2519" r:id="rId101"/>
    <p:sldId id="2520" r:id="rId102"/>
    <p:sldId id="2521" r:id="rId103"/>
    <p:sldId id="2522" r:id="rId104"/>
    <p:sldId id="1710" r:id="rId105"/>
    <p:sldId id="1790" r:id="rId106"/>
    <p:sldId id="2199" r:id="rId107"/>
    <p:sldId id="2319" r:id="rId108"/>
    <p:sldId id="2320" r:id="rId109"/>
    <p:sldId id="2321" r:id="rId110"/>
    <p:sldId id="2355" r:id="rId111"/>
    <p:sldId id="2354" r:id="rId112"/>
    <p:sldId id="2294" r:id="rId113"/>
    <p:sldId id="2470" r:id="rId114"/>
    <p:sldId id="2466" r:id="rId115"/>
    <p:sldId id="2467" r:id="rId116"/>
    <p:sldId id="2468" r:id="rId117"/>
    <p:sldId id="1679" r:id="rId118"/>
    <p:sldId id="2336" r:id="rId119"/>
    <p:sldId id="2328" r:id="rId120"/>
    <p:sldId id="2459" r:id="rId121"/>
    <p:sldId id="2489" r:id="rId122"/>
    <p:sldId id="2490" r:id="rId123"/>
    <p:sldId id="2495" r:id="rId124"/>
    <p:sldId id="2533" r:id="rId125"/>
    <p:sldId id="2496" r:id="rId126"/>
    <p:sldId id="2497" r:id="rId127"/>
    <p:sldId id="2324" r:id="rId128"/>
    <p:sldId id="1375" r:id="rId129"/>
    <p:sldId id="1376" r:id="rId130"/>
    <p:sldId id="1400" r:id="rId131"/>
    <p:sldId id="2479" r:id="rId132"/>
    <p:sldId id="2480" r:id="rId133"/>
    <p:sldId id="619" r:id="rId134"/>
    <p:sldId id="621" r:id="rId135"/>
    <p:sldId id="1561" r:id="rId136"/>
    <p:sldId id="1555" r:id="rId137"/>
    <p:sldId id="1601" r:id="rId138"/>
    <p:sldId id="1585" r:id="rId139"/>
    <p:sldId id="1586" r:id="rId140"/>
    <p:sldId id="1587" r:id="rId141"/>
    <p:sldId id="1588" r:id="rId142"/>
    <p:sldId id="1589" r:id="rId143"/>
    <p:sldId id="1590" r:id="rId144"/>
    <p:sldId id="1771" r:id="rId145"/>
    <p:sldId id="1772" r:id="rId146"/>
    <p:sldId id="1591" r:id="rId147"/>
    <p:sldId id="1592" r:id="rId148"/>
    <p:sldId id="1593" r:id="rId149"/>
    <p:sldId id="1594" r:id="rId150"/>
    <p:sldId id="1595" r:id="rId151"/>
    <p:sldId id="1596" r:id="rId152"/>
    <p:sldId id="1597" r:id="rId153"/>
    <p:sldId id="1598" r:id="rId154"/>
    <p:sldId id="1599" r:id="rId155"/>
    <p:sldId id="1600" r:id="rId156"/>
    <p:sldId id="1628" r:id="rId157"/>
    <p:sldId id="1638" r:id="rId158"/>
    <p:sldId id="1725" r:id="rId159"/>
    <p:sldId id="1726" r:id="rId160"/>
    <p:sldId id="1947" r:id="rId161"/>
    <p:sldId id="1975" r:id="rId162"/>
    <p:sldId id="1976" r:id="rId163"/>
    <p:sldId id="1977" r:id="rId164"/>
    <p:sldId id="2039" r:id="rId165"/>
    <p:sldId id="2060" r:id="rId166"/>
    <p:sldId id="2061" r:id="rId167"/>
    <p:sldId id="2097" r:id="rId168"/>
    <p:sldId id="2103" r:id="rId169"/>
    <p:sldId id="2063" r:id="rId170"/>
    <p:sldId id="2064" r:id="rId171"/>
    <p:sldId id="2065" r:id="rId172"/>
    <p:sldId id="2066" r:id="rId173"/>
    <p:sldId id="2067" r:id="rId174"/>
    <p:sldId id="2068" r:id="rId175"/>
    <p:sldId id="2069" r:id="rId176"/>
    <p:sldId id="2146" r:id="rId177"/>
    <p:sldId id="2147" r:id="rId178"/>
    <p:sldId id="2148" r:id="rId179"/>
    <p:sldId id="2158" r:id="rId180"/>
    <p:sldId id="2159" r:id="rId181"/>
    <p:sldId id="2157" r:id="rId182"/>
    <p:sldId id="2160" r:id="rId183"/>
    <p:sldId id="2216" r:id="rId184"/>
    <p:sldId id="2217" r:id="rId185"/>
    <p:sldId id="2219" r:id="rId186"/>
    <p:sldId id="2238" r:id="rId187"/>
    <p:sldId id="2239" r:id="rId188"/>
    <p:sldId id="2240" r:id="rId189"/>
    <p:sldId id="2242" r:id="rId190"/>
    <p:sldId id="2263" r:id="rId191"/>
    <p:sldId id="2276" r:id="rId192"/>
    <p:sldId id="2277" r:id="rId193"/>
    <p:sldId id="2278" r:id="rId194"/>
    <p:sldId id="2281" r:id="rId195"/>
    <p:sldId id="2282" r:id="rId196"/>
    <p:sldId id="2283" r:id="rId197"/>
    <p:sldId id="2284" r:id="rId198"/>
    <p:sldId id="2318" r:id="rId199"/>
    <p:sldId id="2329" r:id="rId200"/>
    <p:sldId id="2356" r:id="rId201"/>
    <p:sldId id="1701" r:id="rId202"/>
    <p:sldId id="1969" r:id="rId203"/>
    <p:sldId id="2112" r:id="rId204"/>
    <p:sldId id="1965" r:id="rId205"/>
    <p:sldId id="2114" r:id="rId206"/>
    <p:sldId id="1705" r:id="rId207"/>
    <p:sldId id="1706" r:id="rId208"/>
    <p:sldId id="1707" r:id="rId209"/>
    <p:sldId id="2113" r:id="rId210"/>
    <p:sldId id="2037" r:id="rId211"/>
    <p:sldId id="2431" r:id="rId212"/>
    <p:sldId id="2429" r:id="rId213"/>
    <p:sldId id="2436" r:id="rId21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autoAdjust="0"/>
  </p:normalViewPr>
  <p:slideViewPr>
    <p:cSldViewPr>
      <p:cViewPr varScale="1">
        <p:scale>
          <a:sx n="161" d="100"/>
          <a:sy n="161" d="100"/>
        </p:scale>
        <p:origin x="1604"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802.11-21/1593r5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aa7f353fb17d3ca3eb8638c432feeab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122.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hyperlink" Target="https://mentor.ieee.org/802.11/dcn/21/11-21-1450-01-0jtc-response-to-n289.doc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17.e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18.e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1576-01-0jtc-minutes-of-virtual-meeting-in-sep-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19.wmf"/></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20.wmf"/></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1.emf"/></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ieee802.org/1/files/private/liaison-drafting/liaison-SC6CommentResponse1QccFDIS-0921-v01.pdf"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ieee802.org/1/files/private/liaison-drafting/liaison-SC6CommentResponse1ASFDIS-0921-v01.pdf"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ieee802.org/1/files/private/liaison-drafting/liaison-SC6CommentResponse1CMdeFDIS-1121-v01.pdf"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Microsoft_Word_Document3.docx"/></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67.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emf"/></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1/11-21-1400-03-0jtc-response-to-comments-on-802-11ax-in-60-day-ballot.doc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s://mentor.ieee.org/802.11/dcn/21/11-21-1400-05-0jtc-response-to-comments-on-802-11ax-in-60-day-ballot.docx" TargetMode="External"/><Relationship Id="rId2" Type="http://schemas.openxmlformats.org/officeDocument/2006/relationships/hyperlink" Target="https://mentor.ieee.org/802.11/dcn/21/11-21-1400-04-0jtc-response-to-comments-on-802-11ax-in-60-day-ballot.doc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mentor.ieee.org/802.11/dcn/21/11-21-1400-07-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eur01.safelinks.protection.outlook.com/?url=https%3A%2F%2Fstandards.ieee.org%2Fcontent%2Fdam%2Fieee-standards%2Fstandards%2Fweb%2Fgovernance%2Fpatcom%2Floas%2Fnegative-loa-802_11ay-interdigital-30Nov2018.pdf&amp;data=04%7C01%7C%7Cbe4e39a813054e2c73af08d9829aa9bc%7Cc25649757ab9414e8497dfa292210147%7C0%7C0%7C637684423667081692%7CUnknown%7CTWFpbGZsb3d8eyJWIjoiMC4wLjAwMDAiLCJQIjoiV2luMzIiLCJBTiI6Ik1haWwiLCJXVCI6Mn0%3D%7C3000&amp;sdata=XUg4Nq8y7V2nFf%2BIrFvgQYkuSjidNUgx2h%2BfKq2fsyI%3D&amp;reserved=0" TargetMode="External"/><Relationship Id="rId2" Type="http://schemas.openxmlformats.org/officeDocument/2006/relationships/hyperlink" Target="https://eur01.safelinks.protection.outlook.com/?url=https%3A%2F%2Fstandards.ieee.org%2Fabout%2Fsasb%2Fpatcom%2Fneg-loa-802_11ay-panasonic-14Feb2018.pdf&amp;data=04%7C01%7C%7Cbe4e39a813054e2c73af08d9829aa9bc%7Cc25649757ab9414e8497dfa292210147%7C0%7C0%7C637684423667071683%7CUnknown%7CTWFpbGZsb3d8eyJWIjoiMC4wLjAwMDAiLCJQIjoiV2luMzIiLCJBTiI6Ik1haWwiLCJXVCI6Mn0%3D%7C3000&amp;sdata=FdB8JJijrAwvKAIZ%2BGjzA9tvNgkJzTXjQGS4YD0X6IA%3D&amp;reserved=0" TargetMode="External"/><Relationship Id="rId1" Type="http://schemas.openxmlformats.org/officeDocument/2006/relationships/slideLayout" Target="../slideLayouts/slideLayout1.xml"/><Relationship Id="rId5" Type="http://schemas.openxmlformats.org/officeDocument/2006/relationships/hyperlink" Target="https://eur01.safelinks.protection.outlook.com/?url=https%3A%2F%2Fstandards.ieee.org%2Fcontent%2Fdam%2Fieee-standards%2Fstandards%2Fweb%2Fgovernance%2Fpatcom%2Fneg-loa-802_11ay-huawei-28May2019.pdf&amp;data=04%7C01%7C%7Cbe4e39a813054e2c73af08d9829aa9bc%7Cc25649757ab9414e8497dfa292210147%7C0%7C0%7C637684423667091685%7CUnknown%7CTWFpbGZsb3d8eyJWIjoiMC4wLjAwMDAiLCJQIjoiV2luMzIiLCJBTiI6Ik1haWwiLCJXVCI6Mn0%3D%7C3000&amp;sdata=TSChS3VOLbRmBqNbi%2BmTEK3NIUANIpdn8%2Bg2evi99oo%3D&amp;reserved=0" TargetMode="External"/><Relationship Id="rId4" Type="http://schemas.openxmlformats.org/officeDocument/2006/relationships/hyperlink" Target="https://eur01.safelinks.protection.outlook.com/?url=https%3A%2F%2Fstandards.ieee.org%2Fcontent%2Fdam%2Fieee-standards%2Fstandards%2Fweb%2Fgovernance%2Fpatcom%2Floas%2Fnegative-loa-802_11ay-nokia-22May2019.pdf&amp;data=04%7C01%7C%7Cbe4e39a813054e2c73af08d9829aa9bc%7Cc25649757ab9414e8497dfa292210147%7C0%7C0%7C637684423667081692%7CUnknown%7CTWFpbGZsb3d8eyJWIjoiMC4wLjAwMDAiLCJQIjoiV2luMzIiLCJBTiI6Ik1haWwiLCJXVCI6Mn0%3D%7C3000&amp;sdata=Fd1bAmZ5Qn3kpUy5xFtjangb81pInqw%2BL64mGGUTYhA%3D&amp;reserved=0" TargetMode="External"/></Relationships>
</file>

<file path=ppt/slides/_rels/slide83.xml.rels><?xml version="1.0" encoding="UTF-8" standalone="yes"?>
<Relationships xmlns="http://schemas.openxmlformats.org/package/2006/relationships"><Relationship Id="rId2" Type="http://schemas.openxmlformats.org/officeDocument/2006/relationships/hyperlink" Target="https://standards.ieee.org/content/dam/ieee-standards/standards/web/governance/patcom/xls-files/ieee-802.11-amendments.xlsx"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s://www.iplytics.com/wp-content/uploads/2018/04/IPlytics_Report-on-IEEE-activities_2018.pdf" TargetMode="External"/><Relationship Id="rId2" Type="http://schemas.openxmlformats.org/officeDocument/2006/relationships/hyperlink" Target="https://standards.ieee.org/about/sasb/patcom/patents.html" TargetMode="External"/><Relationship Id="rId1" Type="http://schemas.openxmlformats.org/officeDocument/2006/relationships/slideLayout" Target="../slideLayouts/slideLayout1.xml"/><Relationship Id="rId5" Type="http://schemas.openxmlformats.org/officeDocument/2006/relationships/hyperlink" Target="https://www.iplytics.com/wp-content/uploads/2019/01/IEEE-contribution-anaylsis_IPlytics-2019.pdf" TargetMode="External"/><Relationship Id="rId4" Type="http://schemas.openxmlformats.org/officeDocument/2006/relationships/hyperlink" Target="https://www.iplytics.com/wp-content/uploads/2018/01/IPlytics_2017_Patenting-and-standardization-activities-at-IEEE.pdf"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www.iso.org/sites/directives/current/part1/index.xhtml" TargetMode="External"/><Relationship Id="rId2" Type="http://schemas.openxmlformats.org/officeDocument/2006/relationships/hyperlink" Target="https://isotc.iso.org/livelink/livelink/fetch/2000/2122/3770791/Common_Policy.htm?nodeid=6344764&amp;vernum=-2"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hyperlink" Target="https://standards.ieee.org/content/dam/ieee-standards/standards/web/governance/patcom/loas/negative-loa-802_11ay-interdigital-30Nov2018.pdf" TargetMode="External"/><Relationship Id="rId7" Type="http://schemas.openxmlformats.org/officeDocument/2006/relationships/hyperlink" Target="https://www.iso.org/sites/directives/current/part1/index.xhtml#_idTextAnchor404" TargetMode="External"/><Relationship Id="rId2" Type="http://schemas.openxmlformats.org/officeDocument/2006/relationships/hyperlink" Target="https://standards.ieee.org/about/sasb/patcom/neg-loa-802_11ay-panasonic-14Feb2018.pdf" TargetMode="External"/><Relationship Id="rId1" Type="http://schemas.openxmlformats.org/officeDocument/2006/relationships/slideLayout" Target="../slideLayouts/slideLayout1.xml"/><Relationship Id="rId6" Type="http://schemas.openxmlformats.org/officeDocument/2006/relationships/hyperlink" Target="https://isotc.iso.org/livelink/livelink?func=ll&amp;objId=20517810&amp;objAction=Open&amp;nexturl=%2Flivelink%2Flivelink%3Ffunc%3Dll%26objId%3D9384365%26objAction%3Dbrowse%26sort%3Dname" TargetMode="External"/><Relationship Id="rId5" Type="http://schemas.openxmlformats.org/officeDocument/2006/relationships/hyperlink" Target="https://standards.ieee.org/content/dam/ieee-standards/standards/web/governance/patcom/neg-loa-802_11ay-huawei-28May2019.pdf" TargetMode="External"/><Relationship Id="rId4" Type="http://schemas.openxmlformats.org/officeDocument/2006/relationships/hyperlink" Target="https://standards.ieee.org/content/dam/ieee-standards/standards/web/governance/patcom/loas/negative-loa-802_11ay-nokia-22May2019.pdf"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8 November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a:t>
            </a:r>
            <a:br>
              <a:rPr lang="en-US" dirty="0"/>
            </a:br>
            <a:r>
              <a:rPr lang="en-US" dirty="0"/>
              <a:t>9 November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9 Nov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lang="en-AU" sz="1600" u="none" strike="noStrike" dirty="0">
                <a:effectLst/>
                <a:latin typeface="+mj-lt"/>
                <a:hlinkClick r:id="rId3"/>
              </a:rPr>
              <a:t>https://ieeesa.webex.com/ieeesa/j.php?MTID=maa7f353fb17d3ca3eb8638c432feeab6</a:t>
            </a:r>
            <a:endParaRPr lang="en-AU" sz="1600" u="none" strike="noStrike" dirty="0">
              <a:effectLst/>
              <a:latin typeface="+mj-lt"/>
            </a:endParaRPr>
          </a:p>
          <a:p>
            <a:pPr marL="182563" indent="-182563" eaLnBrk="0" hangingPunct="0">
              <a:spcBef>
                <a:spcPts val="800"/>
              </a:spcBef>
              <a:buFont typeface="Arial" panose="020B0604020202020204" pitchFamily="34" charset="0"/>
              <a:buChar char="•"/>
            </a:pPr>
            <a:r>
              <a:rPr lang="en-AU" sz="1600" dirty="0">
                <a:latin typeface="+mj-lt"/>
              </a:rPr>
              <a:t>Meeting number (access code): 2330 911 1383 </a:t>
            </a:r>
            <a:endParaRPr lang="en-AU" sz="1600" dirty="0">
              <a:latin typeface="+mj-lt"/>
              <a:ea typeface="Calibri" panose="020F0502020204030204" pitchFamily="34" charset="0"/>
              <a:cs typeface="Times New Roman" panose="02020603050405020304" pitchFamily="18" charset="0"/>
            </a:endParaRPr>
          </a:p>
          <a:p>
            <a:pPr marL="182563" indent="-182563" eaLnBrk="0" hangingPunct="0">
              <a:spcBef>
                <a:spcPts val="800"/>
              </a:spcBef>
              <a:buFont typeface="Arial" panose="020B0604020202020204" pitchFamily="34" charset="0"/>
              <a:buChar char="•"/>
            </a:pPr>
            <a:r>
              <a:rPr lang="en-AU" sz="1600" dirty="0">
                <a:latin typeface="+mj-lt"/>
              </a:rPr>
              <a:t>Meeting password: wireless</a:t>
            </a:r>
            <a:endParaRPr lang="en-AU" sz="1600" dirty="0">
              <a:latin typeface="+mj-lt"/>
              <a:ea typeface="Calibri" panose="020F0502020204030204" pitchFamily="34" charset="0"/>
              <a:cs typeface="Times New Roman" panose="02020603050405020304" pitchFamily="18" charset="0"/>
            </a:endParaRPr>
          </a:p>
          <a:p>
            <a:pPr marL="182563" indent="-182563" eaLnBrk="0" hangingPunct="0">
              <a:spcBef>
                <a:spcPts val="800"/>
              </a:spcBef>
              <a:buFont typeface="Arial" panose="020B0604020202020204" pitchFamily="34" charset="0"/>
              <a:buChar char="•"/>
            </a:pPr>
            <a:endParaRPr kumimoji="0" lang="en-AU" sz="1600" i="0" u="none" strike="noStrike" cap="none" normalizeH="0" baseline="0" dirty="0">
              <a:ln>
                <a:noFill/>
              </a:ln>
              <a:solidFill>
                <a:srgbClr val="FF0000"/>
              </a:solidFill>
              <a:effectLst/>
              <a:latin typeface="+mj-lt"/>
            </a:endParaRP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CN4</a:t>
            </a:r>
          </a:p>
          <a:p>
            <a:pPr lvl="1"/>
            <a:r>
              <a:rPr lang="en-AU" i="1" dirty="0"/>
              <a:t>It is recommended to postpone the subsequent ballot on IEEE 802.11 and IEEE 802.11ax in ISO/IEC until the discovered design flaws are sufficiently.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5463257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CN5</a:t>
            </a:r>
          </a:p>
          <a:p>
            <a:pPr lvl="1"/>
            <a:r>
              <a:rPr lang="en-AU" i="1" dirty="0"/>
              <a:t>The comments regarding to transition security network (TSN) and RSNA in SC6N17516 and N17559 still work. TSN allows the creation of pre-robust security network associations (pre-RSNAs) as well as RSNAs. Beacon frames have to specify WEP as the group cipher suite in RSNE, so that pre-RSNA STAs can coexist with RSNA STAs in a BSS. Similarly, pre-RSNA STAs ignore RSNE in beacon frames, thus RSNA STAs have to use TKIP as the pairwise cipher suite and WEP for authentication in an IBSS. Due to the weakness of the WEP technology, even the CCMP, GCMP security technologies will be attacked successfully and easily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079070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CN5</a:t>
            </a:r>
          </a:p>
          <a:p>
            <a:pPr lvl="1"/>
            <a:r>
              <a:rPr lang="en-GB" i="1" dirty="0"/>
              <a:t>The reply in SC6N16812 “it is acknowledged and agreed that both WEP and TKIP are vulnerable to attack and that using either one of them, or the TSN mechanism, would result in a compromise of network security.” was noticed.</a:t>
            </a:r>
            <a:endParaRPr lang="en-AU" i="1" dirty="0"/>
          </a:p>
          <a:p>
            <a:pPr lvl="1"/>
            <a:r>
              <a:rPr lang="en-GB" i="1" dirty="0"/>
              <a:t>The reply in N17600 was noticed. The flawed mechanisms should be removed from the text rather than just stating “shall not use them”.</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38207499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D0AB-6809-4718-9AE7-75D9725375D0}"/>
              </a:ext>
            </a:extLst>
          </p:cNvPr>
          <p:cNvSpPr>
            <a:spLocks noGrp="1"/>
          </p:cNvSpPr>
          <p:nvPr>
            <p:ph type="title"/>
          </p:nvPr>
        </p:nvSpPr>
        <p:spPr/>
        <p:txBody>
          <a:bodyPr/>
          <a:lstStyle/>
          <a:p>
            <a:r>
              <a:rPr lang="en-AU" dirty="0"/>
              <a:t>The IEEE 802 JTC1 SC will discuss the 60 day ballot on 802.11ay at the Nov plenary session</a:t>
            </a:r>
          </a:p>
        </p:txBody>
      </p:sp>
      <p:sp>
        <p:nvSpPr>
          <p:cNvPr id="3" name="Content Placeholder 2">
            <a:extLst>
              <a:ext uri="{FF2B5EF4-FFF2-40B4-BE49-F238E27FC236}">
                <a16:creationId xmlns:a16="http://schemas.microsoft.com/office/drawing/2014/main" id="{9312E41D-D1E7-4EB1-BBB3-E2ADBBCB5E1D}"/>
              </a:ext>
            </a:extLst>
          </p:cNvPr>
          <p:cNvSpPr>
            <a:spLocks noGrp="1"/>
          </p:cNvSpPr>
          <p:nvPr>
            <p:ph idx="1"/>
          </p:nvPr>
        </p:nvSpPr>
        <p:spPr/>
        <p:txBody>
          <a:bodyPr/>
          <a:lstStyle/>
          <a:p>
            <a:r>
              <a:rPr lang="en-AU" dirty="0"/>
              <a:t>In November 2021, the IEEE 802 JTC1 SC</a:t>
            </a:r>
          </a:p>
          <a:p>
            <a:pPr lvl="1"/>
            <a:r>
              <a:rPr lang="en-AU" dirty="0"/>
              <a:t>Will not take action on 802.11ay IPR issues until similar issues applying to 802.11ax are dealt with by IEEE SA &amp; ISO</a:t>
            </a:r>
          </a:p>
          <a:p>
            <a:pPr lvl="2"/>
            <a:r>
              <a:rPr lang="en-AU" dirty="0"/>
              <a:t>The one difference between the 11ax &amp; 11ay issues is that there in a specific negative </a:t>
            </a:r>
            <a:r>
              <a:rPr lang="en-AU" dirty="0" err="1"/>
              <a:t>LoA</a:t>
            </a:r>
            <a:r>
              <a:rPr lang="en-AU" dirty="0"/>
              <a:t> for 11ay, whereas all the negative </a:t>
            </a:r>
            <a:r>
              <a:rPr lang="en-AU" dirty="0" err="1"/>
              <a:t>LoAs</a:t>
            </a:r>
            <a:r>
              <a:rPr lang="en-AU" dirty="0"/>
              <a:t> for 11ax were blanket negative </a:t>
            </a:r>
            <a:r>
              <a:rPr lang="en-AU" dirty="0" err="1"/>
              <a:t>LoAs</a:t>
            </a:r>
            <a:endParaRPr lang="en-AU" dirty="0"/>
          </a:p>
          <a:p>
            <a:pPr lvl="2"/>
            <a:r>
              <a:rPr lang="en-AU" dirty="0"/>
              <a:t>However, this difference makes no difference to the proposed outcome; it is still up to ISO if it wants to ask the patent holders for an IPR declaration under the ISO IPR policy</a:t>
            </a:r>
          </a:p>
          <a:p>
            <a:pPr lvl="1"/>
            <a:r>
              <a:rPr lang="en-AU" dirty="0"/>
              <a:t>Breaking news: IEEE SA staff have notified us that since IEEE 802.11ay did not pass the 60 day ballot, it will </a:t>
            </a:r>
            <a:r>
              <a:rPr lang="en-AU" b="1" dirty="0"/>
              <a:t>not</a:t>
            </a:r>
            <a:r>
              <a:rPr lang="en-AU" dirty="0"/>
              <a:t> be processed further by ISO</a:t>
            </a:r>
          </a:p>
          <a:p>
            <a:pPr lvl="1"/>
            <a:r>
              <a:rPr lang="en-AU" dirty="0"/>
              <a:t>However, IEEE 802 can request another 60-day ballot – but probably not  until after the patent issues have been resolved</a:t>
            </a:r>
          </a:p>
        </p:txBody>
      </p:sp>
      <p:sp>
        <p:nvSpPr>
          <p:cNvPr id="4" name="Footer Placeholder 3">
            <a:extLst>
              <a:ext uri="{FF2B5EF4-FFF2-40B4-BE49-F238E27FC236}">
                <a16:creationId xmlns:a16="http://schemas.microsoft.com/office/drawing/2014/main" id="{ED5B9A5E-B6BA-474B-BC2B-452FE6AE438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2CADC5-5A87-4A2E-B4FA-0E0D1D7F922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7727938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104</a:t>
            </a:fld>
            <a:endParaRPr lang="en-US"/>
          </a:p>
        </p:txBody>
      </p:sp>
    </p:spTree>
    <p:extLst>
      <p:ext uri="{BB962C8B-B14F-4D97-AF65-F5344CB8AC3E}">
        <p14:creationId xmlns:p14="http://schemas.microsoft.com/office/powerpoint/2010/main" val="12640005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pPr lvl="1"/>
            <a:r>
              <a:rPr lang="en-AU" dirty="0"/>
              <a:t>(Nov 2021) The ballot has not yet started but it will probably run into the same IPR issue as 802.11ay (and 802.11ax) because there are explicit negative </a:t>
            </a:r>
            <a:r>
              <a:rPr lang="en-AU" dirty="0" err="1"/>
              <a:t>LoAs</a:t>
            </a:r>
            <a:r>
              <a:rPr lang="en-AU" dirty="0"/>
              <a:t> associated with 802.11ba</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105</a:t>
            </a:fld>
            <a:endParaRPr lang="en-US"/>
          </a:p>
        </p:txBody>
      </p:sp>
    </p:spTree>
    <p:extLst>
      <p:ext uri="{BB962C8B-B14F-4D97-AF65-F5344CB8AC3E}">
        <p14:creationId xmlns:p14="http://schemas.microsoft.com/office/powerpoint/2010/main" val="31942449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106</a:t>
            </a:fld>
            <a:endParaRPr lang="en-US"/>
          </a:p>
        </p:txBody>
      </p:sp>
    </p:spTree>
    <p:extLst>
      <p:ext uri="{BB962C8B-B14F-4D97-AF65-F5344CB8AC3E}">
        <p14:creationId xmlns:p14="http://schemas.microsoft.com/office/powerpoint/2010/main" val="3259782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107</a:t>
            </a:fld>
            <a:endParaRPr lang="en-US"/>
          </a:p>
        </p:txBody>
      </p:sp>
    </p:spTree>
    <p:extLst>
      <p:ext uri="{BB962C8B-B14F-4D97-AF65-F5344CB8AC3E}">
        <p14:creationId xmlns:p14="http://schemas.microsoft.com/office/powerpoint/2010/main" val="3145062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108</a:t>
            </a:fld>
            <a:endParaRPr lang="en-US"/>
          </a:p>
        </p:txBody>
      </p:sp>
    </p:spTree>
    <p:extLst>
      <p:ext uri="{BB962C8B-B14F-4D97-AF65-F5344CB8AC3E}">
        <p14:creationId xmlns:p14="http://schemas.microsoft.com/office/powerpoint/2010/main" val="21122610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109</a:t>
            </a:fld>
            <a:endParaRPr lang="en-US"/>
          </a:p>
        </p:txBody>
      </p:sp>
    </p:spTree>
    <p:extLst>
      <p:ext uri="{BB962C8B-B14F-4D97-AF65-F5344CB8AC3E}">
        <p14:creationId xmlns:p14="http://schemas.microsoft.com/office/powerpoint/2010/main" val="107342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110</a:t>
            </a:fld>
            <a:endParaRPr lang="en-US"/>
          </a:p>
        </p:txBody>
      </p:sp>
    </p:spTree>
    <p:extLst>
      <p:ext uri="{BB962C8B-B14F-4D97-AF65-F5344CB8AC3E}">
        <p14:creationId xmlns:p14="http://schemas.microsoft.com/office/powerpoint/2010/main" val="29098171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33929152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680289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(Sep 2021) Peter Yee will walk WG through the process</a:t>
            </a:r>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42398399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8068247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6142137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802.19 WG to push 802.19.3 standard into the PSDO process</a:t>
            </a:r>
          </a:p>
          <a:p>
            <a:pPr lvl="2"/>
            <a:r>
              <a:rPr lang="nb-NO" dirty="0">
                <a:latin typeface="+mj-lt"/>
              </a:rPr>
              <a:t>(Sep 2021) Steve Shellhammer (802.19 WG Chair) will follow up with Ben</a:t>
            </a:r>
          </a:p>
          <a:p>
            <a:pPr lvl="2"/>
            <a:r>
              <a:rPr lang="nb-NO" dirty="0">
                <a:latin typeface="+mj-lt"/>
              </a:rPr>
              <a:t>(Sep 2021) Myles sent Shellhammer and Rolfe a link to iMeet site (including the process)</a:t>
            </a:r>
            <a:endParaRPr lang="en-AU" dirty="0">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14833213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32286756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40150213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closed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a:t>
            </a:r>
            <a:r>
              <a:rPr lang="en-US" dirty="0">
                <a:solidFill>
                  <a:srgbClr val="FF0000"/>
                </a:solidFill>
              </a:rPr>
              <a:t>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119</a:t>
            </a:fld>
            <a:endParaRPr lang="en-US"/>
          </a:p>
        </p:txBody>
      </p:sp>
    </p:spTree>
    <p:extLst>
      <p:ext uri="{BB962C8B-B14F-4D97-AF65-F5344CB8AC3E}">
        <p14:creationId xmlns:p14="http://schemas.microsoft.com/office/powerpoint/2010/main" val="355101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9 Nov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121</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331" name="Acrobat Document" showAsIcon="1" r:id="rId3" imgW="914597" imgH="806311" progId="AcroExch.Document.DC">
                  <p:embed/>
                </p:oleObj>
              </mc:Choice>
              <mc:Fallback>
                <p:oleObj name="Acrobat Document" showAsIcon="1" r:id="rId3"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review of N289 was liaised to SC6</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In Sept 2021, the SC recommended a response to WG1 N289 to the 802.11 WG</a:t>
            </a:r>
          </a:p>
          <a:p>
            <a:pPr lvl="2"/>
            <a:r>
              <a:rPr lang="en-AU" dirty="0"/>
              <a:t>See </a:t>
            </a:r>
            <a:r>
              <a:rPr lang="en-AU" dirty="0">
                <a:hlinkClick r:id="rId2"/>
              </a:rPr>
              <a:t>11-21-1450r1</a:t>
            </a:r>
            <a:endParaRPr lang="en-AU" dirty="0"/>
          </a:p>
          <a:p>
            <a:pPr lvl="1"/>
            <a:r>
              <a:rPr lang="en-AU" dirty="0"/>
              <a:t>The 802.11 WG and 802 EC subsequently approved it with editorial changes to be made by 802.11 WG and 802 EC Chairs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a:t>
            </a:r>
          </a:p>
          <a:p>
            <a:pPr lvl="1"/>
            <a:r>
              <a:rPr lang="en-AU" dirty="0"/>
              <a:t>The approved version has been liaised</a:t>
            </a:r>
          </a:p>
          <a:p>
            <a:pPr lvl="2"/>
            <a:r>
              <a:rPr lang="en-AU" dirty="0"/>
              <a:t>See WG1 N297 and N17619</a:t>
            </a:r>
          </a:p>
          <a:p>
            <a:pPr lvl="1"/>
            <a:endParaRPr lang="en-AU" dirty="0"/>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122</a:t>
            </a:fld>
            <a:endParaRPr lang="en-US"/>
          </a:p>
        </p:txBody>
      </p:sp>
    </p:spTree>
    <p:extLst>
      <p:ext uri="{BB962C8B-B14F-4D97-AF65-F5344CB8AC3E}">
        <p14:creationId xmlns:p14="http://schemas.microsoft.com/office/powerpoint/2010/main" val="20371356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Industrial Wireless Network was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New PWI proposed by Korea NB</a:t>
            </a:r>
          </a:p>
          <a:p>
            <a:pPr lvl="1"/>
            <a:r>
              <a:rPr lang="en-AU" dirty="0"/>
              <a:t>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r>
              <a:rPr lang="en-AU" dirty="0"/>
              <a:t>IEEE comments</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(Nov 2021) IEEE 802.1 WG is discussing …</a:t>
            </a:r>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123</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2152782680"/>
              </p:ext>
            </p:extLst>
          </p:nvPr>
        </p:nvGraphicFramePr>
        <p:xfrm>
          <a:off x="6172200" y="1828800"/>
          <a:ext cx="914400" cy="806450"/>
        </p:xfrm>
        <a:graphic>
          <a:graphicData uri="http://schemas.openxmlformats.org/presentationml/2006/ole">
            <mc:AlternateContent xmlns:mc="http://schemas.openxmlformats.org/markup-compatibility/2006">
              <mc:Choice xmlns:v="urn:schemas-microsoft-com:vml" Requires="v">
                <p:oleObj spid="_x0000_s14355"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172200" y="1828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05A17E8-3A74-4BAB-90BF-870405366EF9}"/>
              </a:ext>
            </a:extLst>
          </p:cNvPr>
          <p:cNvSpPr>
            <a:spLocks noGrp="1"/>
          </p:cNvSpPr>
          <p:nvPr>
            <p:ph type="title"/>
          </p:nvPr>
        </p:nvSpPr>
        <p:spPr/>
        <p:txBody>
          <a:bodyPr/>
          <a:lstStyle/>
          <a:p>
            <a:r>
              <a:rPr lang="en-AU" dirty="0"/>
              <a:t>It is proposed that the SC coordinate a response to SC6 on the PWI on Industrial Wireless Network </a:t>
            </a:r>
          </a:p>
        </p:txBody>
      </p:sp>
      <p:sp>
        <p:nvSpPr>
          <p:cNvPr id="3" name="Content Placeholder 2">
            <a:extLst>
              <a:ext uri="{FF2B5EF4-FFF2-40B4-BE49-F238E27FC236}">
                <a16:creationId xmlns:a16="http://schemas.microsoft.com/office/drawing/2014/main" id="{75146129-D861-4E21-8690-0E90918BB375}"/>
              </a:ext>
            </a:extLst>
          </p:cNvPr>
          <p:cNvSpPr>
            <a:spLocks noGrp="1"/>
          </p:cNvSpPr>
          <p:nvPr>
            <p:ph idx="1"/>
          </p:nvPr>
        </p:nvSpPr>
        <p:spPr>
          <a:xfrm>
            <a:off x="685800" y="1981200"/>
            <a:ext cx="7772400" cy="4114800"/>
          </a:xfrm>
        </p:spPr>
        <p:txBody>
          <a:bodyPr/>
          <a:lstStyle/>
          <a:p>
            <a:r>
              <a:rPr lang="en-US" dirty="0"/>
              <a:t>Comments from an 802.1 participant</a:t>
            </a:r>
          </a:p>
          <a:p>
            <a:pPr lvl="1"/>
            <a:r>
              <a:rPr lang="en-US" i="1" dirty="0"/>
              <a:t>IEEE 802.1 WG expects to review this doc in the TSN TG next week and provide comments</a:t>
            </a:r>
          </a:p>
          <a:p>
            <a:pPr lvl="1"/>
            <a:r>
              <a:rPr lang="en-US" i="1" dirty="0"/>
              <a:t>It appears that both IEEE 802.11 and IEEE 802.15.4 would also have interest in reviewing/commenting.  </a:t>
            </a:r>
          </a:p>
          <a:p>
            <a:pPr lvl="1"/>
            <a:r>
              <a:rPr lang="en-US" i="1" dirty="0"/>
              <a:t>It may be best if there is one response from IEEE 802 (rather than one from each 802 WG </a:t>
            </a:r>
            <a:endParaRPr lang="en-AU" i="1" dirty="0"/>
          </a:p>
          <a:p>
            <a:pPr lvl="1"/>
            <a:r>
              <a:rPr lang="en-US" i="1" dirty="0"/>
              <a:t>… SC6/WG1 intends to discuss the PWI and initiate the NP (new proposal) ballot during the SC6 Plenary meeting in March 2022. </a:t>
            </a:r>
          </a:p>
          <a:p>
            <a:pPr lvl="1"/>
            <a:r>
              <a:rPr lang="en-US" i="1" dirty="0"/>
              <a:t>Since the SC6 meetings are in 1Q2022, there’s a little time so it’s possible that “agreement” on the IEEE 802 response/contribution may not necessarily have to be reached next week, but it may be a good idea to have a plan/deadline arranged now.</a:t>
            </a:r>
            <a:endParaRPr lang="en-AU" i="1" dirty="0"/>
          </a:p>
          <a:p>
            <a:endParaRPr lang="en-AU" dirty="0"/>
          </a:p>
        </p:txBody>
      </p:sp>
      <p:sp>
        <p:nvSpPr>
          <p:cNvPr id="4" name="Footer Placeholder 3">
            <a:extLst>
              <a:ext uri="{FF2B5EF4-FFF2-40B4-BE49-F238E27FC236}">
                <a16:creationId xmlns:a16="http://schemas.microsoft.com/office/drawing/2014/main" id="{0ED1FB95-3D51-45EB-B029-4EAB29349FA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3965CE8-E1DB-45A0-B15B-48861785BF9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124</a:t>
            </a:fld>
            <a:endParaRPr lang="en-US"/>
          </a:p>
        </p:txBody>
      </p:sp>
    </p:spTree>
    <p:extLst>
      <p:ext uri="{BB962C8B-B14F-4D97-AF65-F5344CB8AC3E}">
        <p14:creationId xmlns:p14="http://schemas.microsoft.com/office/powerpoint/2010/main" val="40652982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Wearable Robot Area Network was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New PWI proposed by Korea NB</a:t>
            </a:r>
          </a:p>
          <a:p>
            <a:pPr lvl="1"/>
            <a:r>
              <a:rPr lang="en-AU" dirty="0"/>
              <a:t>PWI on Wearable Robot Area Network</a:t>
            </a:r>
          </a:p>
          <a:p>
            <a:pPr lvl="2"/>
            <a:r>
              <a:rPr lang="en-AU" dirty="0"/>
              <a:t>DC power line communication based on conductive textiles</a:t>
            </a:r>
          </a:p>
          <a:p>
            <a:pPr lvl="2"/>
            <a:r>
              <a:rPr lang="en-AU" dirty="0"/>
              <a:t>Comments were requested for interim in mid Feb 2022</a:t>
            </a:r>
          </a:p>
          <a:p>
            <a:r>
              <a:rPr lang="en-AU" dirty="0"/>
              <a:t>IEEE comments</a:t>
            </a:r>
          </a:p>
          <a:p>
            <a:pPr lvl="1"/>
            <a:r>
              <a:rPr lang="en-US" dirty="0"/>
              <a:t>(Sep 2021) IEEE 802 may comment – plan is to prepare comments in Nov 2021</a:t>
            </a:r>
          </a:p>
          <a:p>
            <a:pPr lvl="2"/>
            <a:r>
              <a:rPr lang="en-US" dirty="0"/>
              <a:t>(Nov 2021) Any interest?</a:t>
            </a:r>
            <a:endParaRPr lang="en-AU" dirty="0"/>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125</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104424282"/>
              </p:ext>
            </p:extLst>
          </p:nvPr>
        </p:nvGraphicFramePr>
        <p:xfrm>
          <a:off x="6400800" y="2133600"/>
          <a:ext cx="914400" cy="806450"/>
        </p:xfrm>
        <a:graphic>
          <a:graphicData uri="http://schemas.openxmlformats.org/presentationml/2006/ole">
            <mc:AlternateContent xmlns:mc="http://schemas.openxmlformats.org/markup-compatibility/2006">
              <mc:Choice xmlns:v="urn:schemas-microsoft-com:vml" Requires="v">
                <p:oleObj spid="_x0000_s15379"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4008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solidFill>
                  <a:srgbClr val="FF0000"/>
                </a:solidFill>
              </a:rPr>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127</a:t>
            </a:fld>
            <a:endParaRPr lang="en-US"/>
          </a:p>
        </p:txBody>
      </p:sp>
    </p:spTree>
    <p:extLst>
      <p:ext uri="{BB962C8B-B14F-4D97-AF65-F5344CB8AC3E}">
        <p14:creationId xmlns:p14="http://schemas.microsoft.com/office/powerpoint/2010/main" val="12432047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128</a:t>
            </a:fld>
            <a:endParaRPr lang="en-US"/>
          </a:p>
        </p:txBody>
      </p:sp>
    </p:spTree>
    <p:extLst>
      <p:ext uri="{BB962C8B-B14F-4D97-AF65-F5344CB8AC3E}">
        <p14:creationId xmlns:p14="http://schemas.microsoft.com/office/powerpoint/2010/main" val="228502126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129</a:t>
            </a:fld>
            <a:endParaRPr lang="en-US"/>
          </a:p>
        </p:txBody>
      </p:sp>
    </p:spTree>
    <p:extLst>
      <p:ext uri="{BB962C8B-B14F-4D97-AF65-F5344CB8AC3E}">
        <p14:creationId xmlns:p14="http://schemas.microsoft.com/office/powerpoint/2010/main" val="93124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Sep 2021, as documented in </a:t>
            </a:r>
            <a:r>
              <a:rPr lang="en-AU" i="1" dirty="0">
                <a:solidFill>
                  <a:srgbClr val="FF0000"/>
                </a:solidFill>
                <a:hlinkClick r:id="rId3"/>
              </a:rPr>
              <a:t>11-21-1576-01</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130</a:t>
            </a:fld>
            <a:endParaRPr lang="en-US"/>
          </a:p>
        </p:txBody>
      </p:sp>
    </p:spTree>
    <p:extLst>
      <p:ext uri="{BB962C8B-B14F-4D97-AF65-F5344CB8AC3E}">
        <p14:creationId xmlns:p14="http://schemas.microsoft.com/office/powerpoint/2010/main" val="15941415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131</a:t>
            </a:fld>
            <a:endParaRPr lang="en-US"/>
          </a:p>
        </p:txBody>
      </p:sp>
    </p:spTree>
    <p:extLst>
      <p:ext uri="{BB962C8B-B14F-4D97-AF65-F5344CB8AC3E}">
        <p14:creationId xmlns:p14="http://schemas.microsoft.com/office/powerpoint/2010/main" val="379957567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132</a:t>
            </a:fld>
            <a:endParaRPr lang="en-US"/>
          </a:p>
        </p:txBody>
      </p:sp>
    </p:spTree>
    <p:extLst>
      <p:ext uri="{BB962C8B-B14F-4D97-AF65-F5344CB8AC3E}">
        <p14:creationId xmlns:p14="http://schemas.microsoft.com/office/powerpoint/2010/main" val="23356313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133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135</a:t>
            </a:fld>
            <a:endParaRPr lang="en-US"/>
          </a:p>
        </p:txBody>
      </p:sp>
    </p:spTree>
    <p:extLst>
      <p:ext uri="{BB962C8B-B14F-4D97-AF65-F5344CB8AC3E}">
        <p14:creationId xmlns:p14="http://schemas.microsoft.com/office/powerpoint/2010/main" val="33233178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136</a:t>
            </a:fld>
            <a:endParaRPr lang="en-US"/>
          </a:p>
        </p:txBody>
      </p:sp>
    </p:spTree>
    <p:extLst>
      <p:ext uri="{BB962C8B-B14F-4D97-AF65-F5344CB8AC3E}">
        <p14:creationId xmlns:p14="http://schemas.microsoft.com/office/powerpoint/2010/main" val="331765050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137</a:t>
            </a:fld>
            <a:endParaRPr lang="en-US"/>
          </a:p>
        </p:txBody>
      </p:sp>
    </p:spTree>
    <p:extLst>
      <p:ext uri="{BB962C8B-B14F-4D97-AF65-F5344CB8AC3E}">
        <p14:creationId xmlns:p14="http://schemas.microsoft.com/office/powerpoint/2010/main" val="32852344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043"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03"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27"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(N17615) after the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SG15.3ma:maintenance revision SG</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83927055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66322165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16893043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37395555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846302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67686202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836845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42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147807"/>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17</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7947344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42685064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42018839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42516791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36761449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77085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422320007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34058752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40066286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02925854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11530012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41389489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77131772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40662244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1870478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57531377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2365210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48260552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425217684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451"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87490177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16329326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2706522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14556396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4204837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549835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83270670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114792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17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091364880"/>
              </p:ext>
            </p:extLst>
          </p:nvPr>
        </p:nvGraphicFramePr>
        <p:xfrm>
          <a:off x="152399" y="1828800"/>
          <a:ext cx="8784877"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17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00836619"/>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endParaRPr lang="it-IT" dirty="0"/>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with a response required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IEEE 802.1Qcc FDIS ballot passed on 8 Sep 2021 (N17603)</a:t>
            </a:r>
          </a:p>
          <a:p>
            <a:pPr lvl="2"/>
            <a:r>
              <a:rPr lang="en-AU" dirty="0"/>
              <a:t>Passed 8/1/10</a:t>
            </a:r>
          </a:p>
          <a:p>
            <a:pPr lvl="2"/>
            <a:r>
              <a:rPr lang="en-AU" dirty="0"/>
              <a:t>China NB voted no with usual security related comments</a:t>
            </a:r>
            <a:endParaRPr lang="en-US" dirty="0"/>
          </a:p>
          <a:p>
            <a:pPr lvl="1"/>
            <a:r>
              <a:rPr lang="en-AU" dirty="0">
                <a:latin typeface="+mj-lt"/>
              </a:rPr>
              <a:t>Has been 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47E2-0297-4B37-A092-89A38E819279}"/>
              </a:ext>
            </a:extLst>
          </p:cNvPr>
          <p:cNvSpPr>
            <a:spLocks noGrp="1"/>
          </p:cNvSpPr>
          <p:nvPr>
            <p:ph type="title"/>
          </p:nvPr>
        </p:nvSpPr>
        <p:spPr/>
        <p:txBody>
          <a:bodyPr/>
          <a:lstStyle/>
          <a:p>
            <a:r>
              <a:rPr lang="en-AU" dirty="0"/>
              <a:t>802.1 WG is developing a response for the IEEE 802.1Qcc FDIS ballot comments</a:t>
            </a:r>
          </a:p>
        </p:txBody>
      </p:sp>
      <p:sp>
        <p:nvSpPr>
          <p:cNvPr id="3" name="Content Placeholder 2">
            <a:extLst>
              <a:ext uri="{FF2B5EF4-FFF2-40B4-BE49-F238E27FC236}">
                <a16:creationId xmlns:a16="http://schemas.microsoft.com/office/drawing/2014/main" id="{630342EE-B3F5-4B5F-8AA4-7837296C8E2F}"/>
              </a:ext>
            </a:extLst>
          </p:cNvPr>
          <p:cNvSpPr>
            <a:spLocks noGrp="1"/>
          </p:cNvSpPr>
          <p:nvPr>
            <p:ph idx="1"/>
          </p:nvPr>
        </p:nvSpPr>
        <p:spPr/>
        <p:txBody>
          <a:bodyPr/>
          <a:lstStyle/>
          <a:p>
            <a:pPr lvl="1"/>
            <a:r>
              <a:rPr lang="en-AU" dirty="0"/>
              <a:t>Comments from China NB</a:t>
            </a:r>
          </a:p>
          <a:p>
            <a:pPr lvl="1"/>
            <a:endParaRPr lang="en-AU" dirty="0"/>
          </a:p>
          <a:p>
            <a:pPr lvl="1"/>
            <a:endParaRPr lang="en-AU" dirty="0"/>
          </a:p>
          <a:p>
            <a:pPr lvl="1"/>
            <a:r>
              <a:rPr lang="en-AU" dirty="0"/>
              <a:t>Draft response, not yet reviewed by 802.1 WG</a:t>
            </a:r>
          </a:p>
          <a:p>
            <a:pPr lvl="2"/>
            <a:r>
              <a:rPr lang="en-AU" dirty="0">
                <a:hlinkClick r:id="rId3"/>
              </a:rPr>
              <a:t>https://www.ieee802.org/1/files/private/liaison-drafting/liaison-SC6CommentResponse1QccFDIS-0921-v01.pdf</a:t>
            </a:r>
            <a:r>
              <a:rPr lang="en-AU" dirty="0"/>
              <a:t> (private area)</a:t>
            </a:r>
          </a:p>
          <a:p>
            <a:pPr lvl="2"/>
            <a:endParaRPr lang="en-AU" dirty="0"/>
          </a:p>
        </p:txBody>
      </p:sp>
      <p:sp>
        <p:nvSpPr>
          <p:cNvPr id="4" name="Footer Placeholder 3">
            <a:extLst>
              <a:ext uri="{FF2B5EF4-FFF2-40B4-BE49-F238E27FC236}">
                <a16:creationId xmlns:a16="http://schemas.microsoft.com/office/drawing/2014/main" id="{C1A4C1F0-8F97-49FC-A325-4C3BD20B800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D0A7BD6-5784-46E1-9C0D-7AB5EC78A5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graphicFrame>
        <p:nvGraphicFramePr>
          <p:cNvPr id="7" name="Object 6">
            <a:extLst>
              <a:ext uri="{FF2B5EF4-FFF2-40B4-BE49-F238E27FC236}">
                <a16:creationId xmlns:a16="http://schemas.microsoft.com/office/drawing/2014/main" id="{29524211-4806-4342-8707-350E7FCFC4AC}"/>
              </a:ext>
            </a:extLst>
          </p:cNvPr>
          <p:cNvGraphicFramePr>
            <a:graphicFrameLocks noChangeAspect="1"/>
          </p:cNvGraphicFramePr>
          <p:nvPr>
            <p:extLst>
              <p:ext uri="{D42A27DB-BD31-4B8C-83A1-F6EECF244321}">
                <p14:modId xmlns:p14="http://schemas.microsoft.com/office/powerpoint/2010/main" val="973479310"/>
              </p:ext>
            </p:extLst>
          </p:nvPr>
        </p:nvGraphicFramePr>
        <p:xfrm>
          <a:off x="1066800" y="2514600"/>
          <a:ext cx="914400" cy="806450"/>
        </p:xfrm>
        <a:graphic>
          <a:graphicData uri="http://schemas.openxmlformats.org/presentationml/2006/ole">
            <mc:AlternateContent xmlns:mc="http://schemas.openxmlformats.org/markup-compatibility/2006">
              <mc:Choice xmlns:v="urn:schemas-microsoft-com:vml" Requires="v">
                <p:oleObj spid="_x0000_s20491" name="Document" showAsIcon="1" r:id="rId4" imgW="914597" imgH="806311" progId="Word.Document.12">
                  <p:embed/>
                </p:oleObj>
              </mc:Choice>
              <mc:Fallback>
                <p:oleObj name="Document" showAsIcon="1" r:id="rId4" imgW="914597" imgH="806311" progId="Word.Document.12">
                  <p:embed/>
                  <p:pic>
                    <p:nvPicPr>
                      <p:cNvPr id="2" name="Object 1">
                        <a:extLst>
                          <a:ext uri="{FF2B5EF4-FFF2-40B4-BE49-F238E27FC236}">
                            <a16:creationId xmlns:a16="http://schemas.microsoft.com/office/drawing/2014/main" id="{E5D2D1CD-CEF9-4663-9621-BA976A94230D}"/>
                          </a:ext>
                        </a:extLst>
                      </p:cNvPr>
                      <p:cNvPicPr/>
                      <p:nvPr/>
                    </p:nvPicPr>
                    <p:blipFill>
                      <a:blip r:embed="rId5"/>
                      <a:stretch>
                        <a:fillRect/>
                      </a:stretch>
                    </p:blipFill>
                    <p:spPr>
                      <a:xfrm>
                        <a:off x="106680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97679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2615643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70251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passed on 16 Sep 2021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a:t>
            </a:r>
            <a:r>
              <a:rPr lang="en-AU" dirty="0">
                <a:solidFill>
                  <a:schemeClr val="accent2"/>
                </a:solidFill>
              </a:rPr>
              <a:t> but a response is required</a:t>
            </a:r>
          </a:p>
          <a:p>
            <a:pPr lvl="1"/>
            <a:r>
              <a:rPr lang="en-AU" dirty="0"/>
              <a:t>802.1AS-Rev FDIS ballot passed on 16 Set 2021</a:t>
            </a:r>
          </a:p>
          <a:p>
            <a:pPr lvl="2"/>
            <a:r>
              <a:rPr lang="en-AU" dirty="0"/>
              <a:t>Passed 8/1/10, with usual security comment from China NB (N17611)</a:t>
            </a:r>
          </a:p>
          <a:p>
            <a:pPr lvl="2"/>
            <a:r>
              <a:rPr lang="en-AU" dirty="0">
                <a:latin typeface="+mj-lt"/>
                <a:ea typeface="Calibri" panose="020F0502020204030204" pitchFamily="34" charset="0"/>
              </a:rPr>
              <a:t>(Aug 2021) 802.1 Maintenance may address any comments in Sept, but </a:t>
            </a:r>
            <a:r>
              <a:rPr lang="en-US" dirty="0"/>
              <a:t>likely the response will be considered at Nov 2021 plenary</a:t>
            </a:r>
            <a:endParaRPr lang="en-AU" dirty="0"/>
          </a:p>
          <a:p>
            <a:pPr lvl="1"/>
            <a:r>
              <a:rPr lang="en-AU" dirty="0"/>
              <a:t>802.1AS-Rev will be known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27551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47E2-0297-4B37-A092-89A38E819279}"/>
              </a:ext>
            </a:extLst>
          </p:cNvPr>
          <p:cNvSpPr>
            <a:spLocks noGrp="1"/>
          </p:cNvSpPr>
          <p:nvPr>
            <p:ph type="title"/>
          </p:nvPr>
        </p:nvSpPr>
        <p:spPr/>
        <p:txBody>
          <a:bodyPr/>
          <a:lstStyle/>
          <a:p>
            <a:r>
              <a:rPr lang="en-AU" dirty="0"/>
              <a:t>802.1 WG is developing a response for the IEEE 802.</a:t>
            </a:r>
            <a:r>
              <a:rPr lang="en-AU" dirty="0">
                <a:cs typeface="Arial" panose="020B0604020202020204" pitchFamily="34" charset="0"/>
              </a:rPr>
              <a:t>1AS-Rev</a:t>
            </a:r>
            <a:r>
              <a:rPr lang="en-AU" dirty="0"/>
              <a:t> FDIS ballot comments</a:t>
            </a:r>
          </a:p>
        </p:txBody>
      </p:sp>
      <p:sp>
        <p:nvSpPr>
          <p:cNvPr id="3" name="Content Placeholder 2">
            <a:extLst>
              <a:ext uri="{FF2B5EF4-FFF2-40B4-BE49-F238E27FC236}">
                <a16:creationId xmlns:a16="http://schemas.microsoft.com/office/drawing/2014/main" id="{630342EE-B3F5-4B5F-8AA4-7837296C8E2F}"/>
              </a:ext>
            </a:extLst>
          </p:cNvPr>
          <p:cNvSpPr>
            <a:spLocks noGrp="1"/>
          </p:cNvSpPr>
          <p:nvPr>
            <p:ph idx="1"/>
          </p:nvPr>
        </p:nvSpPr>
        <p:spPr/>
        <p:txBody>
          <a:bodyPr/>
          <a:lstStyle/>
          <a:p>
            <a:pPr lvl="1"/>
            <a:r>
              <a:rPr lang="en-AU" dirty="0"/>
              <a:t>Comments from China NB</a:t>
            </a:r>
          </a:p>
          <a:p>
            <a:pPr lvl="1"/>
            <a:endParaRPr lang="en-AU" dirty="0"/>
          </a:p>
          <a:p>
            <a:pPr lvl="1"/>
            <a:endParaRPr lang="en-AU" dirty="0"/>
          </a:p>
          <a:p>
            <a:pPr lvl="1"/>
            <a:r>
              <a:rPr lang="en-AU" dirty="0"/>
              <a:t>Draft response, not yet reviewed by 802.1 WG</a:t>
            </a:r>
          </a:p>
          <a:p>
            <a:pPr lvl="2"/>
            <a:r>
              <a:rPr lang="en-AU" dirty="0">
                <a:hlinkClick r:id="rId3"/>
              </a:rPr>
              <a:t>https://www.ieee802.org/1/files/private/liaison-drafting/liaison-SC6CommentResponse1ASFDIS-0921-v01.pdf</a:t>
            </a:r>
            <a:r>
              <a:rPr lang="en-AU" dirty="0"/>
              <a:t> (private area)</a:t>
            </a:r>
          </a:p>
          <a:p>
            <a:pPr lvl="1"/>
            <a:endParaRPr lang="en-AU" dirty="0"/>
          </a:p>
        </p:txBody>
      </p:sp>
      <p:sp>
        <p:nvSpPr>
          <p:cNvPr id="4" name="Footer Placeholder 3">
            <a:extLst>
              <a:ext uri="{FF2B5EF4-FFF2-40B4-BE49-F238E27FC236}">
                <a16:creationId xmlns:a16="http://schemas.microsoft.com/office/drawing/2014/main" id="{C1A4C1F0-8F97-49FC-A325-4C3BD20B800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D0A7BD6-5784-46E1-9C0D-7AB5EC78A5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graphicFrame>
        <p:nvGraphicFramePr>
          <p:cNvPr id="6" name="Object 5">
            <a:extLst>
              <a:ext uri="{FF2B5EF4-FFF2-40B4-BE49-F238E27FC236}">
                <a16:creationId xmlns:a16="http://schemas.microsoft.com/office/drawing/2014/main" id="{F5059305-1949-4847-B656-8E4912F9B15F}"/>
              </a:ext>
            </a:extLst>
          </p:cNvPr>
          <p:cNvGraphicFramePr>
            <a:graphicFrameLocks noChangeAspect="1"/>
          </p:cNvGraphicFramePr>
          <p:nvPr>
            <p:extLst>
              <p:ext uri="{D42A27DB-BD31-4B8C-83A1-F6EECF244321}">
                <p14:modId xmlns:p14="http://schemas.microsoft.com/office/powerpoint/2010/main" val="1893485855"/>
              </p:ext>
            </p:extLst>
          </p:nvPr>
        </p:nvGraphicFramePr>
        <p:xfrm>
          <a:off x="1066800" y="2362200"/>
          <a:ext cx="914400" cy="806450"/>
        </p:xfrm>
        <a:graphic>
          <a:graphicData uri="http://schemas.openxmlformats.org/presentationml/2006/ole">
            <mc:AlternateContent xmlns:mc="http://schemas.openxmlformats.org/markup-compatibility/2006">
              <mc:Choice xmlns:v="urn:schemas-microsoft-com:vml" Requires="v">
                <p:oleObj spid="_x0000_s21515" name="Document" showAsIcon="1" r:id="rId4" imgW="914597" imgH="806311" progId="Word.Document.12">
                  <p:embed/>
                </p:oleObj>
              </mc:Choice>
              <mc:Fallback>
                <p:oleObj name="Document" showAsIcon="1" r:id="rId4" imgW="914597" imgH="806311" progId="Word.Document.12">
                  <p:embed/>
                  <p:pic>
                    <p:nvPicPr>
                      <p:cNvPr id="3" name="Object 2">
                        <a:extLst>
                          <a:ext uri="{FF2B5EF4-FFF2-40B4-BE49-F238E27FC236}">
                            <a16:creationId xmlns:a16="http://schemas.microsoft.com/office/drawing/2014/main" id="{F55ABBA9-22F3-4D39-80F7-0A6319459A05}"/>
                          </a:ext>
                        </a:extLst>
                      </p:cNvPr>
                      <p:cNvPicPr/>
                      <p:nvPr/>
                    </p:nvPicPr>
                    <p:blipFill>
                      <a:blip r:embed="rId5"/>
                      <a:stretch>
                        <a:fillRect/>
                      </a:stretch>
                    </p:blipFill>
                    <p:spPr>
                      <a:xfrm>
                        <a:off x="10668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2148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94887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4048733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spid="_x0000_s4115" name="Document" showAsIcon="1" r:id="rId3" imgW="914400" imgH="806400" progId="Word.Document.12">
                  <p:embed/>
                </p:oleObj>
              </mc:Choice>
              <mc:Fallback>
                <p:oleObj name="Document" showAsIcon="1" r:id="rId3" imgW="914400" imgH="806400" progId="Word.Document.12">
                  <p:embed/>
                  <p:pic>
                    <p:nvPicPr>
                      <p:cNvPr id="2" name="Object 1">
                        <a:extLst>
                          <a:ext uri="{FF2B5EF4-FFF2-40B4-BE49-F238E27FC236}">
                            <a16:creationId xmlns:a16="http://schemas.microsoft.com/office/drawing/2014/main" id="{CFA39321-0ACA-4F5D-8607-2E88869723CB}"/>
                          </a:ext>
                        </a:extLst>
                      </p:cNvPr>
                      <p:cNvPicPr/>
                      <p:nvPr/>
                    </p:nvPicPr>
                    <p:blipFill>
                      <a:blip r:embed="rId4"/>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with a response required </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802.1CMde FDIS ballot passed on 8 Sep 2021 (N17604)</a:t>
            </a:r>
          </a:p>
          <a:p>
            <a:pPr lvl="2"/>
            <a:r>
              <a:rPr lang="en-AU" dirty="0"/>
              <a:t>Passed 8/1/10</a:t>
            </a:r>
          </a:p>
          <a:p>
            <a:pPr lvl="2"/>
            <a:r>
              <a:rPr lang="en-AU" dirty="0"/>
              <a:t>China NB voted no with usual security related comments</a:t>
            </a:r>
            <a:endParaRPr lang="en-US" dirty="0"/>
          </a:p>
          <a:p>
            <a:pPr lvl="1"/>
            <a:r>
              <a:rPr lang="en-AU" dirty="0">
                <a:latin typeface="+mj-lt"/>
              </a:rPr>
              <a:t>Has been 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196960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47E2-0297-4B37-A092-89A38E819279}"/>
              </a:ext>
            </a:extLst>
          </p:cNvPr>
          <p:cNvSpPr>
            <a:spLocks noGrp="1"/>
          </p:cNvSpPr>
          <p:nvPr>
            <p:ph type="title"/>
          </p:nvPr>
        </p:nvSpPr>
        <p:spPr/>
        <p:txBody>
          <a:bodyPr/>
          <a:lstStyle/>
          <a:p>
            <a:r>
              <a:rPr lang="en-AU" dirty="0"/>
              <a:t>802.1 WG is developing a response for the IEEE 802.1CMde FDIS ballot comments</a:t>
            </a:r>
          </a:p>
        </p:txBody>
      </p:sp>
      <p:sp>
        <p:nvSpPr>
          <p:cNvPr id="3" name="Content Placeholder 2">
            <a:extLst>
              <a:ext uri="{FF2B5EF4-FFF2-40B4-BE49-F238E27FC236}">
                <a16:creationId xmlns:a16="http://schemas.microsoft.com/office/drawing/2014/main" id="{630342EE-B3F5-4B5F-8AA4-7837296C8E2F}"/>
              </a:ext>
            </a:extLst>
          </p:cNvPr>
          <p:cNvSpPr>
            <a:spLocks noGrp="1"/>
          </p:cNvSpPr>
          <p:nvPr>
            <p:ph idx="1"/>
          </p:nvPr>
        </p:nvSpPr>
        <p:spPr/>
        <p:txBody>
          <a:bodyPr/>
          <a:lstStyle/>
          <a:p>
            <a:pPr lvl="1"/>
            <a:r>
              <a:rPr lang="en-AU" dirty="0"/>
              <a:t>Comments from China NB</a:t>
            </a:r>
          </a:p>
          <a:p>
            <a:pPr lvl="1"/>
            <a:endParaRPr lang="en-AU" dirty="0"/>
          </a:p>
          <a:p>
            <a:pPr lvl="1"/>
            <a:endParaRPr lang="en-AU" dirty="0"/>
          </a:p>
          <a:p>
            <a:pPr lvl="1"/>
            <a:r>
              <a:rPr lang="en-AU" dirty="0"/>
              <a:t>Draft response, not yet reviewed by 802.1 WG</a:t>
            </a:r>
          </a:p>
          <a:p>
            <a:pPr lvl="2"/>
            <a:r>
              <a:rPr lang="en-AU" dirty="0">
                <a:hlinkClick r:id="rId3"/>
              </a:rPr>
              <a:t>https://www.ieee802.org/1/files/private/liaison-drafting/liaison-SC6CommentResponse1CMdeFDIS-1121-v01.pdf</a:t>
            </a:r>
            <a:r>
              <a:rPr lang="en-AU" dirty="0"/>
              <a:t> (private area)</a:t>
            </a:r>
          </a:p>
          <a:p>
            <a:pPr lvl="2"/>
            <a:endParaRPr lang="en-AU" dirty="0"/>
          </a:p>
        </p:txBody>
      </p:sp>
      <p:sp>
        <p:nvSpPr>
          <p:cNvPr id="4" name="Footer Placeholder 3">
            <a:extLst>
              <a:ext uri="{FF2B5EF4-FFF2-40B4-BE49-F238E27FC236}">
                <a16:creationId xmlns:a16="http://schemas.microsoft.com/office/drawing/2014/main" id="{C1A4C1F0-8F97-49FC-A325-4C3BD20B800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D0A7BD6-5784-46E1-9C0D-7AB5EC78A5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graphicFrame>
        <p:nvGraphicFramePr>
          <p:cNvPr id="8" name="Object 7">
            <a:extLst>
              <a:ext uri="{FF2B5EF4-FFF2-40B4-BE49-F238E27FC236}">
                <a16:creationId xmlns:a16="http://schemas.microsoft.com/office/drawing/2014/main" id="{FE54E190-0785-4C67-AE66-ED9CF6D353A4}"/>
              </a:ext>
            </a:extLst>
          </p:cNvPr>
          <p:cNvGraphicFramePr>
            <a:graphicFrameLocks noChangeAspect="1"/>
          </p:cNvGraphicFramePr>
          <p:nvPr>
            <p:extLst>
              <p:ext uri="{D42A27DB-BD31-4B8C-83A1-F6EECF244321}">
                <p14:modId xmlns:p14="http://schemas.microsoft.com/office/powerpoint/2010/main" val="2409168881"/>
              </p:ext>
            </p:extLst>
          </p:nvPr>
        </p:nvGraphicFramePr>
        <p:xfrm>
          <a:off x="1066800" y="2438400"/>
          <a:ext cx="914400" cy="806450"/>
        </p:xfrm>
        <a:graphic>
          <a:graphicData uri="http://schemas.openxmlformats.org/presentationml/2006/ole">
            <mc:AlternateContent xmlns:mc="http://schemas.openxmlformats.org/markup-compatibility/2006">
              <mc:Choice xmlns:v="urn:schemas-microsoft-com:vml" Requires="v">
                <p:oleObj spid="_x0000_s22539" name="Document" showAsIcon="1" r:id="rId4" imgW="914597" imgH="806311" progId="Word.Document.12">
                  <p:embed/>
                </p:oleObj>
              </mc:Choice>
              <mc:Fallback>
                <p:oleObj name="Document" showAsIcon="1" r:id="rId4" imgW="914597" imgH="806311" progId="Word.Document.12">
                  <p:embed/>
                  <p:pic>
                    <p:nvPicPr>
                      <p:cNvPr id="2" name="Object 1">
                        <a:extLst>
                          <a:ext uri="{FF2B5EF4-FFF2-40B4-BE49-F238E27FC236}">
                            <a16:creationId xmlns:a16="http://schemas.microsoft.com/office/drawing/2014/main" id="{35A3EEDD-3512-4F46-984A-4C71FEF6F955}"/>
                          </a:ext>
                        </a:extLst>
                      </p:cNvPr>
                      <p:cNvPicPr/>
                      <p:nvPr/>
                    </p:nvPicPr>
                    <p:blipFill>
                      <a:blip r:embed="rId5"/>
                      <a:stretch>
                        <a:fillRect/>
                      </a:stretch>
                    </p:blipFill>
                    <p:spPr>
                      <a:xfrm>
                        <a:off x="10668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33830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pPr lvl="1"/>
            <a:r>
              <a:rPr lang="en-AU" dirty="0"/>
              <a:t>(Nov 2021) Jodi Haasz has asked ISO staff for an update on start date of FDIS ballot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898911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342022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546891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248122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4313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390806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8905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759266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593603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990433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588508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337175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2346088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795304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333320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2521067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37710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graphicFrame>
        <p:nvGraphicFramePr>
          <p:cNvPr id="2" name="Object 1">
            <a:extLst>
              <a:ext uri="{FF2B5EF4-FFF2-40B4-BE49-F238E27FC236}">
                <a16:creationId xmlns:a16="http://schemas.microsoft.com/office/drawing/2014/main" id="{CDC5218B-CDD1-46C9-8A33-3BFFBC2DCDEA}"/>
              </a:ext>
            </a:extLst>
          </p:cNvPr>
          <p:cNvGraphicFramePr>
            <a:graphicFrameLocks noChangeAspect="1"/>
          </p:cNvGraphicFramePr>
          <p:nvPr>
            <p:extLst>
              <p:ext uri="{D42A27DB-BD31-4B8C-83A1-F6EECF244321}">
                <p14:modId xmlns:p14="http://schemas.microsoft.com/office/powerpoint/2010/main" val="3766604252"/>
              </p:ext>
            </p:extLst>
          </p:nvPr>
        </p:nvGraphicFramePr>
        <p:xfrm>
          <a:off x="7086600" y="4572000"/>
          <a:ext cx="914400" cy="806450"/>
        </p:xfrm>
        <a:graphic>
          <a:graphicData uri="http://schemas.openxmlformats.org/presentationml/2006/ole">
            <mc:AlternateContent xmlns:mc="http://schemas.openxmlformats.org/markup-compatibility/2006">
              <mc:Choice xmlns:v="urn:schemas-microsoft-com:vml" Requires="v">
                <p:oleObj spid="_x0000_s6163"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CDC5218B-CDD1-46C9-8A33-3BFFBC2DCDEA}"/>
                          </a:ext>
                        </a:extLst>
                      </p:cNvPr>
                      <p:cNvPicPr/>
                      <p:nvPr/>
                    </p:nvPicPr>
                    <p:blipFill>
                      <a:blip r:embed="rId4"/>
                      <a:stretch>
                        <a:fillRect/>
                      </a:stretch>
                    </p:blipFill>
                    <p:spPr>
                      <a:xfrm>
                        <a:off x="7086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58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B1E5-5E48-4E42-937E-78E4FD8D300E}"/>
              </a:ext>
            </a:extLst>
          </p:cNvPr>
          <p:cNvSpPr>
            <a:spLocks noGrp="1"/>
          </p:cNvSpPr>
          <p:nvPr>
            <p:ph type="title"/>
          </p:nvPr>
        </p:nvSpPr>
        <p:spPr>
          <a:xfrm>
            <a:off x="685800" y="685800"/>
            <a:ext cx="7772400" cy="1066800"/>
          </a:xfrm>
        </p:spPr>
        <p:txBody>
          <a:bodyPr/>
          <a:lstStyle/>
          <a:p>
            <a:r>
              <a:rPr lang="en-AU" dirty="0"/>
              <a:t>802.3 WG is developing a common response to comments on various 60-day &amp; FDIS ballots</a:t>
            </a:r>
          </a:p>
        </p:txBody>
      </p:sp>
      <p:sp>
        <p:nvSpPr>
          <p:cNvPr id="3" name="Content Placeholder 2">
            <a:extLst>
              <a:ext uri="{FF2B5EF4-FFF2-40B4-BE49-F238E27FC236}">
                <a16:creationId xmlns:a16="http://schemas.microsoft.com/office/drawing/2014/main" id="{F54E9000-6E5E-411A-A4C0-6A3658EC2D9C}"/>
              </a:ext>
            </a:extLst>
          </p:cNvPr>
          <p:cNvSpPr>
            <a:spLocks noGrp="1"/>
          </p:cNvSpPr>
          <p:nvPr>
            <p:ph idx="1"/>
          </p:nvPr>
        </p:nvSpPr>
        <p:spPr>
          <a:xfrm>
            <a:off x="685800" y="1981200"/>
            <a:ext cx="7772400" cy="4114800"/>
          </a:xfrm>
        </p:spPr>
        <p:txBody>
          <a:bodyPr/>
          <a:lstStyle/>
          <a:p>
            <a:pPr lvl="1"/>
            <a:r>
              <a:rPr lang="en-AU" dirty="0"/>
              <a:t>The China NB has submitted very similar comments on </a:t>
            </a:r>
          </a:p>
          <a:p>
            <a:pPr lvl="2"/>
            <a:r>
              <a:rPr lang="en-AU" dirty="0"/>
              <a:t>60-day ballots</a:t>
            </a:r>
          </a:p>
          <a:p>
            <a:pPr lvl="3"/>
            <a:r>
              <a:rPr lang="en-AU" dirty="0"/>
              <a:t>802.3cv-2021</a:t>
            </a:r>
          </a:p>
          <a:p>
            <a:pPr lvl="3"/>
            <a:r>
              <a:rPr lang="en-AU" dirty="0"/>
              <a:t>802.3cp-2021</a:t>
            </a:r>
          </a:p>
          <a:p>
            <a:pPr lvl="2"/>
            <a:r>
              <a:rPr lang="en-AU" dirty="0"/>
              <a:t>FDIS ballots</a:t>
            </a:r>
          </a:p>
          <a:p>
            <a:pPr lvl="3"/>
            <a:r>
              <a:rPr lang="en-US" dirty="0"/>
              <a:t>802.3cn-2019 </a:t>
            </a:r>
            <a:endParaRPr lang="en-AU" dirty="0"/>
          </a:p>
          <a:p>
            <a:pPr lvl="3"/>
            <a:r>
              <a:rPr lang="en-US" dirty="0"/>
              <a:t>802.3cq-2020</a:t>
            </a:r>
            <a:endParaRPr lang="en-AU" dirty="0"/>
          </a:p>
          <a:p>
            <a:pPr lvl="3"/>
            <a:r>
              <a:rPr lang="en-US" dirty="0"/>
              <a:t>802.3cm-2020</a:t>
            </a:r>
            <a:endParaRPr lang="en-AU" dirty="0"/>
          </a:p>
          <a:p>
            <a:pPr lvl="3"/>
            <a:r>
              <a:rPr lang="en-US" dirty="0"/>
              <a:t>802.3ch-2020</a:t>
            </a:r>
            <a:endParaRPr lang="en-AU" dirty="0"/>
          </a:p>
          <a:p>
            <a:pPr lvl="3"/>
            <a:r>
              <a:rPr lang="en-US" dirty="0"/>
              <a:t>802.3.2-2019</a:t>
            </a:r>
            <a:endParaRPr lang="en-AU" dirty="0"/>
          </a:p>
          <a:p>
            <a:pPr lvl="1"/>
            <a:r>
              <a:rPr lang="en-AU" dirty="0"/>
              <a:t>A draft response that been put together that responds to all of these comments in one document</a:t>
            </a:r>
          </a:p>
          <a:p>
            <a:pPr lvl="2"/>
            <a:r>
              <a:rPr lang="en-AU" dirty="0"/>
              <a:t>See</a:t>
            </a:r>
            <a:endParaRPr lang="en-AU" dirty="0">
              <a:solidFill>
                <a:srgbClr val="FF0000"/>
              </a:solidFill>
            </a:endParaRPr>
          </a:p>
        </p:txBody>
      </p:sp>
      <p:sp>
        <p:nvSpPr>
          <p:cNvPr id="4" name="Footer Placeholder 3">
            <a:extLst>
              <a:ext uri="{FF2B5EF4-FFF2-40B4-BE49-F238E27FC236}">
                <a16:creationId xmlns:a16="http://schemas.microsoft.com/office/drawing/2014/main" id="{B54B6FAB-6C66-4C5D-9A34-F6059D61E85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CC336FE-A885-4CC1-A60F-852DB197EA0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graphicFrame>
        <p:nvGraphicFramePr>
          <p:cNvPr id="6" name="Object 5">
            <a:extLst>
              <a:ext uri="{FF2B5EF4-FFF2-40B4-BE49-F238E27FC236}">
                <a16:creationId xmlns:a16="http://schemas.microsoft.com/office/drawing/2014/main" id="{55D4C8DD-53C2-43B3-A905-C28C75644479}"/>
              </a:ext>
            </a:extLst>
          </p:cNvPr>
          <p:cNvGraphicFramePr>
            <a:graphicFrameLocks noChangeAspect="1"/>
          </p:cNvGraphicFramePr>
          <p:nvPr>
            <p:extLst>
              <p:ext uri="{D42A27DB-BD31-4B8C-83A1-F6EECF244321}">
                <p14:modId xmlns:p14="http://schemas.microsoft.com/office/powerpoint/2010/main" val="2940565816"/>
              </p:ext>
            </p:extLst>
          </p:nvPr>
        </p:nvGraphicFramePr>
        <p:xfrm>
          <a:off x="1447800" y="5278664"/>
          <a:ext cx="914400" cy="806450"/>
        </p:xfrm>
        <a:graphic>
          <a:graphicData uri="http://schemas.openxmlformats.org/presentationml/2006/ole">
            <mc:AlternateContent xmlns:mc="http://schemas.openxmlformats.org/markup-compatibility/2006">
              <mc:Choice xmlns:v="urn:schemas-microsoft-com:vml" Requires="v">
                <p:oleObj spid="_x0000_s23555" name="Document" showAsIcon="1" r:id="rId3" imgW="914597" imgH="806311" progId="Word.Document.8">
                  <p:embed/>
                </p:oleObj>
              </mc:Choice>
              <mc:Fallback>
                <p:oleObj name="Document" showAsIcon="1" r:id="rId3" imgW="914597" imgH="806311" progId="Word.Document.8">
                  <p:embed/>
                  <p:pic>
                    <p:nvPicPr>
                      <p:cNvPr id="0" name=""/>
                      <p:cNvPicPr/>
                      <p:nvPr/>
                    </p:nvPicPr>
                    <p:blipFill>
                      <a:blip r:embed="rId4"/>
                      <a:stretch>
                        <a:fillRect/>
                      </a:stretch>
                    </p:blipFill>
                    <p:spPr>
                      <a:xfrm>
                        <a:off x="1447800" y="527866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04183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B1E5-5E48-4E42-937E-78E4FD8D300E}"/>
              </a:ext>
            </a:extLst>
          </p:cNvPr>
          <p:cNvSpPr>
            <a:spLocks noGrp="1"/>
          </p:cNvSpPr>
          <p:nvPr>
            <p:ph type="title"/>
          </p:nvPr>
        </p:nvSpPr>
        <p:spPr>
          <a:xfrm>
            <a:off x="685800" y="685800"/>
            <a:ext cx="7772400" cy="1066800"/>
          </a:xfrm>
        </p:spPr>
        <p:txBody>
          <a:bodyPr/>
          <a:lstStyle/>
          <a:p>
            <a:r>
              <a:rPr lang="en-AU" dirty="0"/>
              <a:t>802.3 WG is developing a common response to comments on various 60-day &amp; FDIS ballots</a:t>
            </a:r>
          </a:p>
        </p:txBody>
      </p:sp>
      <p:sp>
        <p:nvSpPr>
          <p:cNvPr id="3" name="Content Placeholder 2">
            <a:extLst>
              <a:ext uri="{FF2B5EF4-FFF2-40B4-BE49-F238E27FC236}">
                <a16:creationId xmlns:a16="http://schemas.microsoft.com/office/drawing/2014/main" id="{F54E9000-6E5E-411A-A4C0-6A3658EC2D9C}"/>
              </a:ext>
            </a:extLst>
          </p:cNvPr>
          <p:cNvSpPr>
            <a:spLocks noGrp="1"/>
          </p:cNvSpPr>
          <p:nvPr>
            <p:ph idx="1"/>
          </p:nvPr>
        </p:nvSpPr>
        <p:spPr>
          <a:xfrm>
            <a:off x="685800" y="1981200"/>
            <a:ext cx="7772400" cy="4114800"/>
          </a:xfrm>
        </p:spPr>
        <p:txBody>
          <a:bodyPr/>
          <a:lstStyle/>
          <a:p>
            <a:pPr lvl="1"/>
            <a:r>
              <a:rPr lang="en-AU" dirty="0"/>
              <a:t>For the comments that </a:t>
            </a:r>
            <a:r>
              <a:rPr lang="en-US" sz="1800" dirty="0">
                <a:effectLst/>
                <a:latin typeface="Arial" panose="020B0604020202020204" pitchFamily="34" charset="0"/>
                <a:ea typeface="Times New Roman" panose="02020603050405020304" pitchFamily="18" charset="0"/>
              </a:rPr>
              <a:t>IEEE 802.3 and its amendments specify security mechanisms, the following (and similar) is proposed:</a:t>
            </a:r>
          </a:p>
          <a:p>
            <a:pPr lvl="2"/>
            <a:r>
              <a:rPr lang="en-AU" i="1" dirty="0"/>
              <a:t>The scope of IEEE 802.3 does not include the setting of provisions or any guidance with respect to security. IEEE 802.3 is security agnostic and allows the user to run any security protocol over an Ethernet network that satisfies that user’s security requirements. This approach enables the users of Ethernet networks to select the correct security mechanism, from those available at the time, and at the correct level (e.g., link, application) to satisfy the user’s security requirements</a:t>
            </a:r>
          </a:p>
        </p:txBody>
      </p:sp>
      <p:sp>
        <p:nvSpPr>
          <p:cNvPr id="4" name="Footer Placeholder 3">
            <a:extLst>
              <a:ext uri="{FF2B5EF4-FFF2-40B4-BE49-F238E27FC236}">
                <a16:creationId xmlns:a16="http://schemas.microsoft.com/office/drawing/2014/main" id="{B54B6FAB-6C66-4C5D-9A34-F6059D61E85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CC336FE-A885-4CC1-A60F-852DB197EA0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19024734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B1E5-5E48-4E42-937E-78E4FD8D300E}"/>
              </a:ext>
            </a:extLst>
          </p:cNvPr>
          <p:cNvSpPr>
            <a:spLocks noGrp="1"/>
          </p:cNvSpPr>
          <p:nvPr>
            <p:ph type="title"/>
          </p:nvPr>
        </p:nvSpPr>
        <p:spPr>
          <a:xfrm>
            <a:off x="685800" y="685800"/>
            <a:ext cx="7772400" cy="1066800"/>
          </a:xfrm>
        </p:spPr>
        <p:txBody>
          <a:bodyPr/>
          <a:lstStyle/>
          <a:p>
            <a:r>
              <a:rPr lang="en-AU" dirty="0"/>
              <a:t>802.3 WG is developing a common response to comments on various 60-day &amp; FDIS ballots</a:t>
            </a:r>
          </a:p>
        </p:txBody>
      </p:sp>
      <p:sp>
        <p:nvSpPr>
          <p:cNvPr id="3" name="Content Placeholder 2">
            <a:extLst>
              <a:ext uri="{FF2B5EF4-FFF2-40B4-BE49-F238E27FC236}">
                <a16:creationId xmlns:a16="http://schemas.microsoft.com/office/drawing/2014/main" id="{F54E9000-6E5E-411A-A4C0-6A3658EC2D9C}"/>
              </a:ext>
            </a:extLst>
          </p:cNvPr>
          <p:cNvSpPr>
            <a:spLocks noGrp="1"/>
          </p:cNvSpPr>
          <p:nvPr>
            <p:ph idx="1"/>
          </p:nvPr>
        </p:nvSpPr>
        <p:spPr>
          <a:xfrm>
            <a:off x="685800" y="1981200"/>
            <a:ext cx="7772400" cy="4114800"/>
          </a:xfrm>
        </p:spPr>
        <p:txBody>
          <a:bodyPr/>
          <a:lstStyle/>
          <a:p>
            <a:pPr lvl="1"/>
            <a:r>
              <a:rPr lang="en-AU" dirty="0"/>
              <a:t>For the comment that alleges technical, security flaws</a:t>
            </a:r>
          </a:p>
          <a:p>
            <a:pPr lvl="2"/>
            <a:r>
              <a:rPr lang="en-AU" i="1" dirty="0"/>
              <a:t>As was noted in the response to 6N17175, IEEE Std 802.1Q explains how it can be used in conjunction with IEEE Std 802.1X (approved as ISO/IEC/IEEE 8802-1X:2013). IEEE Std 802.1Q is not based on nor does it depend on the use of IEEE Std 802.1X-2010. Instead, it is provided as an illustrative example to provide additional security through port-based network access control. We also refer the China NB to previous rebuttals of similar claims of defects in IEEE Std 802.1X-2010 (ISO/IEC/IEEE 8802-1X:2013). It is outside the scope of IEEE 802.3 to modify other IEEE 802 or ISO standards.</a:t>
            </a:r>
          </a:p>
        </p:txBody>
      </p:sp>
      <p:sp>
        <p:nvSpPr>
          <p:cNvPr id="4" name="Footer Placeholder 3">
            <a:extLst>
              <a:ext uri="{FF2B5EF4-FFF2-40B4-BE49-F238E27FC236}">
                <a16:creationId xmlns:a16="http://schemas.microsoft.com/office/drawing/2014/main" id="{B54B6FAB-6C66-4C5D-9A34-F6059D61E85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CC336FE-A885-4CC1-A60F-852DB197EA0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2368033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2159426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with a response required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US" dirty="0"/>
          </a:p>
          <a:p>
            <a:pPr lvl="1"/>
            <a:r>
              <a:rPr lang="en-AU" dirty="0">
                <a:latin typeface="+mj-lt"/>
              </a:rPr>
              <a:t>Has been published </a:t>
            </a:r>
            <a:r>
              <a:rPr lang="en-US" dirty="0"/>
              <a:t>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graphicFrame>
        <p:nvGraphicFramePr>
          <p:cNvPr id="2" name="Object 1">
            <a:extLst>
              <a:ext uri="{FF2B5EF4-FFF2-40B4-BE49-F238E27FC236}">
                <a16:creationId xmlns:a16="http://schemas.microsoft.com/office/drawing/2014/main" id="{29840756-1854-4EFF-A5AD-66FFAFBDFD3B}"/>
              </a:ext>
            </a:extLst>
          </p:cNvPr>
          <p:cNvGraphicFramePr>
            <a:graphicFrameLocks noChangeAspect="1"/>
          </p:cNvGraphicFramePr>
          <p:nvPr>
            <p:extLst>
              <p:ext uri="{D42A27DB-BD31-4B8C-83A1-F6EECF244321}">
                <p14:modId xmlns:p14="http://schemas.microsoft.com/office/powerpoint/2010/main" val="226953199"/>
              </p:ext>
            </p:extLst>
          </p:nvPr>
        </p:nvGraphicFramePr>
        <p:xfrm>
          <a:off x="7138988" y="4572000"/>
          <a:ext cx="914400" cy="806450"/>
        </p:xfrm>
        <a:graphic>
          <a:graphicData uri="http://schemas.openxmlformats.org/presentationml/2006/ole">
            <mc:AlternateContent xmlns:mc="http://schemas.openxmlformats.org/markup-compatibility/2006">
              <mc:Choice xmlns:v="urn:schemas-microsoft-com:vml" Requires="v">
                <p:oleObj spid="_x0000_s7187"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29840756-1854-4EFF-A5AD-66FFAFBDFD3B}"/>
                          </a:ext>
                        </a:extLst>
                      </p:cNvPr>
                      <p:cNvPicPr/>
                      <p:nvPr/>
                    </p:nvPicPr>
                    <p:blipFill>
                      <a:blip r:embed="rId4"/>
                      <a:stretch>
                        <a:fillRect/>
                      </a:stretch>
                    </p:blipFill>
                    <p:spPr>
                      <a:xfrm>
                        <a:off x="7138988"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9285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AU" dirty="0">
              <a:solidFill>
                <a:schemeClr val="accent2"/>
              </a:solidFill>
            </a:endParaRPr>
          </a:p>
          <a:p>
            <a:pPr lvl="1"/>
            <a:r>
              <a:rPr lang="en-AU" dirty="0">
                <a:latin typeface="+mj-lt"/>
              </a:rPr>
              <a:t>Has been published </a:t>
            </a:r>
            <a:r>
              <a:rPr lang="en-US" dirty="0"/>
              <a:t>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graphicFrame>
        <p:nvGraphicFramePr>
          <p:cNvPr id="2" name="Object 1">
            <a:extLst>
              <a:ext uri="{FF2B5EF4-FFF2-40B4-BE49-F238E27FC236}">
                <a16:creationId xmlns:a16="http://schemas.microsoft.com/office/drawing/2014/main" id="{31E85B8E-DBE2-40E8-BCEF-1C19B2372ED2}"/>
              </a:ext>
            </a:extLst>
          </p:cNvPr>
          <p:cNvGraphicFramePr>
            <a:graphicFrameLocks noChangeAspect="1"/>
          </p:cNvGraphicFramePr>
          <p:nvPr>
            <p:extLst>
              <p:ext uri="{D42A27DB-BD31-4B8C-83A1-F6EECF244321}">
                <p14:modId xmlns:p14="http://schemas.microsoft.com/office/powerpoint/2010/main" val="434488634"/>
              </p:ext>
            </p:extLst>
          </p:nvPr>
        </p:nvGraphicFramePr>
        <p:xfrm>
          <a:off x="7138988" y="4572000"/>
          <a:ext cx="914400" cy="806450"/>
        </p:xfrm>
        <a:graphic>
          <a:graphicData uri="http://schemas.openxmlformats.org/presentationml/2006/ole">
            <mc:AlternateContent xmlns:mc="http://schemas.openxmlformats.org/markup-compatibility/2006">
              <mc:Choice xmlns:v="urn:schemas-microsoft-com:vml" Requires="v">
                <p:oleObj spid="_x0000_s8211"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31E85B8E-DBE2-40E8-BCEF-1C19B2372ED2}"/>
                          </a:ext>
                        </a:extLst>
                      </p:cNvPr>
                      <p:cNvPicPr/>
                      <p:nvPr/>
                    </p:nvPicPr>
                    <p:blipFill>
                      <a:blip r:embed="rId4"/>
                      <a:stretch>
                        <a:fillRect/>
                      </a:stretch>
                    </p:blipFill>
                    <p:spPr>
                      <a:xfrm>
                        <a:off x="7138988"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2240284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security comment</a:t>
            </a:r>
          </a:p>
          <a:p>
            <a:pPr lvl="2"/>
            <a:r>
              <a:rPr lang="en-AU" dirty="0"/>
              <a:t>(Sep 2021) Responses will be discussed in Nov plenary</a:t>
            </a:r>
            <a:endParaRPr lang="en-AU" dirty="0">
              <a:solidFill>
                <a:schemeClr val="accent2"/>
              </a:solidFill>
            </a:endParaRPr>
          </a:p>
          <a:p>
            <a:pPr lvl="1"/>
            <a:r>
              <a:rPr lang="en-AU" dirty="0">
                <a:latin typeface="+mj-lt"/>
              </a:rPr>
              <a:t>Has been published </a:t>
            </a:r>
            <a:r>
              <a:rPr lang="en-US" dirty="0"/>
              <a:t>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graphicFrame>
        <p:nvGraphicFramePr>
          <p:cNvPr id="2" name="Object 1">
            <a:extLst>
              <a:ext uri="{FF2B5EF4-FFF2-40B4-BE49-F238E27FC236}">
                <a16:creationId xmlns:a16="http://schemas.microsoft.com/office/drawing/2014/main" id="{84703507-92AE-4422-8A7F-E4980F4E1ED0}"/>
              </a:ext>
            </a:extLst>
          </p:cNvPr>
          <p:cNvGraphicFramePr>
            <a:graphicFrameLocks noChangeAspect="1"/>
          </p:cNvGraphicFramePr>
          <p:nvPr>
            <p:extLst>
              <p:ext uri="{D42A27DB-BD31-4B8C-83A1-F6EECF244321}">
                <p14:modId xmlns:p14="http://schemas.microsoft.com/office/powerpoint/2010/main" val="3911304658"/>
              </p:ext>
            </p:extLst>
          </p:nvPr>
        </p:nvGraphicFramePr>
        <p:xfrm>
          <a:off x="6934200" y="4648200"/>
          <a:ext cx="914400" cy="806450"/>
        </p:xfrm>
        <a:graphic>
          <a:graphicData uri="http://schemas.openxmlformats.org/presentationml/2006/ole">
            <mc:AlternateContent xmlns:mc="http://schemas.openxmlformats.org/markup-compatibility/2006">
              <mc:Choice xmlns:v="urn:schemas-microsoft-com:vml" Requires="v">
                <p:oleObj spid="_x0000_s9235"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84703507-92AE-4422-8A7F-E4980F4E1ED0}"/>
                          </a:ext>
                        </a:extLst>
                      </p:cNvPr>
                      <p:cNvPicPr/>
                      <p:nvPr/>
                    </p:nvPicPr>
                    <p:blipFill>
                      <a:blip r:embed="rId4"/>
                      <a:stretch>
                        <a:fillRect/>
                      </a:stretch>
                    </p:blipFill>
                    <p:spPr>
                      <a:xfrm>
                        <a:off x="6934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42328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225950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passed with a response required</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a:t>
            </a:r>
            <a:r>
              <a:rPr lang="en-AU" dirty="0">
                <a:solidFill>
                  <a:schemeClr val="accent2"/>
                </a:solidFill>
              </a:rPr>
              <a:t> with a response required</a:t>
            </a:r>
          </a:p>
          <a:p>
            <a:pPr lvl="1"/>
            <a:r>
              <a:rPr lang="en-AU" dirty="0"/>
              <a:t>802.</a:t>
            </a:r>
            <a:r>
              <a:rPr lang="en-AU" dirty="0">
                <a:cs typeface="Arial" panose="020B0604020202020204" pitchFamily="34" charset="0"/>
              </a:rPr>
              <a:t>3.2-2019 </a:t>
            </a:r>
            <a:r>
              <a:rPr lang="en-AU" dirty="0"/>
              <a:t>FDIS ballot passed on 8 Sep 2021 (</a:t>
            </a:r>
            <a:r>
              <a:rPr lang="en-AU" dirty="0">
                <a:solidFill>
                  <a:srgbClr val="FF0000"/>
                </a:solidFill>
              </a:rPr>
              <a:t>N??????</a:t>
            </a:r>
            <a:r>
              <a:rPr lang="en-AU" dirty="0"/>
              <a:t>)</a:t>
            </a:r>
          </a:p>
          <a:p>
            <a:pPr lvl="2"/>
            <a:r>
              <a:rPr lang="en-AU" dirty="0"/>
              <a:t>Passed 8/0/11</a:t>
            </a:r>
          </a:p>
          <a:p>
            <a:pPr lvl="2"/>
            <a:r>
              <a:rPr lang="en-AU" dirty="0"/>
              <a:t>China NB voted yes, but with the usual security comments</a:t>
            </a:r>
          </a:p>
          <a:p>
            <a:pPr lvl="2"/>
            <a:r>
              <a:rPr lang="en-AU" dirty="0"/>
              <a:t>(Sep 2021) Responses will be discussed in Nov plenary</a:t>
            </a:r>
            <a:endParaRPr lang="en-AU" dirty="0">
              <a:solidFill>
                <a:schemeClr val="accent2"/>
              </a:solidFill>
            </a:endParaRP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graphicFrame>
        <p:nvGraphicFramePr>
          <p:cNvPr id="2" name="Object 1">
            <a:extLst>
              <a:ext uri="{FF2B5EF4-FFF2-40B4-BE49-F238E27FC236}">
                <a16:creationId xmlns:a16="http://schemas.microsoft.com/office/drawing/2014/main" id="{C10B3A09-511A-427B-9DA6-D231430C874C}"/>
              </a:ext>
            </a:extLst>
          </p:cNvPr>
          <p:cNvGraphicFramePr>
            <a:graphicFrameLocks noChangeAspect="1"/>
          </p:cNvGraphicFramePr>
          <p:nvPr>
            <p:extLst>
              <p:ext uri="{D42A27DB-BD31-4B8C-83A1-F6EECF244321}">
                <p14:modId xmlns:p14="http://schemas.microsoft.com/office/powerpoint/2010/main" val="1502189178"/>
              </p:ext>
            </p:extLst>
          </p:nvPr>
        </p:nvGraphicFramePr>
        <p:xfrm>
          <a:off x="6934200" y="5211371"/>
          <a:ext cx="914400" cy="806450"/>
        </p:xfrm>
        <a:graphic>
          <a:graphicData uri="http://schemas.openxmlformats.org/presentationml/2006/ole">
            <mc:AlternateContent xmlns:mc="http://schemas.openxmlformats.org/markup-compatibility/2006">
              <mc:Choice xmlns:v="urn:schemas-microsoft-com:vml" Requires="v">
                <p:oleObj spid="_x0000_s19474"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6934200" y="521137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1429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507657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592050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 they even forgot to edit it to make it applicable to IEEE 802.3ct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graphicFrame>
        <p:nvGraphicFramePr>
          <p:cNvPr id="2" name="Object 1">
            <a:extLst>
              <a:ext uri="{FF2B5EF4-FFF2-40B4-BE49-F238E27FC236}">
                <a16:creationId xmlns:a16="http://schemas.microsoft.com/office/drawing/2014/main" id="{96B6B2CF-55FF-41FE-911F-A1B1131BB06B}"/>
              </a:ext>
            </a:extLst>
          </p:cNvPr>
          <p:cNvGraphicFramePr>
            <a:graphicFrameLocks noChangeAspect="1"/>
          </p:cNvGraphicFramePr>
          <p:nvPr>
            <p:extLst>
              <p:ext uri="{D42A27DB-BD31-4B8C-83A1-F6EECF244321}">
                <p14:modId xmlns:p14="http://schemas.microsoft.com/office/powerpoint/2010/main" val="3760316158"/>
              </p:ext>
            </p:extLst>
          </p:nvPr>
        </p:nvGraphicFramePr>
        <p:xfrm>
          <a:off x="5562600" y="4572000"/>
          <a:ext cx="914400" cy="806450"/>
        </p:xfrm>
        <a:graphic>
          <a:graphicData uri="http://schemas.openxmlformats.org/presentationml/2006/ole">
            <mc:AlternateContent xmlns:mc="http://schemas.openxmlformats.org/markup-compatibility/2006">
              <mc:Choice xmlns:v="urn:schemas-microsoft-com:vml" Requires="v">
                <p:oleObj spid="_x0000_s10259"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5562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99883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2548732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graphicFrame>
        <p:nvGraphicFramePr>
          <p:cNvPr id="2" name="Object 1">
            <a:extLst>
              <a:ext uri="{FF2B5EF4-FFF2-40B4-BE49-F238E27FC236}">
                <a16:creationId xmlns:a16="http://schemas.microsoft.com/office/drawing/2014/main" id="{A4576D20-548D-42D0-AF56-0C36ED04F3B7}"/>
              </a:ext>
            </a:extLst>
          </p:cNvPr>
          <p:cNvGraphicFramePr>
            <a:graphicFrameLocks noChangeAspect="1"/>
          </p:cNvGraphicFramePr>
          <p:nvPr>
            <p:extLst>
              <p:ext uri="{D42A27DB-BD31-4B8C-83A1-F6EECF244321}">
                <p14:modId xmlns:p14="http://schemas.microsoft.com/office/powerpoint/2010/main" val="1310690407"/>
              </p:ext>
            </p:extLst>
          </p:nvPr>
        </p:nvGraphicFramePr>
        <p:xfrm>
          <a:off x="7086600" y="3232150"/>
          <a:ext cx="914400" cy="806450"/>
        </p:xfrm>
        <a:graphic>
          <a:graphicData uri="http://schemas.openxmlformats.org/presentationml/2006/ole">
            <mc:AlternateContent xmlns:mc="http://schemas.openxmlformats.org/markup-compatibility/2006">
              <mc:Choice xmlns:v="urn:schemas-microsoft-com:vml" Requires="v">
                <p:oleObj spid="_x0000_s11283"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0866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340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0651780"/>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4169559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2038302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1"/>
            <a:r>
              <a:rPr lang="en-AU" dirty="0"/>
              <a:t>A response is being developed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07"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Consideration of a response to the 60-day ballot on IEEE 802.11ax was deferred by the IEEE 802 EC</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During the September interim meeting, the WG recommended a response (see </a:t>
            </a:r>
            <a:r>
              <a:rPr lang="en-AU" dirty="0">
                <a:hlinkClick r:id="rId2"/>
              </a:rPr>
              <a:t>11-21-1400-03</a:t>
            </a:r>
            <a:r>
              <a:rPr lang="en-AU" dirty="0"/>
              <a:t>) for consideration by IEEE 802 EC</a:t>
            </a:r>
          </a:p>
          <a:p>
            <a:pPr lvl="1"/>
            <a:r>
              <a:rPr lang="en-AU" dirty="0"/>
              <a:t>The IEEE 802 EC considered the recommendation on but, after some discussion, deferred a decision until 5 Nov 2021</a:t>
            </a:r>
          </a:p>
          <a:p>
            <a:pPr lvl="2"/>
            <a:r>
              <a:rPr lang="en-AU" dirty="0"/>
              <a:t>Concerns were expressed that </a:t>
            </a:r>
            <a:r>
              <a:rPr lang="en-AU" dirty="0">
                <a:hlinkClick r:id="rId2"/>
              </a:rPr>
              <a:t>11-21-1400-03</a:t>
            </a:r>
            <a:r>
              <a:rPr lang="en-AU" dirty="0"/>
              <a:t> was unclear who was sending the Liaison statement; it is supposed to be IEEE 802</a:t>
            </a:r>
          </a:p>
          <a:p>
            <a:pPr lvl="2"/>
            <a:r>
              <a:rPr lang="en-AU" dirty="0"/>
              <a:t>Concerns were expressed that it implied that IEEE 802 was tracking litigation related to 802.11ax</a:t>
            </a:r>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1062158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A revised response has been developed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And  new version was developed (see </a:t>
            </a:r>
            <a:r>
              <a:rPr lang="en-AU" dirty="0">
                <a:hlinkClick r:id="rId2"/>
              </a:rPr>
              <a:t>11-21-1400-04</a:t>
            </a:r>
            <a:r>
              <a:rPr lang="en-AU" dirty="0"/>
              <a:t>) that </a:t>
            </a:r>
          </a:p>
          <a:p>
            <a:pPr lvl="2"/>
            <a:r>
              <a:rPr lang="en-AU" dirty="0">
                <a:latin typeface="+mj-lt"/>
              </a:rPr>
              <a:t>Clarifies the LS is from IEEE 802, including an explicit disclaimer that states the views </a:t>
            </a:r>
            <a:r>
              <a:rPr lang="en-US" dirty="0">
                <a:solidFill>
                  <a:srgbClr val="000000"/>
                </a:solidFill>
                <a:effectLst/>
                <a:latin typeface="+mj-lt"/>
                <a:ea typeface="Times New Roman" panose="02020603050405020304" pitchFamily="18" charset="0"/>
              </a:rPr>
              <a:t>do not </a:t>
            </a:r>
            <a:r>
              <a:rPr lang="en-US" i="1" dirty="0">
                <a:solidFill>
                  <a:srgbClr val="000000"/>
                </a:solidFill>
                <a:effectLst/>
                <a:latin typeface="+mj-lt"/>
                <a:ea typeface="Times New Roman" panose="02020603050405020304" pitchFamily="18" charset="0"/>
              </a:rPr>
              <a:t>necessarily represent a position of the IEEE or the IEEE Standards Association</a:t>
            </a:r>
            <a:endParaRPr lang="en-AU" dirty="0"/>
          </a:p>
          <a:p>
            <a:pPr lvl="2"/>
            <a:r>
              <a:rPr lang="en-AU" dirty="0"/>
              <a:t>Removes text that could be interpreted to suggest IEEE 802 is tracking litigation related to 802.11ax</a:t>
            </a:r>
          </a:p>
          <a:p>
            <a:pPr lvl="2"/>
            <a:r>
              <a:rPr lang="en-AU" dirty="0"/>
              <a:t>Makes some of the logic more obvious</a:t>
            </a:r>
          </a:p>
          <a:p>
            <a:pPr lvl="2"/>
            <a:r>
              <a:rPr lang="en-AU" dirty="0"/>
              <a:t>… comments are requested, particularly from IEEE 802 EC members</a:t>
            </a:r>
          </a:p>
          <a:p>
            <a:pPr lvl="1"/>
            <a:r>
              <a:rPr lang="en-AU" dirty="0"/>
              <a:t>Another new version was developed (see </a:t>
            </a:r>
            <a:r>
              <a:rPr lang="en-AU" dirty="0">
                <a:hlinkClick r:id="rId3"/>
              </a:rPr>
              <a:t>11-21-1400-05</a:t>
            </a:r>
            <a:r>
              <a:rPr lang="en-AU" dirty="0"/>
              <a:t>) </a:t>
            </a:r>
          </a:p>
          <a:p>
            <a:pPr lvl="2"/>
            <a:r>
              <a:rPr lang="en-AU" dirty="0"/>
              <a:t>It responded to comments from IEEE 802 EC members</a:t>
            </a:r>
          </a:p>
          <a:p>
            <a:pPr lvl="2"/>
            <a:r>
              <a:rPr lang="en-AU" dirty="0"/>
              <a:t>It was reviewed by IEEE SA staff (including legal)</a:t>
            </a:r>
          </a:p>
          <a:p>
            <a:pPr lvl="2"/>
            <a:r>
              <a:rPr lang="en-AU" dirty="0"/>
              <a:t>It received objections from some IEEE 802 EC members that IEEE 802 should not be responding to the IPR comments</a:t>
            </a:r>
          </a:p>
          <a:p>
            <a:pPr lvl="2"/>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17099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A revised response has been developed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send the IPR related material (from </a:t>
            </a:r>
            <a:r>
              <a:rPr lang="en-AU" dirty="0">
                <a:hlinkClick r:id="rId2"/>
              </a:rPr>
              <a:t>11-21-1400-05</a:t>
            </a:r>
            <a:r>
              <a:rPr lang="en-AU" dirty="0"/>
              <a:t>) that had been developed by IEEE 802</a:t>
            </a:r>
          </a:p>
          <a:p>
            <a:pPr lvl="2"/>
            <a:r>
              <a:rPr lang="en-AU" dirty="0"/>
              <a:t>IEEE 802 respond to the China NB technical comments (see </a:t>
            </a:r>
            <a:r>
              <a:rPr lang="en-AU" dirty="0">
                <a:hlinkClick r:id="rId3"/>
              </a:rPr>
              <a:t>11-21-1400-07</a:t>
            </a:r>
            <a:r>
              <a:rPr lang="en-AU" dirty="0"/>
              <a:t>)</a:t>
            </a:r>
          </a:p>
          <a:p>
            <a:pPr lvl="3"/>
            <a:r>
              <a:rPr lang="en-AU" dirty="0"/>
              <a:t>Approval expected on 5 Nov</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quickly so that ISO/IEEE SA staff discussions can commence</a:t>
            </a:r>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4850500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60-day ballot failed on 9 Oct 2021</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4475263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Belgium NB asserted the negative </a:t>
            </a:r>
            <a:r>
              <a:rPr lang="en-AU" dirty="0" err="1"/>
              <a:t>LoAs</a:t>
            </a:r>
            <a:r>
              <a:rPr lang="en-AU" dirty="0"/>
              <a:t> means ISO standardisation is against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Belgium NB comment</a:t>
            </a:r>
          </a:p>
          <a:p>
            <a:pPr lvl="1"/>
            <a:r>
              <a:rPr lang="en-GB" i="1" dirty="0"/>
              <a:t>We are aware that there are at least 4 negative letters of assurance submitted on this standard.</a:t>
            </a:r>
            <a:endParaRPr lang="en-AU" i="1" dirty="0"/>
          </a:p>
          <a:p>
            <a:pPr lvl="1"/>
            <a:r>
              <a:rPr lang="en-GB" i="1" dirty="0"/>
              <a:t>IEEE-SA Patent Database shows that at least four (4) negative patent declarations (LOAs) have been submitted for 802.11ay:</a:t>
            </a:r>
            <a:endParaRPr lang="en-AU" i="1" dirty="0"/>
          </a:p>
          <a:p>
            <a:pPr lvl="2"/>
            <a:r>
              <a:rPr lang="en-GB" i="1" dirty="0">
                <a:hlinkClick r:id="rId2"/>
              </a:rPr>
              <a:t>Panasonic</a:t>
            </a:r>
            <a:r>
              <a:rPr lang="en-GB" i="1" dirty="0"/>
              <a:t> </a:t>
            </a:r>
            <a:r>
              <a:rPr lang="en-GB" dirty="0"/>
              <a:t>(note: blanket negative </a:t>
            </a:r>
            <a:r>
              <a:rPr lang="en-GB" dirty="0" err="1"/>
              <a:t>LoA</a:t>
            </a:r>
            <a:r>
              <a:rPr lang="en-GB" dirty="0"/>
              <a:t>)</a:t>
            </a:r>
            <a:endParaRPr lang="en-AU" dirty="0"/>
          </a:p>
          <a:p>
            <a:pPr lvl="2"/>
            <a:r>
              <a:rPr lang="en-GB" i="1" dirty="0">
                <a:hlinkClick r:id="rId3"/>
              </a:rPr>
              <a:t>Interdigital</a:t>
            </a:r>
            <a:r>
              <a:rPr lang="en-GB" i="1" dirty="0"/>
              <a:t> </a:t>
            </a:r>
            <a:r>
              <a:rPr lang="en-GB" dirty="0"/>
              <a:t>(note: blanket negative </a:t>
            </a:r>
            <a:r>
              <a:rPr lang="en-GB" dirty="0" err="1"/>
              <a:t>LoA</a:t>
            </a:r>
            <a:r>
              <a:rPr lang="en-GB" dirty="0"/>
              <a:t>)</a:t>
            </a:r>
            <a:endParaRPr lang="en-AU" i="1" dirty="0"/>
          </a:p>
          <a:p>
            <a:pPr lvl="2"/>
            <a:r>
              <a:rPr lang="en-GB" i="1" dirty="0">
                <a:hlinkClick r:id="rId4"/>
              </a:rPr>
              <a:t>Nokia</a:t>
            </a:r>
            <a:r>
              <a:rPr lang="en-AU" i="1" dirty="0"/>
              <a:t>  </a:t>
            </a:r>
            <a:r>
              <a:rPr lang="en-GB" dirty="0"/>
              <a:t>(note: negative </a:t>
            </a:r>
            <a:r>
              <a:rPr lang="en-GB" dirty="0" err="1"/>
              <a:t>LoA</a:t>
            </a:r>
            <a:r>
              <a:rPr lang="en-GB" dirty="0"/>
              <a:t> on a specific patent)</a:t>
            </a:r>
            <a:endParaRPr lang="en-AU" i="1" dirty="0"/>
          </a:p>
          <a:p>
            <a:pPr lvl="2"/>
            <a:r>
              <a:rPr lang="en-GB" i="1" dirty="0">
                <a:hlinkClick r:id="rId5"/>
              </a:rPr>
              <a:t>Huawei</a:t>
            </a:r>
            <a:r>
              <a:rPr lang="en-GB" i="1" dirty="0"/>
              <a:t> </a:t>
            </a:r>
            <a:r>
              <a:rPr lang="en-GB" dirty="0"/>
              <a:t>(note: blanket negative </a:t>
            </a:r>
            <a:r>
              <a:rPr lang="en-GB" dirty="0" err="1"/>
              <a:t>LoA</a:t>
            </a:r>
            <a:r>
              <a:rPr lang="en-GB" dirty="0"/>
              <a:t>)</a:t>
            </a:r>
            <a:endParaRPr lang="en-GB" i="1" dirty="0"/>
          </a:p>
          <a:p>
            <a:r>
              <a:rPr lang="en-AU" dirty="0"/>
              <a:t>Belgium NB proposed change</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Project cannot considered, the IEEE standard cannot be proposed as international ISO standard as it is not in accordance with the ISO rules.</a:t>
            </a:r>
            <a:endParaRPr lang="en-AU" i="1" dirty="0"/>
          </a:p>
          <a:p>
            <a:pPr lvl="2"/>
            <a:endParaRPr lang="en-AU"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4443256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Canada NB asserted positive </a:t>
            </a:r>
            <a:r>
              <a:rPr lang="en-AU" dirty="0" err="1"/>
              <a:t>LoAs</a:t>
            </a:r>
            <a:r>
              <a:rPr lang="en-AU" dirty="0"/>
              <a:t> are 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Canada NB comment</a:t>
            </a:r>
          </a:p>
          <a:p>
            <a:pPr lvl="1"/>
            <a:r>
              <a:rPr lang="en-CA" i="1" dirty="0">
                <a:solidFill>
                  <a:srgbClr val="000000"/>
                </a:solidFill>
                <a:effectLst/>
                <a:latin typeface="Arial" panose="020B0604020202020204" pitchFamily="34" charset="0"/>
                <a:ea typeface="Times New Roman" panose="02020603050405020304" pitchFamily="18" charset="0"/>
              </a:rPr>
              <a:t>Canada is aware of at least four negative IEEE Letters of Assurance, similar to ISO patent licensing declaration option 3, on IEEE Std 802.11ay recorded here:</a:t>
            </a:r>
            <a:endParaRPr lang="en-AU" i="1" dirty="0">
              <a:effectLst/>
              <a:latin typeface="Times New Roman" panose="02020603050405020304" pitchFamily="18" charset="0"/>
              <a:ea typeface="Times New Roman" panose="02020603050405020304" pitchFamily="18" charset="0"/>
            </a:endParaRPr>
          </a:p>
          <a:p>
            <a:pPr lvl="2"/>
            <a:r>
              <a:rPr lang="en-CA" i="1" u="sng" dirty="0">
                <a:solidFill>
                  <a:srgbClr val="000000"/>
                </a:solidFill>
                <a:effectLst/>
                <a:latin typeface="Arial" panose="020B0604020202020204" pitchFamily="34" charset="0"/>
                <a:ea typeface="Times New Roman" panose="02020603050405020304" pitchFamily="18" charset="0"/>
                <a:hlinkClick r:id="rId2"/>
              </a:rPr>
              <a:t>https://standards.ieee.org/content/dam/ieee-standards/standards/web/governance/patcom/xls-files/ieee-802.11-amendments.xlsx</a:t>
            </a:r>
            <a:endParaRPr lang="en-AU" i="1" dirty="0">
              <a:effectLst/>
              <a:latin typeface="Times New Roman" panose="02020603050405020304" pitchFamily="18" charset="0"/>
              <a:ea typeface="Times New Roman" panose="02020603050405020304" pitchFamily="18" charset="0"/>
            </a:endParaRPr>
          </a:p>
          <a:p>
            <a:pPr lvl="1"/>
            <a:r>
              <a:rPr lang="en-GB" i="1" dirty="0">
                <a:effectLst/>
                <a:latin typeface="Arial" panose="020B0604020202020204" pitchFamily="34" charset="0"/>
                <a:ea typeface="Times New Roman" panose="02020603050405020304" pitchFamily="18" charset="0"/>
              </a:rPr>
              <a:t>The SC6 committee manager has advised that the IEEE/ISO/IEC PSDO agreement does not address patents.  However, the ISO/IEC Directives Part 1 in section 2.14, indicate that a standard cannot be published until positive patent statements are received.</a:t>
            </a:r>
          </a:p>
          <a:p>
            <a:r>
              <a:rPr lang="en-AU" dirty="0"/>
              <a:t>Canada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5152901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Finland NB asserted </a:t>
            </a:r>
            <a:r>
              <a:rPr lang="en-GB" dirty="0">
                <a:effectLst/>
                <a:latin typeface="Arial" panose="020B0604020202020204" pitchFamily="34" charset="0"/>
                <a:ea typeface="Times New Roman" panose="02020603050405020304" pitchFamily="18" charset="0"/>
                <a:cs typeface="Times New Roman" panose="02020603050405020304" pitchFamily="18" charset="0"/>
              </a:rPr>
              <a:t>assurance of licensing is </a:t>
            </a:r>
            <a:r>
              <a:rPr lang="en-AU" dirty="0"/>
              <a:t>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Finland NB comment</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We understand that at least four IEEE negative Letters of Assurance (</a:t>
            </a:r>
            <a:r>
              <a:rPr lang="en-GB" i="1" dirty="0" err="1">
                <a:effectLst/>
                <a:latin typeface="Arial" panose="020B0604020202020204" pitchFamily="34" charset="0"/>
                <a:ea typeface="Times New Roman" panose="02020603050405020304" pitchFamily="18" charset="0"/>
                <a:cs typeface="Times New Roman" panose="02020603050405020304" pitchFamily="18" charset="0"/>
              </a:rPr>
              <a:t>LoAs</a:t>
            </a:r>
            <a:r>
              <a:rPr lang="en-GB" i="1" dirty="0">
                <a:effectLst/>
                <a:latin typeface="Arial" panose="020B0604020202020204" pitchFamily="34" charset="0"/>
                <a:ea typeface="Times New Roman" panose="02020603050405020304" pitchFamily="18" charset="0"/>
                <a:cs typeface="Times New Roman" panose="02020603050405020304" pitchFamily="18" charset="0"/>
              </a:rPr>
              <a:t>, equivalent to an ISO type 3 declaration) have been made regarding the 802.11ay specification, including one specifying a US patent.  JTC-1 should not be “fast tracking” approval of specifications where there is no assurance of licensing/access to IEEE specifications</a:t>
            </a:r>
            <a:endParaRPr lang="en-AU" i="1" dirty="0"/>
          </a:p>
          <a:p>
            <a:r>
              <a:rPr lang="en-AU" dirty="0"/>
              <a:t>Finland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2109779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524000"/>
            <a:ext cx="7772400" cy="4114800"/>
          </a:xfrm>
        </p:spPr>
        <p:txBody>
          <a:bodyPr/>
          <a:lstStyle/>
          <a:p>
            <a:r>
              <a:rPr lang="en-AU" dirty="0"/>
              <a:t>Germany NB comment</a:t>
            </a:r>
          </a:p>
          <a:p>
            <a:pPr lvl="1"/>
            <a:r>
              <a:rPr lang="en-GB" i="1" dirty="0"/>
              <a:t>There are negative letters of assurance for IEEE 802.11ay</a:t>
            </a:r>
            <a:endParaRPr lang="en-AU" i="1" dirty="0"/>
          </a:p>
          <a:p>
            <a:pPr lvl="2"/>
            <a:r>
              <a:rPr lang="en-GB" i="1" dirty="0"/>
              <a:t>(</a:t>
            </a:r>
            <a:r>
              <a:rPr lang="en-GB" i="1" dirty="0">
                <a:hlinkClick r:id="rId2"/>
              </a:rPr>
              <a:t>https://standards.ieee.org/about/sasb/patcom/patents.html</a:t>
            </a:r>
            <a:r>
              <a:rPr lang="en-GB" i="1" dirty="0"/>
              <a:t>)</a:t>
            </a:r>
            <a:endParaRPr lang="en-AU" i="1" dirty="0"/>
          </a:p>
          <a:p>
            <a:pPr lvl="1"/>
            <a:r>
              <a:rPr lang="en-GB" i="1" dirty="0"/>
              <a:t>However, three studies have concluded that “the handful of companies that have issued negative declarations are not now, and never have been, among the more active contributors to 802.11; the data indicates that they are each relatively minor players in development of the standard, and some are not contributors at all.”</a:t>
            </a:r>
            <a:endParaRPr lang="en-AU" i="1" dirty="0"/>
          </a:p>
          <a:p>
            <a:pPr lvl="1"/>
            <a:r>
              <a:rPr lang="en-GB" i="1" dirty="0"/>
              <a:t>The studies can be found here:</a:t>
            </a:r>
            <a:endParaRPr lang="en-AU" i="1" dirty="0"/>
          </a:p>
          <a:p>
            <a:pPr lvl="2"/>
            <a:r>
              <a:rPr lang="en-GB" i="1" dirty="0"/>
              <a:t>(1) </a:t>
            </a:r>
            <a:r>
              <a:rPr lang="en-GB" i="1" dirty="0">
                <a:hlinkClick r:id="rId3"/>
              </a:rPr>
              <a:t>https://www.iplytics.com/wp-content/uploads/2018/04/IPlytics_Report-on-IEEE-activities_2018.pdf</a:t>
            </a:r>
            <a:r>
              <a:rPr lang="en-GB" i="1" dirty="0"/>
              <a:t> (identifying top Wi-Fi contributors)</a:t>
            </a:r>
            <a:endParaRPr lang="en-AU" i="1" dirty="0"/>
          </a:p>
          <a:p>
            <a:pPr lvl="2"/>
            <a:r>
              <a:rPr lang="en-GB" i="1" dirty="0"/>
              <a:t>(2) </a:t>
            </a:r>
            <a:r>
              <a:rPr lang="en-GB" i="1" dirty="0">
                <a:hlinkClick r:id="rId4"/>
              </a:rPr>
              <a:t>https://www.iplytics.com/wp-content/uploads/2018/01/IPlytics_2017_Patenting-and-standardization-activities-at-IEEE.pdf</a:t>
            </a:r>
            <a:endParaRPr lang="en-AU" i="1" dirty="0"/>
          </a:p>
          <a:p>
            <a:pPr lvl="2"/>
            <a:r>
              <a:rPr lang="en-GB" i="1" dirty="0"/>
              <a:t>(3) </a:t>
            </a:r>
            <a:r>
              <a:rPr lang="en-GB" i="1" dirty="0">
                <a:hlinkClick r:id="rId5"/>
              </a:rPr>
              <a:t>https://www.iplytics.com/wp-content/uploads/2019/01/IEEE-contribution-anaylsis_IPlytics-2019.pdf</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1789244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Germany NB proposed change</a:t>
            </a:r>
          </a:p>
          <a:p>
            <a:pPr lvl="1"/>
            <a:r>
              <a:rPr lang="en-GB" i="1" dirty="0"/>
              <a:t>The patent situation shall be clarified before starting the FDIS ballot.</a:t>
            </a:r>
            <a:endParaRPr lang="en-AU" i="1" dirty="0"/>
          </a:p>
          <a:p>
            <a:pPr lvl="1"/>
            <a:r>
              <a:rPr lang="en-GB" i="1" dirty="0"/>
              <a:t>In order to adopt already established standards from other Standard Setting Organizations (SSO), DIN recommends a thorough patent analysis of the standard(s) proposed by others.</a:t>
            </a:r>
            <a:endParaRPr lang="en-AU" i="1" dirty="0"/>
          </a:p>
          <a:p>
            <a:pPr lvl="1"/>
            <a:r>
              <a:rPr lang="en-GB" i="1" dirty="0"/>
              <a:t>If this results in the identification of Standard Essential Patents (SEPs), the licensees shall be contacted and requested to sign a letter of assurance, stating they will </a:t>
            </a:r>
            <a:r>
              <a:rPr lang="en-GB" i="1" dirty="0" err="1"/>
              <a:t>honor</a:t>
            </a:r>
            <a:r>
              <a:rPr lang="en-GB" i="1" dirty="0"/>
              <a:t> a voluntary licensing commitment, i.e. comply with what is commonly known as FRAND terms, as these principles provide a consistent framework for fair, reasonable, and non-discriminatory licensing of standard essential patents.</a:t>
            </a:r>
            <a:endParaRPr lang="en-AU" i="1" dirty="0"/>
          </a:p>
          <a:p>
            <a:pPr lvl="1"/>
            <a:r>
              <a:rPr lang="en-GB" i="1" dirty="0"/>
              <a:t>In the case of IEEE 802.11ay, the negative letters of assurance do not seem to conflict with ISO’s patent policy as these companies had little or nothing to do with the generation of this standard and do not hold licensor rights to SEPs. In fact, 802.11ay seems SEP-free.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2181834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Japan NB commented on the IPR issue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Japan NB comment</a:t>
            </a:r>
          </a:p>
          <a:p>
            <a:pPr lvl="1"/>
            <a:r>
              <a:rPr lang="en-GB" i="1" dirty="0"/>
              <a:t>Since ISO/IEC standards may be used as Technical Regulations, Licensing Assurance must be </a:t>
            </a:r>
            <a:r>
              <a:rPr lang="en-US" i="1" dirty="0"/>
              <a:t>easily reachable.</a:t>
            </a:r>
            <a:endParaRPr lang="en-AU" i="1" dirty="0"/>
          </a:p>
          <a:p>
            <a:pPr lvl="1"/>
            <a:r>
              <a:rPr lang="en-GB" i="1" dirty="0"/>
              <a:t>Four companies refuse licensing assurance as of August 16th 2021, according to the Licensing Assurance Received list provided by IEEE Standards Association.</a:t>
            </a:r>
          </a:p>
          <a:p>
            <a:r>
              <a:rPr lang="en-AU" dirty="0"/>
              <a:t>Japan NB proposed change</a:t>
            </a:r>
          </a:p>
          <a:p>
            <a:pPr lvl="1"/>
            <a:r>
              <a:rPr lang="en-GB" i="1" dirty="0"/>
              <a:t>Add the following text in the FDIS of IEEE 802.11ay-2021.</a:t>
            </a:r>
            <a:endParaRPr lang="en-AU" i="1" dirty="0"/>
          </a:p>
          <a:p>
            <a:pPr lvl="2"/>
            <a:r>
              <a:rPr lang="en-GB" i="1" dirty="0"/>
              <a:t>"See the following Licensing Assurance Received list provided by IEEE Standards Association: https://standards.ieee.org/content/dam/ieee-standards/standards/web/governance/patcom/xls-files/ieee-802.11-amendments.xlsx"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2133888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05000"/>
            <a:ext cx="7772400" cy="4114800"/>
          </a:xfrm>
        </p:spPr>
        <p:txBody>
          <a:bodyPr/>
          <a:lstStyle/>
          <a:p>
            <a:r>
              <a:rPr lang="en-AU" dirty="0"/>
              <a:t>Netherlands NB comment</a:t>
            </a:r>
          </a:p>
          <a:p>
            <a:pPr lvl="1"/>
            <a:r>
              <a:rPr lang="en-AU" i="1" dirty="0"/>
              <a:t>We understand that at least 4 negative Letters of Assurance have been submitted to IEEE-SA regarding the IEEE 802.11ay specification, one of which lists specific patents. This is problematic under ISO/IEC rules as it potentially blocks the availability of essential IP for implementing this standard.</a:t>
            </a:r>
          </a:p>
          <a:p>
            <a:pPr lvl="1"/>
            <a:r>
              <a:rPr lang="en-AU" i="1" dirty="0"/>
              <a:t>Although the Netherlands National Body in principle would support the submission of this proposal for FDIS ballot, it is of the opinion that the issue above should be solved first. </a:t>
            </a:r>
          </a:p>
          <a:p>
            <a:pPr lvl="1"/>
            <a:r>
              <a:rPr lang="en-AU" i="1" dirty="0"/>
              <a:t>The problem with the negative </a:t>
            </a:r>
            <a:r>
              <a:rPr lang="en-AU" i="1" dirty="0" err="1"/>
              <a:t>LoAs</a:t>
            </a:r>
            <a:r>
              <a:rPr lang="en-AU" i="1" dirty="0"/>
              <a:t> here is basically the same as for the ballot that closed on Aug. 10th, 2021 about proposing 8802-1AX / IEEE 802.11ax for FDIS. We understand that ISO TMB is discussing this matter and seeking a solution which SC6 </a:t>
            </a:r>
            <a:r>
              <a:rPr lang="en-AU" i="1" dirty="0" err="1"/>
              <a:t>HoDC</a:t>
            </a:r>
            <a:r>
              <a:rPr lang="en-AU" i="1" dirty="0"/>
              <a:t> plans to follow. After that happens the Netherlands National Body is ready to change its vote to ‘yes’.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11066458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Netherlands NB proposed change</a:t>
            </a:r>
          </a:p>
          <a:p>
            <a:pPr lvl="1"/>
            <a:r>
              <a:rPr lang="en-AU" i="1" dirty="0"/>
              <a:t>Await the ISO/TMB solution for the negative </a:t>
            </a:r>
            <a:r>
              <a:rPr lang="en-AU" i="1" dirty="0" err="1"/>
              <a:t>LoAs</a:t>
            </a:r>
            <a:r>
              <a:rPr lang="en-AU" i="1" dirty="0"/>
              <a:t>. Once that solution is available and can be followed by SC6, submit the document for FDIS ballot again.</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234707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dirty="0"/>
              <a:t>Registration for the November IEEE 802 plenary session is mandatory!</a:t>
            </a:r>
          </a:p>
        </p:txBody>
      </p:sp>
      <p:sp>
        <p:nvSpPr>
          <p:cNvPr id="3" name="Content Placeholder 2"/>
          <p:cNvSpPr>
            <a:spLocks noGrp="1"/>
          </p:cNvSpPr>
          <p:nvPr>
            <p:ph idx="1"/>
          </p:nvPr>
        </p:nvSpPr>
        <p:spPr>
          <a:xfrm>
            <a:off x="685800" y="1981200"/>
            <a:ext cx="7772400" cy="4114800"/>
          </a:xfrm>
        </p:spPr>
        <p:txBody>
          <a:bodyPr/>
          <a:lstStyle/>
          <a:p>
            <a:pPr lvl="1"/>
            <a:r>
              <a:rPr lang="en-US" dirty="0"/>
              <a:t>This meeting is part of the November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r>
              <a:rPr lang="en-US" dirty="0"/>
              <a:t> or follow the registration link here </a:t>
            </a:r>
            <a:r>
              <a:rPr lang="en-US" dirty="0">
                <a:hlinkClick r:id="rId3"/>
              </a:rPr>
              <a:t>http://802world.org/plenary/</a:t>
            </a:r>
            <a:endParaRPr lang="en-US" dirty="0"/>
          </a:p>
          <a:p>
            <a:pPr lvl="1"/>
            <a:r>
              <a:rPr lang="en-US" dirty="0"/>
              <a:t>If you do not intend to register for this session:</a:t>
            </a:r>
          </a:p>
          <a:p>
            <a:pPr lvl="2"/>
            <a:r>
              <a:rPr lang="en-US" dirty="0"/>
              <a:t>You must leave this meeting AND</a:t>
            </a:r>
          </a:p>
          <a:p>
            <a:pPr lvl="2"/>
            <a:r>
              <a:rPr lang="en-US" dirty="0"/>
              <a:t>If you have logged attendance on IMAT, email the Chair to have your attendance cancelled</a:t>
            </a:r>
          </a:p>
          <a:p>
            <a:endParaRPr lang="en-US" dirty="0"/>
          </a:p>
        </p:txBody>
      </p:sp>
      <p:sp>
        <p:nvSpPr>
          <p:cNvPr id="4" name="Slide Number Placeholder 3"/>
          <p:cNvSpPr>
            <a:spLocks noGrp="1"/>
          </p:cNvSpPr>
          <p:nvPr>
            <p:ph type="sldNum" idx="4294967295"/>
          </p:nvPr>
        </p:nvSpPr>
        <p:spPr bwMode="auto">
          <a:xfrm>
            <a:off x="8439150" y="6475413"/>
            <a:ext cx="704850"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4294967295"/>
          </p:nvPr>
        </p:nvSpPr>
        <p:spPr bwMode="auto">
          <a:xfrm>
            <a:off x="4897438" y="6475413"/>
            <a:ext cx="4246562"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Some name (affiliation)</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1"/>
            <a:r>
              <a:rPr lang="en-GB" i="1" dirty="0"/>
              <a:t>This ballot relates to the potential proposal of an ISO deliverable and the relevant patent policy is the Common Patent Policy For ITU-T/ITU-R/ISO/IEC.  Since the ISO-IEEE Partner Standards Development Agreement does not mention patent policies in any way, the IEEE patent policy is irrelevant to this ballot.  </a:t>
            </a:r>
            <a:endParaRPr lang="en-AU" i="1" dirty="0"/>
          </a:p>
          <a:p>
            <a:pPr lvl="1"/>
            <a:r>
              <a:rPr lang="en-GB" i="1" dirty="0"/>
              <a:t>Under the Common Patent Policy For ITU-T/ITU-R/ISO/IEC, Annex 1, standards must be accessible to everyone:</a:t>
            </a:r>
            <a:endParaRPr lang="en-AU" i="1" dirty="0"/>
          </a:p>
          <a:p>
            <a:pPr lvl="1"/>
            <a:r>
              <a:rPr lang="en-GB" i="1" dirty="0"/>
              <a:t>“Recommendations | Deliverables are non-binding; their objective is to ensure compatibility of technologies and systems on a worldwide basis. To meet this objective, which is in the common interests of all those participating, it must be ensured that Recommendations | Deliverables, their applications, use, etc. are accessible to everybody” [italicized font added]</a:t>
            </a:r>
          </a:p>
          <a:p>
            <a:pPr lvl="1"/>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2263969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Sweden NB comment</a:t>
            </a:r>
          </a:p>
          <a:p>
            <a:pPr lvl="1"/>
            <a:r>
              <a:rPr lang="en-GB" i="1" dirty="0"/>
              <a:t>The ISO/IEC/ITU common patent policy states that “a patent embodied fully or partly in a Recommendation | Deliverable must be accessible to everybody without undue constraints” See </a:t>
            </a:r>
            <a:r>
              <a:rPr lang="en-GB" i="1" dirty="0">
                <a:hlinkClick r:id="rId2"/>
              </a:rPr>
              <a:t>https://isotc.iso.org/livelink/livelink/fetch/2000/2122/3770791/Common_Policy.htm?nodeid=6344764&amp;vernum=-2</a:t>
            </a:r>
            <a:endParaRPr lang="en-GB" i="1" dirty="0"/>
          </a:p>
          <a:p>
            <a:pPr lvl="1"/>
            <a:r>
              <a:rPr lang="en-GB" i="1" dirty="0"/>
              <a:t>Similarly, the ISO/IEC Directives Part 1, Procedures for the Technical Work (</a:t>
            </a:r>
            <a:r>
              <a:rPr lang="en-GB" i="1" dirty="0">
                <a:hlinkClick r:id="rId3"/>
              </a:rPr>
              <a:t>https://www.iso.org/sites/directives/current/part1/index.xhtml</a:t>
            </a:r>
            <a:r>
              <a:rPr lang="en-GB" i="1" dirty="0"/>
              <a:t> ) explain, under Section 2.14 that a standard shall not be published until positive patent statements have been secured. The text reads:</a:t>
            </a:r>
          </a:p>
          <a:p>
            <a:pPr lvl="1"/>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10913283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2"/>
            <a:r>
              <a:rPr lang="en-GB" i="1" dirty="0"/>
              <a:t>“2.14.2 If technical reasons justify the preparation of a deliverable in terms which include the use of items covered by patent rights, the following procedures shall be complied with:</a:t>
            </a:r>
            <a:endParaRPr lang="en-AU" i="1" dirty="0"/>
          </a:p>
          <a:p>
            <a:pPr lvl="3"/>
            <a:r>
              <a:rPr lang="en-GB" i="1" dirty="0"/>
              <a:t>a) The proposer of a proposal for a deliverable shall draw the attention of the committee to any patent rights of which the proposer is aware and considers to cover any item of the proposal. Any party involved in the preparation of a deliverable shall draw the attention of the committee to any patent rights of which it becomes aware during any stage in the development of the deliverable.</a:t>
            </a:r>
            <a:endParaRPr lang="en-AU" i="1" dirty="0"/>
          </a:p>
          <a:p>
            <a:pPr lvl="3"/>
            <a:r>
              <a:rPr lang="en-GB" i="1" dirty="0"/>
              <a:t>b) If the proposal is accepted on technical grounds, the proposer shall ask any holder of such identified patent rights for a statement that the holder would be willing to negotiate worldwide licenses under his/her rights with applicants throughout the world on reasonable and non-discriminatory terms and conditions. Such negotiations are left to the parties concerned and are performed outside ISO and/or IEC. A record of the right holder's statement shall be placed in the registry of the ISO Central Secretariat or IEC Central Office as appropriate. If the right holder does not provide such a statement, the committee concerned shall not proceed with inclusion of an item covered by a patent right in the deliverable without authorization from ISO Council or IEC Council Board as appropriate.</a:t>
            </a:r>
          </a:p>
          <a:p>
            <a:pPr lvl="3"/>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359928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3"/>
            <a:r>
              <a:rPr lang="en-GB" i="1" dirty="0"/>
              <a:t>c) A deliverable shall not be published until the statements of the holders of all identified patent rights have been received, unless the council board concerned gives authorization.</a:t>
            </a:r>
            <a:endParaRPr lang="en-AU" i="1" dirty="0"/>
          </a:p>
          <a:p>
            <a:pPr lvl="2"/>
            <a:r>
              <a:rPr lang="en-GB" i="1" dirty="0"/>
              <a:t>2.14.3 Should it be revealed after publication of a deliverable that licences under patent rights, which appear to cover items included in the deliverable, cannot be obtained under reasonable and non-discriminatory terms and conditions, the deliverable shall be referred back to the relevant committee for further consideration”</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34086071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1"/>
            <a:r>
              <a:rPr lang="en-GB" i="1" dirty="0"/>
              <a:t>IEEE 802.11ay is fails to meet the above referenced ISO Directives and procedures in at least two ways:</a:t>
            </a:r>
            <a:endParaRPr lang="en-AU" i="1" dirty="0"/>
          </a:p>
          <a:p>
            <a:pPr lvl="2"/>
            <a:r>
              <a:rPr lang="en-GB" i="1" dirty="0"/>
              <a:t>First, at least four “negative” type patent declarations submitted to it remain outstanding, as follows: </a:t>
            </a:r>
            <a:r>
              <a:rPr lang="en-GB" i="1" dirty="0">
                <a:hlinkClick r:id="rId2"/>
              </a:rPr>
              <a:t>Panasonic</a:t>
            </a:r>
            <a:r>
              <a:rPr lang="en-GB" i="1" dirty="0"/>
              <a:t>, </a:t>
            </a:r>
            <a:r>
              <a:rPr lang="en-GB" i="1" dirty="0">
                <a:hlinkClick r:id="rId3"/>
              </a:rPr>
              <a:t>Interdigital</a:t>
            </a:r>
            <a:r>
              <a:rPr lang="en-GB" i="1" dirty="0"/>
              <a:t>, </a:t>
            </a:r>
            <a:r>
              <a:rPr lang="en-GB" i="1" dirty="0">
                <a:hlinkClick r:id="rId4"/>
              </a:rPr>
              <a:t>Nokia</a:t>
            </a:r>
            <a:r>
              <a:rPr lang="en-GB" i="1" dirty="0"/>
              <a:t>, </a:t>
            </a:r>
            <a:r>
              <a:rPr lang="en-GB" i="1" dirty="0">
                <a:hlinkClick r:id="rId5"/>
              </a:rPr>
              <a:t>Huawei</a:t>
            </a:r>
            <a:endParaRPr lang="en-GB" i="1" dirty="0"/>
          </a:p>
          <a:p>
            <a:pPr lvl="3"/>
            <a:r>
              <a:rPr lang="en-GB" i="1" dirty="0"/>
              <a:t>These four negative Letters of Assurance, the equivalents of ISO Type 3 Declarations, have box D.1.d ticked in them declaring:</a:t>
            </a:r>
            <a:endParaRPr lang="en-AU" i="1" dirty="0"/>
          </a:p>
          <a:p>
            <a:pPr lvl="4"/>
            <a:r>
              <a:rPr lang="en-GB" i="1" dirty="0"/>
              <a:t>“d. The Submitter is unwilling or unable to grant licenses according to the provisions of either a or b above or to agree that it will not enforce its Essential Patent Claims as described in c above.”</a:t>
            </a:r>
            <a:endParaRPr lang="en-AU" i="1" dirty="0"/>
          </a:p>
          <a:p>
            <a:pPr lvl="3"/>
            <a:r>
              <a:rPr lang="en-GB" i="1" dirty="0"/>
              <a:t>Other relevant documents include the </a:t>
            </a:r>
            <a:r>
              <a:rPr lang="en-GB" i="1" dirty="0">
                <a:hlinkClick r:id="rId6"/>
              </a:rPr>
              <a:t>ISO/IEC JTC-1, Standing Document 9: Guide to the Transposition of Publicly Available Specifications into International Standards</a:t>
            </a:r>
            <a:r>
              <a:rPr lang="en-GB" i="1" dirty="0"/>
              <a:t> and the </a:t>
            </a:r>
            <a:r>
              <a:rPr lang="en-GB" i="1" dirty="0">
                <a:hlinkClick r:id="rId7"/>
              </a:rPr>
              <a:t>Guidelines for Implementation of the Common Patent Policy ITU-T/ITU-R/ISO/IEC (“SD-9”)</a:t>
            </a:r>
            <a:endParaRPr lang="en-GB" i="1" dirty="0"/>
          </a:p>
          <a:p>
            <a:pPr lvl="2"/>
            <a:r>
              <a:rPr lang="en-GB" i="1" dirty="0"/>
              <a:t>Second, despite being made aware of patent rights through at least four negative patent declarations, the Proposer, IEEE-SA, has failed to “draw the attention of the committee to any patent rights of which the proposer is aware” as required under the provisions of subsection 2.14.1a) noted above.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9239311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CN1</a:t>
            </a:r>
          </a:p>
          <a:p>
            <a:pPr lvl="1"/>
            <a:r>
              <a:rPr lang="en-GB" i="1" dirty="0"/>
              <a:t>IEEE 802.11ay-2021 is an amendment to IEEE 802.11-2020 as amended by IEEE 802.11ax-2021. China voted against IEEE 802.11-2020 and IEEE 802.11ax-2021 with technical comments (see SC6N17516 and N17559). At present, comments on IEEE 802.11ax-2021 have not been properly handled. Many comments regarding to IEEE 802.11-2020 also apply to IEEE 802.11ax and IEEE 802.11ay-2021</a:t>
            </a:r>
          </a:p>
          <a:p>
            <a:r>
              <a:rPr lang="en-AU" dirty="0"/>
              <a:t>China NB proposed change CN1</a:t>
            </a:r>
          </a:p>
          <a:p>
            <a:pPr lvl="1"/>
            <a:r>
              <a:rPr lang="en-AU" i="1" dirty="0"/>
              <a:t>It is recommended to postpone the subsequent ballot on IEEE 802.11, IEEE 802.11ax and also IEEE 802.11ay in ISO/IEC until the discovered design flaws and procedural problems are sufficiently resolved</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16385309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CN2</a:t>
            </a:r>
          </a:p>
          <a:p>
            <a:pPr lvl="1"/>
            <a:r>
              <a:rPr lang="en-AU" i="1" dirty="0"/>
              <a:t>IEEE 802.11ay-2021 is an amendment to IEEE 802.11-2020 as amended by IEEE 802.11ax-2021. Comments in N17559 has mentioned “negative letters of assurance” issue, which violates the ISO/IEC/ITU common patent policy (“a patent embodied fully or partly in a Recommendation | Deliverable must be accessible to everybody without undue constraints”). SC 6 has announced to suspend the process for submitting IEEE 802.11ax in ISO/IEC (SC6N17593).</a:t>
            </a:r>
          </a:p>
          <a:p>
            <a:pPr lvl="1"/>
            <a:r>
              <a:rPr lang="en-AU" i="1" dirty="0"/>
              <a:t>It is noticed that IEEE 802.11ay also has the similar “negative letters of assurance” issue.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37657931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CN2</a:t>
            </a:r>
          </a:p>
          <a:p>
            <a:pPr lvl="1"/>
            <a:r>
              <a:rPr lang="en-AU" i="1" dirty="0"/>
              <a:t>IEEE-SA must “draw the attention of the committee to any patent rights of which [it] is aware” – this requirement includes attaching all Letters of Assurance (patent declarations) submitted to it with respect to standards balloted under ISO/IEC JTC 1/SC 6.</a:t>
            </a:r>
          </a:p>
          <a:p>
            <a:pPr lvl="1"/>
            <a:r>
              <a:rPr lang="en-AU" i="1" dirty="0"/>
              <a:t>Before the patent issue being properly resolved, new proposals should not be submitted for ISO/IEC ballot.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5131822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CN3</a:t>
            </a:r>
          </a:p>
          <a:p>
            <a:pPr lvl="1"/>
            <a:r>
              <a:rPr lang="en-AU" i="1" dirty="0"/>
              <a:t>IEEE 802.1X has security problems such as lack of specifications on pre-established trusted channel which IEEE 802.1X security is relying on, failing to achieve the real mutual authentication between the Supplicant and Authenticator, lack of independent identity for Authenticator resulting in losing the basic credential of identity legitimacy, etc. (see 6N17450). China has voted against IEEE 802.1X-2020 and China cannot support the proposals use IEEE 802.1X to provide security protection</a:t>
            </a:r>
          </a:p>
          <a:p>
            <a:r>
              <a:rPr lang="en-AU" dirty="0"/>
              <a:t>China NB proposed change CN3</a:t>
            </a:r>
          </a:p>
          <a:p>
            <a:pPr lvl="1"/>
            <a:r>
              <a:rPr lang="en-AU" i="1" dirty="0"/>
              <a:t>It is suggested to improve the structural concept of IEEE 802.1X.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30655658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CN4</a:t>
            </a:r>
          </a:p>
          <a:p>
            <a:pPr lvl="1"/>
            <a:r>
              <a:rPr lang="en-AU" i="1" dirty="0"/>
              <a:t>The comments about problems of SAE still apply to this 11ay proposal.</a:t>
            </a:r>
          </a:p>
          <a:p>
            <a:pPr lvl="1"/>
            <a:r>
              <a:rPr lang="en-AU" i="1" dirty="0"/>
              <a:t>In 2019, </a:t>
            </a:r>
            <a:r>
              <a:rPr lang="en-AU" i="1" dirty="0" err="1"/>
              <a:t>Mathy</a:t>
            </a:r>
            <a:r>
              <a:rPr lang="en-AU" i="1" dirty="0"/>
              <a:t> </a:t>
            </a:r>
            <a:r>
              <a:rPr lang="en-AU" i="1" dirty="0" err="1"/>
              <a:t>Vanhoef</a:t>
            </a:r>
            <a:r>
              <a:rPr lang="en-AU" i="1" dirty="0"/>
              <a:t> published a paper “</a:t>
            </a:r>
            <a:r>
              <a:rPr lang="en-AU" i="1" dirty="0" err="1"/>
              <a:t>Dragonblood</a:t>
            </a:r>
            <a:r>
              <a:rPr lang="en-AU" i="1" dirty="0"/>
              <a:t>: </a:t>
            </a:r>
            <a:r>
              <a:rPr lang="en-AU" i="1" dirty="0" err="1"/>
              <a:t>Analyzing</a:t>
            </a:r>
            <a:r>
              <a:rPr lang="en-AU" i="1" dirty="0"/>
              <a:t> the Dragonfly Handshake of WPA3 and EAP-</a:t>
            </a:r>
            <a:r>
              <a:rPr lang="en-AU" i="1" dirty="0" err="1"/>
              <a:t>pwd</a:t>
            </a:r>
            <a:r>
              <a:rPr lang="en-AU" i="1" dirty="0"/>
              <a:t>” in IEEE Symposium on Security and Privacy on 18-20 May 2020 in Oakland (San Francisco). (It’s free for downloading from the Internet.)</a:t>
            </a:r>
          </a:p>
          <a:p>
            <a:pPr lvl="1"/>
            <a:r>
              <a:rPr lang="en-AU" i="1" dirty="0"/>
              <a:t>This paper presents two categories of design flaws in the 802.11 standard. The first category consists of downgrade attacks against SAE-capable devices, and the second category consists of weaknesses in the Dragonfly handshake of SAE. The discovered flaws can be abused to recover the password of the WLAN network, launch resource consumption attacks, and force devices into using weaker security groups</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56583652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22307</Words>
  <Application>Microsoft Office PowerPoint</Application>
  <PresentationFormat>On-screen Show (4:3)</PresentationFormat>
  <Paragraphs>3138</Paragraphs>
  <Slides>213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213</vt:i4>
      </vt:variant>
    </vt:vector>
  </HeadingPairs>
  <TitlesOfParts>
    <vt:vector size="221" baseType="lpstr">
      <vt:lpstr>Arial</vt:lpstr>
      <vt:lpstr>Calibri</vt:lpstr>
      <vt:lpstr>Times New Roman</vt:lpstr>
      <vt:lpstr>802-11-Submission</vt:lpstr>
      <vt:lpstr>Acrobat Document</vt:lpstr>
      <vt:lpstr>Document</vt:lpstr>
      <vt:lpstr>Packager Shell Object</vt:lpstr>
      <vt:lpstr>Microsoft Word 97 - 2003 Document</vt:lpstr>
      <vt:lpstr>IEEE 802 JTC1 Standing Committee November 2021 agenda virtually</vt:lpstr>
      <vt:lpstr>This document will be used to provide information for any IEEE 802 JTC1 SC meetings in Nov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Registration for the November IEEE 802 plenary session is mandatory!</vt:lpstr>
      <vt:lpstr>The IEEE 802 JTC1 SC will meet virtually on 9 November 2021</vt:lpstr>
      <vt:lpstr>The IEEE 802 JTC1 SC regular meeting has a high-level list of agenda items to be considered</vt:lpstr>
      <vt:lpstr>The IEEE 802 JTC1 SC will consider approving its agenda</vt:lpstr>
      <vt:lpstr>The IEEE 802 JTC1 SC will consider approval of the minutes of its Sep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42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17 standards in the pipeline for adoption under the PSDO</vt:lpstr>
      <vt:lpstr>IEEE 802.1 has 17 standards in the pipeline for adoption under the PSDO</vt:lpstr>
      <vt:lpstr>IEEE 802.1 WG has a number of regular participants in IEEE 802 JTC1 SC activities</vt:lpstr>
      <vt:lpstr>A couple of IEEE 802.1 standards are up for systematic review</vt:lpstr>
      <vt:lpstr>IEEE 802.1Qcc FDIS ballot passed with a response required </vt:lpstr>
      <vt:lpstr>802.1 WG is developing a response for the IEEE 802.1Qcc FDIS ballot comments</vt:lpstr>
      <vt:lpstr>IEEE 802.1Qcp-2018 was published as ISO/IEC/IEEE 8802-1Q:2020/AMD 2:2021 in Sep 2021</vt:lpstr>
      <vt:lpstr>IEEE 802.1Qcy-2019 was published as ISO/IEC/IEEE 8802-1Q:2020/AMD 3:2021 in Sep 2021</vt:lpstr>
      <vt:lpstr>IEEE 802.1AS-Rev FDIS ballot passed on 16 Sep 2021 with a response required</vt:lpstr>
      <vt:lpstr>802.1 WG is developing a response for the IEEE 802.1AS-Rev FDIS ballot comments</vt:lpstr>
      <vt:lpstr>IEEE 802.1AX-Rev was published as ISO/IEC/IEEE 8802-1AX:2021 in Sep 2021</vt:lpstr>
      <vt:lpstr>IEEE 802.1Q-REV was liaised for information in Sep 2021</vt:lpstr>
      <vt:lpstr>IEEE 802.1X-2020 FDIS ballot closes 17 Nov 2021</vt:lpstr>
      <vt:lpstr>IEEE 802.1CMde FDIS ballot passed with a response required </vt:lpstr>
      <vt:lpstr>802.1 WG is developing a response for the IEEE 802.1CMde FDIS ballot comments</vt:lpstr>
      <vt:lpstr>IEEE 802.1CS is waiting for start of FDIS ballot</vt:lpstr>
      <vt:lpstr>IEEE 802.1Qcz was liaised in Aug 2020</vt:lpstr>
      <vt:lpstr>IEEE 802.1ABcu (LLDP YANG Data Model) was liaised in Jul 2021</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passed with a response required</vt:lpstr>
      <vt:lpstr>802.3 WG is developing a common response to comments on various 60-day &amp; FDIS ballots</vt:lpstr>
      <vt:lpstr>802.3 WG is developing a common response to comments on various 60-day &amp; FDIS ballots</vt:lpstr>
      <vt:lpstr>802.3 WG is developing a common response to comments on various 60-day &amp; FDIS ballots</vt:lpstr>
      <vt:lpstr>IEEE 802.3cg-2019 FDIS ballot closes 17 Nov 2021</vt:lpstr>
      <vt:lpstr>IEEE 802.3cq-2020 FDIS ballot passed with a response required</vt:lpstr>
      <vt:lpstr>IEEE 802.3cm-2020 FDIS ballot passed with a response required</vt:lpstr>
      <vt:lpstr>IEEE 802.3ch-2020 FDIS ballot passed with a response required</vt:lpstr>
      <vt:lpstr>IEEE 802.3ca-2020 FDIS ballot closes 17 Nov 2021</vt:lpstr>
      <vt:lpstr>IEEE 802.3.2-2019 FDIS ballot passed with a response required</vt:lpstr>
      <vt:lpstr>IEEE 802.3cr is waiting for FDIS ballot to start</vt:lpstr>
      <vt:lpstr>IEEE 802.3cu is waiting for FDIS ballot to start</vt:lpstr>
      <vt:lpstr>IEEE 802.3ct 60-day ballot passed with a response required</vt:lpstr>
      <vt:lpstr>IEEE 802.3cv 60-day ballot passed with a response required</vt:lpstr>
      <vt:lpstr>IEEE 802.3cp 60-day ballot passed with a response required</vt:lpstr>
      <vt:lpstr>IEEE 802.11 has 9 standards in the pipeline for adoption under the PSDO</vt:lpstr>
      <vt:lpstr>IEEE 802.11 WG has a number of regular participants in IEEE 802 JTC1 SC activities</vt:lpstr>
      <vt:lpstr>IEEE 802.11ax 60-day pre-ballot passed but responses are required</vt:lpstr>
      <vt:lpstr>Consideration of a response to the 60-day ballot on IEEE 802.11ax was deferred by the IEEE 802 EC</vt:lpstr>
      <vt:lpstr>A revised response has been developed in relation the the 60-day ballot on IEEE 802.11ax</vt:lpstr>
      <vt:lpstr>A revised response has been developed in relation the the 60-day ballot on IEEE 802.11ax</vt:lpstr>
      <vt:lpstr>IEEE 802.11ay 60-day ballot failed on 9 Oct 2021</vt:lpstr>
      <vt:lpstr>The Belgium NB asserted the negative LoAs means ISO standardisation is against ISO rules</vt:lpstr>
      <vt:lpstr>The Canada NB asserted positive LoAs are required</vt:lpstr>
      <vt:lpstr>The Finland NB asserted assurance of licensing is required</vt:lpstr>
      <vt:lpstr>The Germany NB commented despite voting yes</vt:lpstr>
      <vt:lpstr>The Germany NB commented despite voting yes</vt:lpstr>
      <vt:lpstr>The Japan NB commented on the IPR issue despite voting yes</vt:lpstr>
      <vt:lpstr>The Netherlands NB commented proposed waiting for ISO/TMB to sort out negative LoA issue</vt:lpstr>
      <vt:lpstr>The Netherlands NB commented proposed waiting for ISO/TMB to sort out negative LoA issue</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China NB commented on Wi-Fi security as usual</vt:lpstr>
      <vt:lpstr>The China NB added an IPR comment to its usual security related comments</vt:lpstr>
      <vt:lpstr>The China NB added an IPR comment to its usual security related comments</vt:lpstr>
      <vt:lpstr>The China NB commented on Wi-Fi security as usual</vt:lpstr>
      <vt:lpstr>The China NB commented on Wi-Fi security as usual</vt:lpstr>
      <vt:lpstr>The China NB commented on Wi-Fi security as usual</vt:lpstr>
      <vt:lpstr>The China NB commented on Wi-Fi security as usual</vt:lpstr>
      <vt:lpstr>The China NB commented on Wi-Fi security as usual</vt:lpstr>
      <vt:lpstr>The IEEE 802 JTC1 SC will discuss the 60 day ballot on 802.11ay at the Nov plenary session</vt:lpstr>
      <vt:lpstr>IEEE 802.11az will be liaised in the future</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The last SC6 meeting was run as a virtual meeting in Aug/Sep 2021</vt:lpstr>
      <vt:lpstr>The HK NB uploaded a document for IEEE 802.11 WG review</vt:lpstr>
      <vt:lpstr>The review of N289 was liaised to SC6</vt:lpstr>
      <vt:lpstr>A PWI on Industrial Wireless Network was proposed in SC6/WG1</vt:lpstr>
      <vt:lpstr>It is proposed that the SC coordinate a response to SC6 on the PWI on Industrial Wireless Network </vt:lpstr>
      <vt:lpstr>A PWI on Wearable Robot Area Network was proposed in SC6/WG1</vt:lpstr>
      <vt:lpstr>SC6/WG1 are planning an interim meeting in Feb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2021-11-08T06:04:41Z</dcterms:modified>
</cp:coreProperties>
</file>