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5"/>
  </p:notesMasterIdLst>
  <p:handoutMasterIdLst>
    <p:handoutMasterId r:id="rId216"/>
  </p:handoutMasterIdLst>
  <p:sldIdLst>
    <p:sldId id="269" r:id="rId2"/>
    <p:sldId id="278" r:id="rId3"/>
    <p:sldId id="1454" r:id="rId4"/>
    <p:sldId id="2346" r:id="rId5"/>
    <p:sldId id="2347" r:id="rId6"/>
    <p:sldId id="2348" r:id="rId7"/>
    <p:sldId id="2349" r:id="rId8"/>
    <p:sldId id="2350" r:id="rId9"/>
    <p:sldId id="2366"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28" r:id="rId36"/>
    <p:sldId id="1968" r:id="rId37"/>
    <p:sldId id="2104" r:id="rId38"/>
    <p:sldId id="2167" r:id="rId39"/>
    <p:sldId id="2527" r:id="rId40"/>
    <p:sldId id="2317" r:id="rId41"/>
    <p:sldId id="2331" r:id="rId42"/>
    <p:sldId id="2332" r:id="rId43"/>
    <p:sldId id="2351" r:id="rId44"/>
    <p:sldId id="2529" r:id="rId45"/>
    <p:sldId id="2437" r:id="rId46"/>
    <p:sldId id="2438" r:id="rId47"/>
    <p:sldId id="2464" r:id="rId48"/>
    <p:sldId id="2481" r:id="rId49"/>
    <p:sldId id="2482" r:id="rId50"/>
    <p:sldId id="2483" r:id="rId51"/>
    <p:sldId id="2484" r:id="rId52"/>
    <p:sldId id="2485" r:id="rId53"/>
    <p:sldId id="2486" r:id="rId54"/>
    <p:sldId id="2008" r:id="rId55"/>
    <p:sldId id="2462" r:id="rId56"/>
    <p:sldId id="2291" r:id="rId57"/>
    <p:sldId id="1945" r:id="rId58"/>
    <p:sldId id="2071" r:id="rId59"/>
    <p:sldId id="2036" r:id="rId60"/>
    <p:sldId id="2333" r:id="rId61"/>
    <p:sldId id="2530" r:id="rId62"/>
    <p:sldId id="2531" r:id="rId63"/>
    <p:sldId id="2532" r:id="rId64"/>
    <p:sldId id="2323" r:id="rId65"/>
    <p:sldId id="2335" r:id="rId66"/>
    <p:sldId id="2334" r:id="rId67"/>
    <p:sldId id="2352" r:id="rId68"/>
    <p:sldId id="2353" r:id="rId69"/>
    <p:sldId id="2218" r:id="rId70"/>
    <p:sldId id="2426" r:id="rId71"/>
    <p:sldId id="2427" r:id="rId72"/>
    <p:sldId id="2460" r:id="rId73"/>
    <p:sldId id="2461" r:id="rId74"/>
    <p:sldId id="2463" r:id="rId75"/>
    <p:sldId id="1688" r:id="rId76"/>
    <p:sldId id="2293" r:id="rId77"/>
    <p:sldId id="1708" r:id="rId78"/>
    <p:sldId id="2523" r:id="rId79"/>
    <p:sldId id="2526" r:id="rId80"/>
    <p:sldId id="2524" r:id="rId81"/>
    <p:sldId id="1709" r:id="rId82"/>
    <p:sldId id="2501" r:id="rId83"/>
    <p:sldId id="2502" r:id="rId84"/>
    <p:sldId id="2503" r:id="rId85"/>
    <p:sldId id="2504" r:id="rId86"/>
    <p:sldId id="2505" r:id="rId87"/>
    <p:sldId id="2506" r:id="rId88"/>
    <p:sldId id="2507" r:id="rId89"/>
    <p:sldId id="2508" r:id="rId90"/>
    <p:sldId id="2509" r:id="rId91"/>
    <p:sldId id="2510" r:id="rId92"/>
    <p:sldId id="2511" r:id="rId93"/>
    <p:sldId id="2512" r:id="rId94"/>
    <p:sldId id="2513" r:id="rId95"/>
    <p:sldId id="2514" r:id="rId96"/>
    <p:sldId id="2515" r:id="rId97"/>
    <p:sldId id="2516" r:id="rId98"/>
    <p:sldId id="2517" r:id="rId99"/>
    <p:sldId id="2518" r:id="rId100"/>
    <p:sldId id="2519" r:id="rId101"/>
    <p:sldId id="2520" r:id="rId102"/>
    <p:sldId id="2521" r:id="rId103"/>
    <p:sldId id="2522" r:id="rId104"/>
    <p:sldId id="1710" r:id="rId105"/>
    <p:sldId id="1790" r:id="rId106"/>
    <p:sldId id="2199" r:id="rId107"/>
    <p:sldId id="2319" r:id="rId108"/>
    <p:sldId id="2320" r:id="rId109"/>
    <p:sldId id="2321" r:id="rId110"/>
    <p:sldId id="2355" r:id="rId111"/>
    <p:sldId id="2354" r:id="rId112"/>
    <p:sldId id="2294" r:id="rId113"/>
    <p:sldId id="2470" r:id="rId114"/>
    <p:sldId id="2466" r:id="rId115"/>
    <p:sldId id="2467" r:id="rId116"/>
    <p:sldId id="2468" r:id="rId117"/>
    <p:sldId id="1679" r:id="rId118"/>
    <p:sldId id="2336" r:id="rId119"/>
    <p:sldId id="2328" r:id="rId120"/>
    <p:sldId id="2459" r:id="rId121"/>
    <p:sldId id="2489" r:id="rId122"/>
    <p:sldId id="2490" r:id="rId123"/>
    <p:sldId id="2495" r:id="rId124"/>
    <p:sldId id="2533" r:id="rId125"/>
    <p:sldId id="2496" r:id="rId126"/>
    <p:sldId id="2497" r:id="rId127"/>
    <p:sldId id="2324" r:id="rId128"/>
    <p:sldId id="1375" r:id="rId129"/>
    <p:sldId id="1376" r:id="rId130"/>
    <p:sldId id="1400" r:id="rId131"/>
    <p:sldId id="2479" r:id="rId132"/>
    <p:sldId id="2480" r:id="rId133"/>
    <p:sldId id="619" r:id="rId134"/>
    <p:sldId id="621" r:id="rId135"/>
    <p:sldId id="1561" r:id="rId136"/>
    <p:sldId id="1555" r:id="rId137"/>
    <p:sldId id="1601" r:id="rId138"/>
    <p:sldId id="1585" r:id="rId139"/>
    <p:sldId id="1586" r:id="rId140"/>
    <p:sldId id="1587" r:id="rId141"/>
    <p:sldId id="1588" r:id="rId142"/>
    <p:sldId id="1589" r:id="rId143"/>
    <p:sldId id="1590" r:id="rId144"/>
    <p:sldId id="1771" r:id="rId145"/>
    <p:sldId id="1772" r:id="rId146"/>
    <p:sldId id="1591" r:id="rId147"/>
    <p:sldId id="1592" r:id="rId148"/>
    <p:sldId id="1593" r:id="rId149"/>
    <p:sldId id="1594" r:id="rId150"/>
    <p:sldId id="1595" r:id="rId151"/>
    <p:sldId id="1596" r:id="rId152"/>
    <p:sldId id="1597" r:id="rId153"/>
    <p:sldId id="1598" r:id="rId154"/>
    <p:sldId id="1599" r:id="rId155"/>
    <p:sldId id="1600" r:id="rId156"/>
    <p:sldId id="1628" r:id="rId157"/>
    <p:sldId id="1638" r:id="rId158"/>
    <p:sldId id="1725" r:id="rId159"/>
    <p:sldId id="1726" r:id="rId160"/>
    <p:sldId id="1947" r:id="rId161"/>
    <p:sldId id="1975" r:id="rId162"/>
    <p:sldId id="1976" r:id="rId163"/>
    <p:sldId id="1977" r:id="rId164"/>
    <p:sldId id="2039" r:id="rId165"/>
    <p:sldId id="2060" r:id="rId166"/>
    <p:sldId id="2061" r:id="rId167"/>
    <p:sldId id="2097" r:id="rId168"/>
    <p:sldId id="2103" r:id="rId169"/>
    <p:sldId id="2063" r:id="rId170"/>
    <p:sldId id="2064" r:id="rId171"/>
    <p:sldId id="2065" r:id="rId172"/>
    <p:sldId id="2066" r:id="rId173"/>
    <p:sldId id="2067" r:id="rId174"/>
    <p:sldId id="2068" r:id="rId175"/>
    <p:sldId id="2069" r:id="rId176"/>
    <p:sldId id="2146" r:id="rId177"/>
    <p:sldId id="2147" r:id="rId178"/>
    <p:sldId id="2148" r:id="rId179"/>
    <p:sldId id="2158" r:id="rId180"/>
    <p:sldId id="2159" r:id="rId181"/>
    <p:sldId id="2157" r:id="rId182"/>
    <p:sldId id="2160" r:id="rId183"/>
    <p:sldId id="2216" r:id="rId184"/>
    <p:sldId id="2217" r:id="rId185"/>
    <p:sldId id="2219" r:id="rId186"/>
    <p:sldId id="2238" r:id="rId187"/>
    <p:sldId id="2239" r:id="rId188"/>
    <p:sldId id="2240" r:id="rId189"/>
    <p:sldId id="2242" r:id="rId190"/>
    <p:sldId id="2263" r:id="rId191"/>
    <p:sldId id="2276" r:id="rId192"/>
    <p:sldId id="2277" r:id="rId193"/>
    <p:sldId id="2278" r:id="rId194"/>
    <p:sldId id="2281" r:id="rId195"/>
    <p:sldId id="2282" r:id="rId196"/>
    <p:sldId id="2283" r:id="rId197"/>
    <p:sldId id="2284" r:id="rId198"/>
    <p:sldId id="2318" r:id="rId199"/>
    <p:sldId id="2329" r:id="rId200"/>
    <p:sldId id="2356" r:id="rId201"/>
    <p:sldId id="1701" r:id="rId202"/>
    <p:sldId id="1969" r:id="rId203"/>
    <p:sldId id="2112" r:id="rId204"/>
    <p:sldId id="1965" r:id="rId205"/>
    <p:sldId id="2114" r:id="rId206"/>
    <p:sldId id="1705" r:id="rId207"/>
    <p:sldId id="1706" r:id="rId208"/>
    <p:sldId id="1707" r:id="rId209"/>
    <p:sldId id="2113" r:id="rId210"/>
    <p:sldId id="2037" r:id="rId211"/>
    <p:sldId id="2431" r:id="rId212"/>
    <p:sldId id="2429" r:id="rId213"/>
    <p:sldId id="2436" r:id="rId2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61" d="100"/>
          <a:sy n="161" d="100"/>
        </p:scale>
        <p:origin x="160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a7f353fb17d3ca3eb8638c432feeab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576-01-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QccFDIS-0921-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ASFDIS-0921-v01.pdf"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CMdeFDIS-1121-v01.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00-07-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4</a:t>
            </a:r>
            <a:r>
              <a:rPr lang="en-US" b="0">
                <a:solidFill>
                  <a:schemeClr val="accent2">
                    <a:lumMod val="50000"/>
                  </a:schemeClr>
                </a:solidFill>
              </a:rPr>
              <a:t> </a:t>
            </a:r>
            <a:r>
              <a:rPr lang="en-US" b="0" dirty="0">
                <a:solidFill>
                  <a:schemeClr val="accent2">
                    <a:lumMod val="50000"/>
                  </a:schemeClr>
                </a:solidFill>
              </a:rPr>
              <a:t>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9 November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lang="en-AU" sz="1600" u="none" strike="noStrike" dirty="0">
                <a:effectLst/>
                <a:latin typeface="+mj-lt"/>
                <a:hlinkClick r:id="rId3"/>
              </a:rPr>
              <a:t>https://ieeesa.webex.com/ieeesa/j.php?MTID=maa7f353fb17d3ca3eb8638c432feeab6</a:t>
            </a:r>
            <a:endParaRPr lang="en-AU" sz="1600" u="none" strike="noStrike" dirty="0">
              <a:effectLst/>
              <a:latin typeface="+mj-lt"/>
            </a:endParaRPr>
          </a:p>
          <a:p>
            <a:pPr marL="182563" indent="-182563" eaLnBrk="0" hangingPunct="0">
              <a:spcBef>
                <a:spcPts val="800"/>
              </a:spcBef>
              <a:buFont typeface="Arial" panose="020B0604020202020204" pitchFamily="34" charset="0"/>
              <a:buChar char="•"/>
            </a:pPr>
            <a:r>
              <a:rPr lang="en-AU" sz="1600" dirty="0">
                <a:latin typeface="+mj-lt"/>
              </a:rPr>
              <a:t>Meeting number (access code): 2330 911 1383 </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r>
              <a:rPr lang="en-AU" sz="1600" dirty="0">
                <a:latin typeface="+mj-lt"/>
              </a:rPr>
              <a:t>Meeting password: wireless</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546325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07907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8207499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772793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264000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3194244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3259782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3145062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2112261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07342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290981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3929152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8028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4239839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8068247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614213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1483321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228675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4015021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35510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Nov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28"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20371356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is discussing …</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152782680"/>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5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5A17E8-3A74-4BAB-90BF-870405366EF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75146129-D861-4E21-8690-0E90918BB375}"/>
              </a:ext>
            </a:extLst>
          </p:cNvPr>
          <p:cNvSpPr>
            <a:spLocks noGrp="1"/>
          </p:cNvSpPr>
          <p:nvPr>
            <p:ph idx="1"/>
          </p:nvPr>
        </p:nvSpPr>
        <p:spPr>
          <a:xfrm>
            <a:off x="685800" y="1981200"/>
            <a:ext cx="7772400" cy="4114800"/>
          </a:xfrm>
        </p:spPr>
        <p:txBody>
          <a:bodyPr/>
          <a:lstStyle/>
          <a:p>
            <a:r>
              <a:rPr lang="en-US" dirty="0"/>
              <a:t>Comments from an 802.1 participant</a:t>
            </a:r>
          </a:p>
          <a:p>
            <a:pPr lvl="1"/>
            <a:r>
              <a:rPr lang="en-US" i="1" dirty="0"/>
              <a:t>IEEE 802.1 WG expects to review this doc in the TSN TG next week and provide comments</a:t>
            </a:r>
          </a:p>
          <a:p>
            <a:pPr lvl="1"/>
            <a:r>
              <a:rPr lang="en-US" i="1" dirty="0"/>
              <a:t>It appears that both IEEE 802.11 and IEEE 802.15.4 would also have interest in reviewing/commenting.  </a:t>
            </a:r>
          </a:p>
          <a:p>
            <a:pPr lvl="1"/>
            <a:r>
              <a:rPr lang="en-US" i="1" dirty="0"/>
              <a:t>It may be best if there is one response from IEEE 802 (rather than one from each 802 WG </a:t>
            </a:r>
            <a:endParaRPr lang="en-AU" i="1" dirty="0"/>
          </a:p>
          <a:p>
            <a:pPr lvl="1"/>
            <a:r>
              <a:rPr lang="en-US" i="1" dirty="0"/>
              <a:t>… SC6/WG1 intends to discuss the PWI and initiate the NP (new proposal) ballot during the SC6 Plenary meeting in March 2022. </a:t>
            </a:r>
          </a:p>
          <a:p>
            <a:pPr lvl="1"/>
            <a:r>
              <a:rPr lang="en-US" i="1" dirty="0"/>
              <a:t>Since the SC6 meetings are in 1Q2022, there’s a little time so it’s possible that “agreement” on the IEEE 802 response/contribution may not necessarily have to be reached next week, but it may be a good idea to have a plan/deadline arranged now.</a:t>
            </a:r>
            <a:endParaRPr lang="en-AU" i="1" dirty="0"/>
          </a:p>
          <a:p>
            <a:endParaRPr lang="en-AU" dirty="0"/>
          </a:p>
        </p:txBody>
      </p:sp>
      <p:sp>
        <p:nvSpPr>
          <p:cNvPr id="4" name="Footer Placeholder 3">
            <a:extLst>
              <a:ext uri="{FF2B5EF4-FFF2-40B4-BE49-F238E27FC236}">
                <a16:creationId xmlns:a16="http://schemas.microsoft.com/office/drawing/2014/main" id="{0ED1FB95-3D51-45EB-B029-4EAB29349FA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3965CE8-E1DB-45A0-B15B-48861785BF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40652982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Wearable Robot Area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37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127</a:t>
            </a:fld>
            <a:endParaRPr lang="en-US"/>
          </a:p>
        </p:txBody>
      </p:sp>
    </p:spTree>
    <p:extLst>
      <p:ext uri="{BB962C8B-B14F-4D97-AF65-F5344CB8AC3E}">
        <p14:creationId xmlns:p14="http://schemas.microsoft.com/office/powerpoint/2010/main" val="12432047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22850212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93124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11-21-1576-01</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15941415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37995756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132</a:t>
            </a:fld>
            <a:endParaRPr lang="en-US"/>
          </a:p>
        </p:txBody>
      </p:sp>
    </p:spTree>
    <p:extLst>
      <p:ext uri="{BB962C8B-B14F-4D97-AF65-F5344CB8AC3E}">
        <p14:creationId xmlns:p14="http://schemas.microsoft.com/office/powerpoint/2010/main" val="23356313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33233178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33176505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137</a:t>
            </a:fld>
            <a:endParaRPr lang="en-US"/>
          </a:p>
        </p:txBody>
      </p:sp>
    </p:spTree>
    <p:extLst>
      <p:ext uri="{BB962C8B-B14F-4D97-AF65-F5344CB8AC3E}">
        <p14:creationId xmlns:p14="http://schemas.microsoft.com/office/powerpoint/2010/main" val="32852344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40"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00"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24"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8392705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6632216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1689304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3739555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846302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768620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83684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94734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4268506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4201883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4251679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36761449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77085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232000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3405875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4006628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0292585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153001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1389489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713177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066224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87047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57531377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236521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4826055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42521768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48"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8749017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6329326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2706522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14556396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420483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549835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327067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1147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802.1Qcc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https://www.ieee802.org/1/files/private/liaison-drafting/liaison-SC6CommentResponse1QccFDIS-0921-v01.pdf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graphicFrame>
        <p:nvGraphicFramePr>
          <p:cNvPr id="7" name="Object 6">
            <a:extLst>
              <a:ext uri="{FF2B5EF4-FFF2-40B4-BE49-F238E27FC236}">
                <a16:creationId xmlns:a16="http://schemas.microsoft.com/office/drawing/2014/main" id="{29524211-4806-4342-8707-350E7FCFC4AC}"/>
              </a:ext>
            </a:extLst>
          </p:cNvPr>
          <p:cNvGraphicFramePr>
            <a:graphicFrameLocks noChangeAspect="1"/>
          </p:cNvGraphicFramePr>
          <p:nvPr>
            <p:extLst>
              <p:ext uri="{D42A27DB-BD31-4B8C-83A1-F6EECF244321}">
                <p14:modId xmlns:p14="http://schemas.microsoft.com/office/powerpoint/2010/main" val="973479310"/>
              </p:ext>
            </p:extLst>
          </p:nvPr>
        </p:nvGraphicFramePr>
        <p:xfrm>
          <a:off x="1066800" y="2514600"/>
          <a:ext cx="914400" cy="806450"/>
        </p:xfrm>
        <a:graphic>
          <a:graphicData uri="http://schemas.openxmlformats.org/presentationml/2006/ole">
            <mc:AlternateContent xmlns:mc="http://schemas.openxmlformats.org/markup-compatibility/2006">
              <mc:Choice xmlns:v="urn:schemas-microsoft-com:vml" Requires="v">
                <p:oleObj spid="_x0000_s20488"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5"/>
                      <a:stretch>
                        <a:fillRect/>
                      </a:stretch>
                    </p:blipFill>
                    <p:spPr>
                      <a:xfrm>
                        <a:off x="10668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9767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a:t>
            </a:r>
            <a:r>
              <a:rPr lang="en-AU" dirty="0">
                <a:cs typeface="Arial" panose="020B0604020202020204" pitchFamily="34" charset="0"/>
              </a:rPr>
              <a:t>1AS-Rev</a:t>
            </a:r>
            <a:r>
              <a:rPr lang="en-AU" dirty="0"/>
              <a:t>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https://www.ieee802.org/1/files/private/liaison-drafting/liaison-SC6CommentResponse1ASFDIS-0921-v01.pdf</a:t>
            </a:r>
            <a:r>
              <a:rPr lang="en-AU" dirty="0"/>
              <a:t> (private area)</a:t>
            </a:r>
          </a:p>
          <a:p>
            <a:pPr lvl="1"/>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Object 5">
            <a:extLst>
              <a:ext uri="{FF2B5EF4-FFF2-40B4-BE49-F238E27FC236}">
                <a16:creationId xmlns:a16="http://schemas.microsoft.com/office/drawing/2014/main" id="{F5059305-1949-4847-B656-8E4912F9B15F}"/>
              </a:ext>
            </a:extLst>
          </p:cNvPr>
          <p:cNvGraphicFramePr>
            <a:graphicFrameLocks noChangeAspect="1"/>
          </p:cNvGraphicFramePr>
          <p:nvPr>
            <p:extLst>
              <p:ext uri="{D42A27DB-BD31-4B8C-83A1-F6EECF244321}">
                <p14:modId xmlns:p14="http://schemas.microsoft.com/office/powerpoint/2010/main" val="1893485855"/>
              </p:ext>
            </p:extLst>
          </p:nvPr>
        </p:nvGraphicFramePr>
        <p:xfrm>
          <a:off x="1066800" y="2362200"/>
          <a:ext cx="914400" cy="806450"/>
        </p:xfrm>
        <a:graphic>
          <a:graphicData uri="http://schemas.openxmlformats.org/presentationml/2006/ole">
            <mc:AlternateContent xmlns:mc="http://schemas.openxmlformats.org/markup-compatibility/2006">
              <mc:Choice xmlns:v="urn:schemas-microsoft-com:vml" Requires="v">
                <p:oleObj spid="_x0000_s21512" name="Document" showAsIcon="1" r:id="rId4" imgW="914597" imgH="806311" progId="Word.Document.12">
                  <p:embed/>
                </p:oleObj>
              </mc:Choice>
              <mc:Fallback>
                <p:oleObj name="Document" showAsIcon="1" r:id="rId4"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5"/>
                      <a:stretch>
                        <a:fillRect/>
                      </a:stretch>
                    </p:blipFill>
                    <p:spPr>
                      <a:xfrm>
                        <a:off x="10668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2148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9488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12"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196960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802.1CMde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https://www.ieee802.org/1/files/private/liaison-drafting/liaison-SC6CommentResponse1CMdeFDIS-1121-v01.pdf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8" name="Object 7">
            <a:extLst>
              <a:ext uri="{FF2B5EF4-FFF2-40B4-BE49-F238E27FC236}">
                <a16:creationId xmlns:a16="http://schemas.microsoft.com/office/drawing/2014/main" id="{FE54E190-0785-4C67-AE66-ED9CF6D353A4}"/>
              </a:ext>
            </a:extLst>
          </p:cNvPr>
          <p:cNvGraphicFramePr>
            <a:graphicFrameLocks noChangeAspect="1"/>
          </p:cNvGraphicFramePr>
          <p:nvPr>
            <p:extLst>
              <p:ext uri="{D42A27DB-BD31-4B8C-83A1-F6EECF244321}">
                <p14:modId xmlns:p14="http://schemas.microsoft.com/office/powerpoint/2010/main" val="2409168881"/>
              </p:ext>
            </p:extLst>
          </p:nvPr>
        </p:nvGraphicFramePr>
        <p:xfrm>
          <a:off x="1066800" y="2438400"/>
          <a:ext cx="914400" cy="806450"/>
        </p:xfrm>
        <a:graphic>
          <a:graphicData uri="http://schemas.openxmlformats.org/presentationml/2006/ole">
            <mc:AlternateContent xmlns:mc="http://schemas.openxmlformats.org/markup-compatibility/2006">
              <mc:Choice xmlns:v="urn:schemas-microsoft-com:vml" Requires="v">
                <p:oleObj spid="_x0000_s22536"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5"/>
                      <a:stretch>
                        <a:fillRect/>
                      </a:stretch>
                    </p:blipFill>
                    <p:spPr>
                      <a:xfrm>
                        <a:off x="10668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3830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546891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24812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4313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390806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8905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759266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593603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346088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521067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60"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The China NB has submitted very similar comments on </a:t>
            </a:r>
          </a:p>
          <a:p>
            <a:pPr lvl="2"/>
            <a:r>
              <a:rPr lang="en-AU" dirty="0"/>
              <a:t>60-day ballots</a:t>
            </a:r>
          </a:p>
          <a:p>
            <a:pPr lvl="3"/>
            <a:r>
              <a:rPr lang="en-AU" dirty="0"/>
              <a:t>802.3cv-2021</a:t>
            </a:r>
          </a:p>
          <a:p>
            <a:pPr lvl="3"/>
            <a:r>
              <a:rPr lang="en-AU" dirty="0"/>
              <a:t>802.3cp-2021</a:t>
            </a:r>
          </a:p>
          <a:p>
            <a:pPr lvl="2"/>
            <a:r>
              <a:rPr lang="en-AU" dirty="0"/>
              <a:t>FDIS ballots</a:t>
            </a:r>
          </a:p>
          <a:p>
            <a:pPr lvl="3"/>
            <a:r>
              <a:rPr lang="en-US" dirty="0"/>
              <a:t>802.3cn-2019 </a:t>
            </a:r>
            <a:endParaRPr lang="en-AU" dirty="0"/>
          </a:p>
          <a:p>
            <a:pPr lvl="3"/>
            <a:r>
              <a:rPr lang="en-US" dirty="0"/>
              <a:t>802.3cq-2020</a:t>
            </a:r>
            <a:endParaRPr lang="en-AU" dirty="0"/>
          </a:p>
          <a:p>
            <a:pPr lvl="3"/>
            <a:r>
              <a:rPr lang="en-US" dirty="0"/>
              <a:t>802.3cm-2020</a:t>
            </a:r>
            <a:endParaRPr lang="en-AU" dirty="0"/>
          </a:p>
          <a:p>
            <a:pPr lvl="3"/>
            <a:r>
              <a:rPr lang="en-US" dirty="0"/>
              <a:t>802.3ch-2020</a:t>
            </a:r>
            <a:endParaRPr lang="en-AU" dirty="0"/>
          </a:p>
          <a:p>
            <a:pPr lvl="3"/>
            <a:r>
              <a:rPr lang="en-US" dirty="0"/>
              <a:t>802.3.2-2019</a:t>
            </a:r>
            <a:endParaRPr lang="en-AU" dirty="0"/>
          </a:p>
          <a:p>
            <a:pPr lvl="1"/>
            <a:r>
              <a:rPr lang="en-AU" dirty="0"/>
              <a:t>A draft response that been put together that responds to all of these comments in one document</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2004183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comments that </a:t>
            </a:r>
            <a:r>
              <a:rPr lang="en-US" sz="1800" dirty="0">
                <a:effectLst/>
                <a:latin typeface="Arial" panose="020B0604020202020204" pitchFamily="34" charset="0"/>
                <a:ea typeface="Times New Roman" panose="02020603050405020304" pitchFamily="18" charset="0"/>
              </a:rPr>
              <a:t>IEEE 802.3 and its amendments specify security mechanisms, the following (and similar) is proposed:</a:t>
            </a:r>
          </a:p>
          <a:p>
            <a:pPr lvl="2"/>
            <a:r>
              <a:rPr lang="en-AU" i="1" dirty="0"/>
              <a:t>The scope of IEEE 802.3 does not include the setting of provisions or any guidance with respect to security. IEEE 802.3 is security agnostic and allows the user to run any security protocol over an Ethernet network that satisfies that user’s security requirements. This approach enables the users of Ethernet networks to select the correct security mechanism, from those available at the time, and at the correct level (e.g., link, application) to satisfy the user’s security requirements.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190247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comment that alleges technical, security flaws</a:t>
            </a:r>
          </a:p>
          <a:p>
            <a:pPr lvl="2"/>
            <a:r>
              <a:rPr lang="en-US" i="1" dirty="0"/>
              <a:t>As was noted in the response to 6N17175, IEEE Std 802.1Q explains how it can be used in conjunction with IEEE Std 802.1X (approved as ISO/IEC/IEEE 8802-1X:2013). IEEE Std 802.1Q is not based on nor does it depend on the use of IEEE Std 802.1X-2010. Instead, it is provided as an illustrative example to provide additional security through port-based network access control. We also refer the China NB to previous rebuttals of similar claims of defects in IEEE Std 802.1X-2010 (ISO/IEC/IEEE 8802-1X:2013).</a:t>
            </a:r>
            <a:endParaRPr lang="en-AU" i="1" dirty="0"/>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2368033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215942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AU" dirty="0">
                <a:solidFill>
                  <a:srgbClr val="FF0000"/>
                </a:solidFill>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184"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AU" dirty="0">
                <a:solidFill>
                  <a:srgbClr val="FF0000"/>
                </a:solidFill>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208"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32"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71"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07657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59205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5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254873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8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16955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03830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04"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106215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17099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2"/>
              </a:rPr>
              <a:t>11-21-1400-05</a:t>
            </a:r>
            <a:r>
              <a:rPr lang="en-AU" dirty="0"/>
              <a:t>) that had been developed by IEEE 802</a:t>
            </a:r>
          </a:p>
          <a:p>
            <a:pPr lvl="2"/>
            <a:r>
              <a:rPr lang="en-AU" dirty="0"/>
              <a:t>IEEE 802 respond to the China NB technical comments (see </a:t>
            </a:r>
            <a:r>
              <a:rPr lang="en-AU" dirty="0">
                <a:hlinkClick r:id="rId3"/>
              </a:rPr>
              <a:t>11-21-1400-07</a:t>
            </a:r>
            <a:r>
              <a:rPr lang="en-AU" dirty="0"/>
              <a:t>)</a:t>
            </a:r>
          </a:p>
          <a:p>
            <a:pPr lvl="3"/>
            <a:r>
              <a:rPr lang="en-AU" dirty="0"/>
              <a:t>Approval expected on 5 Nov</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485050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447526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444325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515290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109779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178924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18183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13388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106645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34707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Registration for the November IEEE 802 plenary session is mandatory!</a:t>
            </a:r>
          </a:p>
        </p:txBody>
      </p:sp>
      <p:sp>
        <p:nvSpPr>
          <p:cNvPr id="3" name="Content Placeholder 2"/>
          <p:cNvSpPr>
            <a:spLocks noGrp="1"/>
          </p:cNvSpPr>
          <p:nvPr>
            <p:ph idx="1"/>
          </p:nvPr>
        </p:nvSpPr>
        <p:spPr>
          <a:xfrm>
            <a:off x="685800" y="1981200"/>
            <a:ext cx="7772400" cy="4114800"/>
          </a:xfrm>
        </p:spPr>
        <p:txBody>
          <a:bodyPr/>
          <a:lstStyle/>
          <a:p>
            <a:pPr lvl="1"/>
            <a:r>
              <a:rPr lang="en-US" dirty="0"/>
              <a:t>This meeting is part of the November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http://802world.org/plenary/</a:t>
            </a:r>
            <a:endParaRPr lang="en-US" dirty="0"/>
          </a:p>
          <a:p>
            <a:pPr lvl="1"/>
            <a:r>
              <a:rPr lang="en-US" dirty="0"/>
              <a:t>If you do not intend to register for this session:</a:t>
            </a:r>
          </a:p>
          <a:p>
            <a:pPr lvl="2"/>
            <a:r>
              <a:rPr lang="en-US" dirty="0"/>
              <a:t>You must leave this meeting AND</a:t>
            </a:r>
          </a:p>
          <a:p>
            <a:pPr lvl="2"/>
            <a:r>
              <a:rPr lang="en-US" dirty="0"/>
              <a:t>If you have logged attendance on IMAT, email the Chair to have your attendance cancelled</a:t>
            </a:r>
          </a:p>
          <a:p>
            <a:endParaRPr lang="en-US" dirty="0"/>
          </a:p>
        </p:txBody>
      </p:sp>
      <p:sp>
        <p:nvSpPr>
          <p:cNvPr id="4" name="Slide Number Placeholder 3"/>
          <p:cNvSpPr>
            <a:spLocks noGrp="1"/>
          </p:cNvSpPr>
          <p:nvPr>
            <p:ph type="sldNum" idx="4294967295"/>
          </p:nvPr>
        </p:nvSpPr>
        <p:spPr bwMode="auto">
          <a:xfrm>
            <a:off x="8439150" y="6475413"/>
            <a:ext cx="70485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4294967295"/>
          </p:nvPr>
        </p:nvSpPr>
        <p:spPr bwMode="auto">
          <a:xfrm>
            <a:off x="4897438" y="6475413"/>
            <a:ext cx="4246562"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Some name (affiliation)</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226396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091328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59928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408607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9239311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638530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765793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513182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065565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5658365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22293</Words>
  <Application>Microsoft Office PowerPoint</Application>
  <PresentationFormat>On-screen Show (4:3)</PresentationFormat>
  <Paragraphs>3138</Paragraphs>
  <Slides>213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213</vt:i4>
      </vt:variant>
    </vt:vector>
  </HeadingPairs>
  <TitlesOfParts>
    <vt:vector size="220" baseType="lpstr">
      <vt:lpstr>Arial</vt:lpstr>
      <vt:lpstr>Calibri</vt:lpstr>
      <vt:lpstr>Times New Roman</vt:lpstr>
      <vt:lpstr>802-11-Submission</vt:lpstr>
      <vt:lpstr>Acrobat Document</vt:lpstr>
      <vt:lpstr>Document</vt:lpstr>
      <vt:lpstr>Packager Shell Object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Registration for the November IEEE 802 plenary session is mandatory!</vt:lpstr>
      <vt:lpstr>The IEEE 802 JTC1 SC will meet virtually on 9 November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802.1 WG is developing a response for the IEEE 802.1Qcc FDIS ballot comments</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802.1 WG is developing a response for the IEEE 802.1AS-Rev FDIS ballot comments</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802.1 WG is developing a response for the IEEE 802.1CMde FDIS ballot comments</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802.3 WG is developing a common response to comments on various 60-day &amp; FDIS ballots</vt:lpstr>
      <vt:lpstr>802.3 WG is developing a common response to comments on various 60-day &amp; FDIS ballots</vt:lpstr>
      <vt:lpstr>802.3 WG is developing a common response to comments on various 60-day &amp; FDIS ballots</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A PWI on Industrial Wireless Network was proposed in SC6/WG1</vt:lpstr>
      <vt:lpstr>It is proposed that the SC coordinate a response to SC6 on the PWI on Industrial Wireless Network </vt:lpstr>
      <vt:lpstr>A PWI on Wearable Robot Area Network was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2021-11-05T03:01:47Z</dcterms:modified>
</cp:coreProperties>
</file>