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89" r:id="rId3"/>
    <p:sldId id="271" r:id="rId4"/>
    <p:sldId id="282" r:id="rId5"/>
    <p:sldId id="275" r:id="rId6"/>
    <p:sldId id="281" r:id="rId7"/>
    <p:sldId id="284" r:id="rId8"/>
    <p:sldId id="285" r:id="rId9"/>
    <p:sldId id="290" r:id="rId10"/>
    <p:sldId id="277" r:id="rId11"/>
    <p:sldId id="291" r:id="rId12"/>
    <p:sldId id="298" r:id="rId13"/>
    <p:sldId id="292" r:id="rId14"/>
    <p:sldId id="297" r:id="rId15"/>
    <p:sldId id="299" r:id="rId16"/>
    <p:sldId id="294" r:id="rId17"/>
    <p:sldId id="293" r:id="rId18"/>
    <p:sldId id="295" r:id="rId19"/>
    <p:sldId id="300" r:id="rId20"/>
    <p:sldId id="301" r:id="rId21"/>
    <p:sldId id="287" r:id="rId22"/>
    <p:sldId id="296" r:id="rId23"/>
    <p:sldId id="288" r:id="rId24"/>
    <p:sldId id="286"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0" autoAdjust="0"/>
  </p:normalViewPr>
  <p:slideViewPr>
    <p:cSldViewPr>
      <p:cViewPr varScale="1">
        <p:scale>
          <a:sx n="71" d="100"/>
          <a:sy n="71" d="100"/>
        </p:scale>
        <p:origin x="1164" y="4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smtClean="0"/>
              <a:t>Nov 2021</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16918" cy="276999"/>
          </a:xfrm>
        </p:spPr>
        <p:txBody>
          <a:bodyPr/>
          <a:lstStyle/>
          <a:p>
            <a:pPr>
              <a:defRPr/>
            </a:pPr>
            <a:r>
              <a:rPr lang="en-US" smtClean="0"/>
              <a:t>Nov 2021</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2021</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0597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802.11-21/1585r11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2021</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TG </a:t>
            </a:r>
            <a:r>
              <a:rPr lang="en-US" dirty="0" err="1" smtClean="0"/>
              <a:t>bh</a:t>
            </a:r>
            <a:r>
              <a:rPr lang="en-US" dirty="0" smtClean="0"/>
              <a:t/>
            </a:r>
            <a:br>
              <a:rPr lang="en-US" dirty="0" smtClean="0"/>
            </a:br>
            <a:r>
              <a:rPr lang="en-US" dirty="0" smtClean="0"/>
              <a:t>Identifiable Random MAC Address</a:t>
            </a:r>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smtClean="0"/>
              <a:t>Date:</a:t>
            </a:r>
            <a:r>
              <a:rPr lang="en-US" sz="2000" b="0" dirty="0" smtClean="0"/>
              <a:t> 2021-10</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852829405"/>
              </p:ext>
            </p:extLst>
          </p:nvPr>
        </p:nvGraphicFramePr>
        <p:xfrm>
          <a:off x="1133831" y="3697246"/>
          <a:ext cx="7162800" cy="1112520"/>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70840">
                <a:tc>
                  <a:txBody>
                    <a:bodyPr/>
                    <a:lstStyle/>
                    <a:p>
                      <a:pPr algn="ctr"/>
                      <a:r>
                        <a:rPr lang="en-US" b="1" dirty="0" smtClean="0"/>
                        <a:t>Name</a:t>
                      </a:r>
                      <a:endParaRPr lang="en-US" b="1" dirty="0"/>
                    </a:p>
                  </a:txBody>
                  <a:tcPr/>
                </a:tc>
                <a:tc>
                  <a:txBody>
                    <a:bodyPr/>
                    <a:lstStyle/>
                    <a:p>
                      <a:pPr algn="ctr"/>
                      <a:r>
                        <a:rPr lang="en-US" b="1" dirty="0" smtClean="0"/>
                        <a:t>Company</a:t>
                      </a:r>
                      <a:endParaRPr lang="en-US" b="1" dirty="0"/>
                    </a:p>
                  </a:txBody>
                  <a:tcPr/>
                </a:tc>
                <a:tc>
                  <a:txBody>
                    <a:bodyPr/>
                    <a:lstStyle/>
                    <a:p>
                      <a:pPr algn="ctr"/>
                      <a:r>
                        <a:rPr lang="en-US" b="1" dirty="0" smtClean="0"/>
                        <a:t>Address</a:t>
                      </a:r>
                      <a:endParaRPr lang="en-US" b="1" dirty="0"/>
                    </a:p>
                  </a:txBody>
                  <a:tcPr/>
                </a:tc>
                <a:tc>
                  <a:txBody>
                    <a:bodyPr/>
                    <a:lstStyle/>
                    <a:p>
                      <a:pPr algn="ctr"/>
                      <a:r>
                        <a:rPr lang="en-US" b="1" dirty="0" smtClean="0"/>
                        <a:t>Phone</a:t>
                      </a:r>
                      <a:endParaRPr lang="en-US" b="1" dirty="0"/>
                    </a:p>
                  </a:txBody>
                  <a:tcPr/>
                </a:tc>
                <a:tc>
                  <a:txBody>
                    <a:bodyPr/>
                    <a:lstStyle/>
                    <a:p>
                      <a:pPr algn="ctr"/>
                      <a:r>
                        <a:rPr lang="en-US" b="1" dirty="0" smtClean="0"/>
                        <a:t>email</a:t>
                      </a:r>
                      <a:endParaRPr lang="en-US" b="1" dirty="0"/>
                    </a:p>
                  </a:txBody>
                  <a:tcPr/>
                </a:tc>
                <a:extLst>
                  <a:ext uri="{0D108BD9-81ED-4DB2-BD59-A6C34878D82A}">
                    <a16:rowId xmlns:a16="http://schemas.microsoft.com/office/drawing/2014/main" val="1043191694"/>
                  </a:ext>
                </a:extLst>
              </a:tr>
              <a:tr h="370840">
                <a:tc>
                  <a:txBody>
                    <a:bodyPr/>
                    <a:lstStyle/>
                    <a:p>
                      <a:r>
                        <a:rPr lang="en-US" sz="1400" dirty="0" smtClean="0"/>
                        <a:t>Olivia</a:t>
                      </a:r>
                      <a:r>
                        <a:rPr lang="en-US" sz="1400" baseline="0" dirty="0" smtClean="0"/>
                        <a:t> Fernandez</a:t>
                      </a:r>
                      <a:endParaRPr lang="en-US" sz="1400" dirty="0"/>
                    </a:p>
                  </a:txBody>
                  <a:tcPr/>
                </a:tc>
                <a:tc>
                  <a:txBody>
                    <a:bodyPr/>
                    <a:lstStyle/>
                    <a:p>
                      <a:r>
                        <a:rPr lang="en-US" sz="1400" dirty="0" smtClean="0"/>
                        <a:t>SRT</a:t>
                      </a:r>
                      <a:r>
                        <a:rPr lang="en-US" sz="1400" baseline="0" dirty="0" smtClean="0"/>
                        <a:t> Group</a:t>
                      </a:r>
                      <a:endParaRPr lang="en-US" sz="1400" dirty="0"/>
                    </a:p>
                  </a:txBody>
                  <a:tcPr/>
                </a:tc>
                <a:tc>
                  <a:txBody>
                    <a:bodyPr/>
                    <a:lstStyle/>
                    <a:p>
                      <a:r>
                        <a:rPr lang="en-US" sz="1400" dirty="0" smtClean="0"/>
                        <a:t>Sunrise , FL</a:t>
                      </a:r>
                      <a:endParaRPr lang="en-US" sz="1400" dirty="0"/>
                    </a:p>
                  </a:txBody>
                  <a:tcPr/>
                </a:tc>
                <a:tc>
                  <a:txBody>
                    <a:bodyPr/>
                    <a:lstStyle/>
                    <a:p>
                      <a:endParaRPr lang="en-US" sz="1400" dirty="0"/>
                    </a:p>
                  </a:txBody>
                  <a:tcPr/>
                </a:tc>
                <a:tc>
                  <a:txBody>
                    <a:bodyPr/>
                    <a:lstStyle/>
                    <a:p>
                      <a:r>
                        <a:rPr lang="en-US" sz="1400" dirty="0" smtClean="0"/>
                        <a:t>ofernandez@srtrl.com</a:t>
                      </a:r>
                      <a:endParaRPr lang="en-US" sz="1400" dirty="0"/>
                    </a:p>
                  </a:txBody>
                  <a:tcPr/>
                </a:tc>
                <a:extLst>
                  <a:ext uri="{0D108BD9-81ED-4DB2-BD59-A6C34878D82A}">
                    <a16:rowId xmlns:a16="http://schemas.microsoft.com/office/drawing/2014/main" val="2518716959"/>
                  </a:ext>
                </a:extLst>
              </a:tr>
              <a:tr h="370840">
                <a:tc>
                  <a:txBody>
                    <a:bodyPr/>
                    <a:lstStyle/>
                    <a:p>
                      <a:r>
                        <a:rPr lang="en-US" sz="1400" dirty="0" smtClean="0"/>
                        <a:t>Graham Smith</a:t>
                      </a:r>
                      <a:endParaRPr lang="en-US" sz="1400" dirty="0"/>
                    </a:p>
                  </a:txBody>
                  <a:tcPr/>
                </a:tc>
                <a:tc>
                  <a:txBody>
                    <a:bodyPr/>
                    <a:lstStyle/>
                    <a:p>
                      <a:r>
                        <a:rPr lang="en-US" sz="1400" dirty="0" smtClean="0"/>
                        <a:t>SRT</a:t>
                      </a:r>
                      <a:r>
                        <a:rPr lang="en-US" sz="1400" baseline="0" dirty="0" smtClean="0"/>
                        <a:t> Group</a:t>
                      </a:r>
                      <a:endParaRPr lang="en-US" sz="1400" dirty="0"/>
                    </a:p>
                  </a:txBody>
                  <a:tcPr/>
                </a:tc>
                <a:tc>
                  <a:txBody>
                    <a:bodyPr/>
                    <a:lstStyle/>
                    <a:p>
                      <a:r>
                        <a:rPr lang="en-US" sz="1400" dirty="0" smtClean="0"/>
                        <a:t>Sunrise , FL</a:t>
                      </a:r>
                      <a:endParaRPr lang="en-US" sz="1400" dirty="0"/>
                    </a:p>
                  </a:txBody>
                  <a:tcPr/>
                </a:tc>
                <a:tc>
                  <a:txBody>
                    <a:bodyPr/>
                    <a:lstStyle/>
                    <a:p>
                      <a:endParaRPr lang="en-US" sz="1400" dirty="0"/>
                    </a:p>
                  </a:txBody>
                  <a:tcPr/>
                </a:tc>
                <a:tc>
                  <a:txBody>
                    <a:bodyPr/>
                    <a:lstStyle/>
                    <a:p>
                      <a:r>
                        <a:rPr lang="en-US" sz="1400" dirty="0" smtClean="0"/>
                        <a:t>gsmith@srtrl.com</a:t>
                      </a:r>
                      <a:endParaRPr lang="en-US" sz="1400" dirty="0"/>
                    </a:p>
                  </a:txBody>
                  <a:tcPr/>
                </a:tc>
                <a:extLst>
                  <a:ext uri="{0D108BD9-81ED-4DB2-BD59-A6C34878D82A}">
                    <a16:rowId xmlns:a16="http://schemas.microsoft.com/office/drawing/2014/main" val="314503563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3"/>
            <a:ext cx="7772400" cy="5256210"/>
          </a:xfrm>
        </p:spPr>
        <p:txBody>
          <a:bodyPr/>
          <a:lstStyle/>
          <a:p>
            <a:pPr lvl="0">
              <a:buFont typeface="+mj-lt"/>
              <a:buAutoNum type="arabicPeriod"/>
            </a:pPr>
            <a:r>
              <a:rPr lang="en-US" sz="1600" dirty="0" smtClean="0"/>
              <a:t>STA </a:t>
            </a:r>
            <a:r>
              <a:rPr lang="en-US" sz="1600" dirty="0" smtClean="0"/>
              <a:t>and AP indicates </a:t>
            </a:r>
            <a:r>
              <a:rPr lang="en-US" sz="1600" dirty="0" smtClean="0"/>
              <a:t>IRM support in </a:t>
            </a:r>
            <a:r>
              <a:rPr lang="en-US" sz="1600" dirty="0" smtClean="0"/>
              <a:t>Extended Capability </a:t>
            </a:r>
            <a:r>
              <a:rPr lang="en-US" sz="1600" dirty="0" smtClean="0"/>
              <a:t>Field</a:t>
            </a:r>
          </a:p>
          <a:p>
            <a:pPr lvl="0">
              <a:buFont typeface="+mj-lt"/>
              <a:buAutoNum type="arabicPeriod"/>
            </a:pPr>
            <a:r>
              <a:rPr lang="en-US" sz="1600" dirty="0" smtClean="0"/>
              <a:t>STA generates 48 bit IRMA</a:t>
            </a:r>
          </a:p>
          <a:p>
            <a:pPr lvl="1">
              <a:buFont typeface="+mj-lt"/>
              <a:buAutoNum type="arabicPeriod"/>
            </a:pPr>
            <a:r>
              <a:rPr lang="en-US" sz="1400" dirty="0" smtClean="0"/>
              <a:t>Generates a </a:t>
            </a:r>
            <a:r>
              <a:rPr lang="en-US" sz="1400" dirty="0"/>
              <a:t>random 46 bit number </a:t>
            </a:r>
            <a:endParaRPr lang="en-US" sz="1400" dirty="0" smtClean="0"/>
          </a:p>
          <a:p>
            <a:pPr lvl="1">
              <a:buFont typeface="+mj-lt"/>
              <a:buAutoNum type="arabicPeriod"/>
            </a:pPr>
            <a:r>
              <a:rPr lang="en-US" sz="1400" dirty="0" smtClean="0"/>
              <a:t>Appends </a:t>
            </a:r>
            <a:r>
              <a:rPr lang="en-US" sz="1400" dirty="0"/>
              <a:t>I/G = 0, U/L = </a:t>
            </a:r>
            <a:r>
              <a:rPr lang="en-US" sz="1400" dirty="0" smtClean="0"/>
              <a:t>1  (Compatible with 12.2.10)</a:t>
            </a:r>
          </a:p>
          <a:p>
            <a:pPr>
              <a:buFont typeface="+mj-lt"/>
              <a:buAutoNum type="arabicPeriod"/>
            </a:pPr>
            <a:r>
              <a:rPr lang="en-US" sz="1600" dirty="0" smtClean="0"/>
              <a:t>STA calculates IRM Hash value and includes it in the IRM element </a:t>
            </a:r>
          </a:p>
          <a:p>
            <a:pPr lvl="1">
              <a:buFont typeface="+mj-lt"/>
              <a:buAutoNum type="arabicPeriod"/>
            </a:pPr>
            <a:r>
              <a:rPr lang="en-US" sz="1400" dirty="0"/>
              <a:t>Element included in (re)association frame</a:t>
            </a:r>
          </a:p>
          <a:p>
            <a:pPr lvl="1">
              <a:buFont typeface="+mj-lt"/>
              <a:buAutoNum type="arabicPeriod"/>
            </a:pPr>
            <a:r>
              <a:rPr lang="en-US" sz="1400" dirty="0" smtClean="0"/>
              <a:t>Element may be included pre-association ANQP frames </a:t>
            </a:r>
          </a:p>
          <a:p>
            <a:pPr>
              <a:buFont typeface="+mj-lt"/>
              <a:buAutoNum type="arabicPeriod"/>
            </a:pPr>
            <a:r>
              <a:rPr lang="en-US" sz="1600" dirty="0" smtClean="0"/>
              <a:t>STA </a:t>
            </a:r>
            <a:r>
              <a:rPr lang="en-US" sz="1600" dirty="0" smtClean="0"/>
              <a:t>also indicates </a:t>
            </a:r>
            <a:r>
              <a:rPr lang="en-US" sz="1600" dirty="0" smtClean="0"/>
              <a:t>other information for the AP, e.g.:</a:t>
            </a:r>
          </a:p>
          <a:p>
            <a:pPr lvl="1">
              <a:buFont typeface="+mj-lt"/>
              <a:buAutoNum type="arabicPeriod"/>
            </a:pPr>
            <a:r>
              <a:rPr lang="en-US" sz="1400" dirty="0" smtClean="0"/>
              <a:t>First time association “Unknown”</a:t>
            </a:r>
          </a:p>
          <a:p>
            <a:pPr lvl="1">
              <a:buFont typeface="+mj-lt"/>
              <a:buAutoNum type="arabicPeriod"/>
            </a:pPr>
            <a:r>
              <a:rPr lang="en-US" sz="1400" dirty="0" smtClean="0"/>
              <a:t>Been here before (you should have my key) “Known”</a:t>
            </a:r>
          </a:p>
          <a:p>
            <a:pPr lvl="1">
              <a:buFont typeface="+mj-lt"/>
              <a:buAutoNum type="arabicPeriod"/>
            </a:pPr>
            <a:r>
              <a:rPr lang="en-US" sz="1400" dirty="0" smtClean="0"/>
              <a:t>Been here before but want to change key “Change”</a:t>
            </a:r>
          </a:p>
          <a:p>
            <a:pPr>
              <a:buFont typeface="+mj-lt"/>
              <a:buAutoNum type="arabicPeriod"/>
            </a:pPr>
            <a:r>
              <a:rPr lang="en-US" sz="1600" dirty="0" smtClean="0"/>
              <a:t>When </a:t>
            </a:r>
            <a:r>
              <a:rPr lang="en-US" sz="1600" u="sng" dirty="0"/>
              <a:t>first </a:t>
            </a:r>
            <a:r>
              <a:rPr lang="en-US" sz="1600" dirty="0"/>
              <a:t>associated, </a:t>
            </a:r>
            <a:r>
              <a:rPr lang="en-US" sz="1600" dirty="0" smtClean="0"/>
              <a:t>“Unknown” STA provides IRMK to AP</a:t>
            </a:r>
          </a:p>
          <a:p>
            <a:pPr lvl="1">
              <a:buFont typeface="+mj-lt"/>
              <a:buAutoNum type="arabicPeriod"/>
            </a:pPr>
            <a:r>
              <a:rPr lang="en-US" sz="1400" dirty="0" smtClean="0"/>
              <a:t>Action frame Request and Response exchange(s)</a:t>
            </a:r>
          </a:p>
          <a:p>
            <a:pPr>
              <a:buFont typeface="+mj-lt"/>
              <a:buAutoNum type="arabicPeriod"/>
            </a:pPr>
            <a:r>
              <a:rPr lang="en-US" sz="1600" dirty="0" smtClean="0"/>
              <a:t>AP </a:t>
            </a:r>
            <a:r>
              <a:rPr lang="en-US" sz="1600" dirty="0" smtClean="0"/>
              <a:t>uses IRMA and stored IRMKs to calculate hash and identify the STA IRMK.</a:t>
            </a:r>
          </a:p>
          <a:p>
            <a:pPr marL="0" indent="0">
              <a:buNone/>
            </a:pPr>
            <a:endParaRPr lang="en-US" sz="1600" b="0" dirty="0" smtClean="0"/>
          </a:p>
          <a:p>
            <a:pPr marL="0" indent="0">
              <a:buNone/>
            </a:pPr>
            <a:r>
              <a:rPr lang="en-US" sz="1600" b="0" dirty="0" smtClean="0"/>
              <a:t>It’s </a:t>
            </a:r>
            <a:r>
              <a:rPr lang="en-US" sz="1600" b="0" dirty="0"/>
              <a:t>important to note that the </a:t>
            </a:r>
            <a:r>
              <a:rPr lang="en-US" sz="1600" b="0" u="sng" dirty="0" smtClean="0"/>
              <a:t>IRMK </a:t>
            </a:r>
            <a:r>
              <a:rPr lang="en-US" sz="1600" b="0" u="sng" dirty="0"/>
              <a:t>is not used to reveal the </a:t>
            </a:r>
            <a:r>
              <a:rPr lang="en-US" sz="1600" b="0" u="sng" dirty="0" smtClean="0"/>
              <a:t>STA’s MAC or “identity” address </a:t>
            </a:r>
            <a:r>
              <a:rPr lang="en-US" sz="1600" b="0" dirty="0" smtClean="0"/>
              <a:t>but </a:t>
            </a:r>
            <a:r>
              <a:rPr lang="en-US" sz="1600" b="0" dirty="0"/>
              <a:t>rather for verification purposes </a:t>
            </a:r>
            <a:r>
              <a:rPr lang="en-US" sz="1600" b="0" dirty="0" smtClean="0"/>
              <a:t>only, i.e., the hash matches</a:t>
            </a:r>
          </a:p>
          <a:p>
            <a:pPr lvl="1"/>
            <a:endParaRPr lang="en-US" sz="1200" dirty="0" smtClean="0"/>
          </a:p>
          <a:p>
            <a:endParaRPr lang="en-US" sz="1600" dirty="0"/>
          </a:p>
        </p:txBody>
      </p:sp>
      <p:sp>
        <p:nvSpPr>
          <p:cNvPr id="3" name="Title 2"/>
          <p:cNvSpPr>
            <a:spLocks noGrp="1"/>
          </p:cNvSpPr>
          <p:nvPr>
            <p:ph type="title"/>
          </p:nvPr>
        </p:nvSpPr>
        <p:spPr>
          <a:xfrm>
            <a:off x="685800" y="685801"/>
            <a:ext cx="7772400" cy="457200"/>
          </a:xfrm>
        </p:spPr>
        <p:txBody>
          <a:bodyPr/>
          <a:lstStyle/>
          <a:p>
            <a:r>
              <a:rPr lang="en-US" dirty="0" smtClean="0"/>
              <a:t>Basic Steps for IRM</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512360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smtClean="0"/>
              <a:t>IRM element</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11" name="TextBox 10"/>
          <p:cNvSpPr txBox="1"/>
          <p:nvPr/>
        </p:nvSpPr>
        <p:spPr>
          <a:xfrm>
            <a:off x="990600" y="1232902"/>
            <a:ext cx="5100948" cy="830997"/>
          </a:xfrm>
          <a:prstGeom prst="rect">
            <a:avLst/>
          </a:prstGeom>
          <a:noFill/>
        </p:spPr>
        <p:txBody>
          <a:bodyPr wrap="none" rtlCol="0">
            <a:spAutoFit/>
          </a:bodyPr>
          <a:lstStyle/>
          <a:p>
            <a:r>
              <a:rPr lang="en-US" sz="1600" b="0" dirty="0" smtClean="0"/>
              <a:t>STA can use “private” address</a:t>
            </a:r>
          </a:p>
          <a:p>
            <a:r>
              <a:rPr lang="en-US" sz="1600" b="0" dirty="0" smtClean="0"/>
              <a:t>IRM element sent in Association Request</a:t>
            </a:r>
          </a:p>
          <a:p>
            <a:r>
              <a:rPr lang="en-US" sz="1600" b="0" dirty="0" smtClean="0"/>
              <a:t>AP then knows if STA IRMK already known (stored) or not</a:t>
            </a:r>
          </a:p>
        </p:txBody>
      </p:sp>
      <p:pic>
        <p:nvPicPr>
          <p:cNvPr id="2" name="Picture 1"/>
          <p:cNvPicPr>
            <a:picLocks noChangeAspect="1"/>
          </p:cNvPicPr>
          <p:nvPr/>
        </p:nvPicPr>
        <p:blipFill>
          <a:blip r:embed="rId2"/>
          <a:stretch>
            <a:fillRect/>
          </a:stretch>
        </p:blipFill>
        <p:spPr>
          <a:xfrm>
            <a:off x="225653" y="3065306"/>
            <a:ext cx="5865895" cy="2342463"/>
          </a:xfrm>
          <a:prstGeom prst="rect">
            <a:avLst/>
          </a:prstGeom>
        </p:spPr>
      </p:pic>
      <p:pic>
        <p:nvPicPr>
          <p:cNvPr id="7" name="Picture 6"/>
          <p:cNvPicPr>
            <a:picLocks noChangeAspect="1"/>
          </p:cNvPicPr>
          <p:nvPr/>
        </p:nvPicPr>
        <p:blipFill>
          <a:blip r:embed="rId3"/>
          <a:stretch>
            <a:fillRect/>
          </a:stretch>
        </p:blipFill>
        <p:spPr>
          <a:xfrm>
            <a:off x="1158542" y="2128064"/>
            <a:ext cx="6406694" cy="935638"/>
          </a:xfrm>
          <a:prstGeom prst="rect">
            <a:avLst/>
          </a:prstGeom>
        </p:spPr>
      </p:pic>
      <p:pic>
        <p:nvPicPr>
          <p:cNvPr id="21" name="Picture 20"/>
          <p:cNvPicPr>
            <a:picLocks noChangeAspect="1"/>
          </p:cNvPicPr>
          <p:nvPr/>
        </p:nvPicPr>
        <p:blipFill>
          <a:blip r:embed="rId4"/>
          <a:stretch>
            <a:fillRect/>
          </a:stretch>
        </p:blipFill>
        <p:spPr>
          <a:xfrm>
            <a:off x="4610100" y="3087508"/>
            <a:ext cx="6406694" cy="644043"/>
          </a:xfrm>
          <a:prstGeom prst="rect">
            <a:avLst/>
          </a:prstGeom>
        </p:spPr>
      </p:pic>
      <p:cxnSp>
        <p:nvCxnSpPr>
          <p:cNvPr id="28" name="Straight Connector 27"/>
          <p:cNvCxnSpPr/>
          <p:nvPr/>
        </p:nvCxnSpPr>
        <p:spPr bwMode="auto">
          <a:xfrm>
            <a:off x="6091548" y="2743200"/>
            <a:ext cx="690252" cy="34430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7565236" y="2743200"/>
            <a:ext cx="1121564" cy="3154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a:xfrm>
            <a:off x="6194666" y="4664797"/>
            <a:ext cx="2490629" cy="430887"/>
          </a:xfrm>
          <a:prstGeom prst="rect">
            <a:avLst/>
          </a:prstGeom>
        </p:spPr>
        <p:txBody>
          <a:bodyPr wrap="square">
            <a:spAutoFit/>
          </a:bodyPr>
          <a:lstStyle/>
          <a:p>
            <a:r>
              <a:rPr lang="en-US" sz="1100" u="sng" dirty="0">
                <a:solidFill>
                  <a:srgbClr val="FF3300"/>
                </a:solidFill>
              </a:rPr>
              <a:t>Change – Eliminates all chances of a brute-force attack.</a:t>
            </a:r>
          </a:p>
        </p:txBody>
      </p:sp>
      <p:sp>
        <p:nvSpPr>
          <p:cNvPr id="9" name="TextBox 8"/>
          <p:cNvSpPr txBox="1"/>
          <p:nvPr/>
        </p:nvSpPr>
        <p:spPr>
          <a:xfrm>
            <a:off x="7128536" y="3499820"/>
            <a:ext cx="1212191" cy="307777"/>
          </a:xfrm>
          <a:prstGeom prst="rect">
            <a:avLst/>
          </a:prstGeom>
          <a:noFill/>
        </p:spPr>
        <p:txBody>
          <a:bodyPr wrap="none" rtlCol="0">
            <a:spAutoFit/>
          </a:bodyPr>
          <a:lstStyle/>
          <a:p>
            <a:r>
              <a:rPr lang="en-US" sz="1400" dirty="0" smtClean="0"/>
              <a:t>See next slide</a:t>
            </a:r>
            <a:endParaRPr lang="en-US" sz="1400" dirty="0"/>
          </a:p>
        </p:txBody>
      </p:sp>
    </p:spTree>
    <p:extLst>
      <p:ext uri="{BB962C8B-B14F-4D97-AF65-F5344CB8AC3E}">
        <p14:creationId xmlns:p14="http://schemas.microsoft.com/office/powerpoint/2010/main" val="792773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IRMK Check field</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pic>
        <p:nvPicPr>
          <p:cNvPr id="7" name="Picture 6"/>
          <p:cNvPicPr>
            <a:picLocks noChangeAspect="1"/>
          </p:cNvPicPr>
          <p:nvPr/>
        </p:nvPicPr>
        <p:blipFill>
          <a:blip r:embed="rId2"/>
          <a:stretch>
            <a:fillRect/>
          </a:stretch>
        </p:blipFill>
        <p:spPr>
          <a:xfrm>
            <a:off x="356499" y="1386071"/>
            <a:ext cx="8115148" cy="815788"/>
          </a:xfrm>
          <a:prstGeom prst="rect">
            <a:avLst/>
          </a:prstGeom>
        </p:spPr>
      </p:pic>
      <p:sp>
        <p:nvSpPr>
          <p:cNvPr id="9" name="TextBox 8"/>
          <p:cNvSpPr txBox="1"/>
          <p:nvPr/>
        </p:nvSpPr>
        <p:spPr>
          <a:xfrm>
            <a:off x="1098176" y="2216330"/>
            <a:ext cx="7391400" cy="3970318"/>
          </a:xfrm>
          <a:prstGeom prst="rect">
            <a:avLst/>
          </a:prstGeom>
          <a:noFill/>
        </p:spPr>
        <p:txBody>
          <a:bodyPr wrap="square" rtlCol="0">
            <a:spAutoFit/>
          </a:bodyPr>
          <a:lstStyle/>
          <a:p>
            <a:r>
              <a:rPr lang="en-GB" sz="1400" dirty="0" smtClean="0"/>
              <a:t>IRMK Offset takes a value N, from 0 to 112  (Note: IRMK is 128 bits)</a:t>
            </a:r>
            <a:endParaRPr lang="en-GB" sz="1400" dirty="0"/>
          </a:p>
          <a:p>
            <a:r>
              <a:rPr lang="en-GB" sz="1400" dirty="0" smtClean="0"/>
              <a:t>The </a:t>
            </a:r>
            <a:r>
              <a:rPr lang="en-GB" sz="1400" dirty="0"/>
              <a:t>Check field contains the 8 bits representing the EX-OR of the 8 bits of the </a:t>
            </a:r>
            <a:r>
              <a:rPr lang="en-GB" sz="1400" dirty="0" smtClean="0"/>
              <a:t>IRMK, </a:t>
            </a:r>
            <a:r>
              <a:rPr lang="en-GB" sz="1400" dirty="0" err="1" smtClean="0"/>
              <a:t>b</a:t>
            </a:r>
            <a:r>
              <a:rPr lang="en-GB" sz="1400" baseline="-25000" dirty="0" err="1" smtClean="0"/>
              <a:t>N</a:t>
            </a:r>
            <a:r>
              <a:rPr lang="en-GB" sz="1400" dirty="0"/>
              <a:t> </a:t>
            </a:r>
            <a:r>
              <a:rPr lang="en-GB" sz="1400" dirty="0" smtClean="0"/>
              <a:t>to b</a:t>
            </a:r>
            <a:r>
              <a:rPr lang="en-GB" sz="1400" baseline="-25000" dirty="0" smtClean="0"/>
              <a:t>N+7 </a:t>
            </a:r>
            <a:r>
              <a:rPr lang="en-GB" sz="1400" dirty="0" smtClean="0"/>
              <a:t>with </a:t>
            </a:r>
            <a:r>
              <a:rPr lang="en-GB" sz="1400" dirty="0"/>
              <a:t>the following 8 </a:t>
            </a:r>
            <a:r>
              <a:rPr lang="en-GB" sz="1400" dirty="0" smtClean="0"/>
              <a:t>bits (b</a:t>
            </a:r>
            <a:r>
              <a:rPr lang="en-GB" sz="1400" baseline="-25000" dirty="0" smtClean="0"/>
              <a:t>N+8</a:t>
            </a:r>
            <a:r>
              <a:rPr lang="en-GB" sz="1400" dirty="0" smtClean="0"/>
              <a:t> to b</a:t>
            </a:r>
            <a:r>
              <a:rPr lang="en-GB" sz="1400" baseline="-25000" dirty="0" smtClean="0"/>
              <a:t>N+15</a:t>
            </a:r>
            <a:r>
              <a:rPr lang="en-GB" sz="1400" dirty="0" smtClean="0"/>
              <a:t>)</a:t>
            </a:r>
          </a:p>
          <a:p>
            <a:endParaRPr lang="en-GB" sz="1400" dirty="0"/>
          </a:p>
          <a:p>
            <a:r>
              <a:rPr lang="en-GB" sz="1400" dirty="0" smtClean="0"/>
              <a:t>i.e.  For n = 0 to 7</a:t>
            </a:r>
          </a:p>
          <a:p>
            <a:r>
              <a:rPr lang="en-GB" sz="1400" dirty="0" smtClean="0"/>
              <a:t>Bits in Check field are	</a:t>
            </a:r>
            <a:r>
              <a:rPr lang="en-GB" sz="1400" dirty="0" err="1" smtClean="0"/>
              <a:t>b</a:t>
            </a:r>
            <a:r>
              <a:rPr lang="en-GB" sz="1400" baseline="-25000" dirty="0" err="1" smtClean="0"/>
              <a:t>n</a:t>
            </a:r>
            <a:r>
              <a:rPr lang="en-GB" sz="1400" dirty="0" smtClean="0"/>
              <a:t> = EX-OR (</a:t>
            </a:r>
            <a:r>
              <a:rPr lang="en-GB" sz="1400" dirty="0" err="1" smtClean="0"/>
              <a:t>b</a:t>
            </a:r>
            <a:r>
              <a:rPr lang="en-GB" sz="1400" baseline="-25000" dirty="0" err="1" smtClean="0"/>
              <a:t>N+n</a:t>
            </a:r>
            <a:r>
              <a:rPr lang="en-GB" sz="1400" dirty="0" smtClean="0"/>
              <a:t>, b</a:t>
            </a:r>
            <a:r>
              <a:rPr lang="en-GB" sz="1400" baseline="-25000" dirty="0" smtClean="0"/>
              <a:t>N+n+8</a:t>
            </a:r>
            <a:r>
              <a:rPr lang="en-GB" sz="1400" dirty="0" smtClean="0"/>
              <a:t>)          where 	</a:t>
            </a:r>
            <a:r>
              <a:rPr lang="en-GB" sz="1400" dirty="0" err="1" smtClean="0"/>
              <a:t>b</a:t>
            </a:r>
            <a:r>
              <a:rPr lang="en-GB" sz="1400" baseline="-25000" dirty="0" err="1" smtClean="0"/>
              <a:t>N</a:t>
            </a:r>
            <a:r>
              <a:rPr lang="en-GB" sz="1400" dirty="0" smtClean="0"/>
              <a:t> is Nth bit in IRMK</a:t>
            </a:r>
          </a:p>
          <a:p>
            <a:r>
              <a:rPr lang="en-GB" sz="1400" dirty="0"/>
              <a:t>	</a:t>
            </a:r>
            <a:r>
              <a:rPr lang="en-GB" sz="1400" dirty="0" smtClean="0"/>
              <a:t>				</a:t>
            </a:r>
            <a:endParaRPr lang="en-US" sz="1400" dirty="0"/>
          </a:p>
          <a:p>
            <a:r>
              <a:rPr lang="en-GB" sz="1400" dirty="0" smtClean="0"/>
              <a:t>As </a:t>
            </a:r>
            <a:r>
              <a:rPr lang="en-GB" sz="1400" dirty="0"/>
              <a:t>an example, </a:t>
            </a:r>
            <a:r>
              <a:rPr lang="en-GB" sz="1400" dirty="0" smtClean="0"/>
              <a:t>IRKM Offset = 72</a:t>
            </a:r>
          </a:p>
          <a:p>
            <a:r>
              <a:rPr lang="en-GB" sz="1400" dirty="0" smtClean="0"/>
              <a:t>Check </a:t>
            </a:r>
            <a:r>
              <a:rPr lang="en-GB" sz="1400" dirty="0"/>
              <a:t>field </a:t>
            </a:r>
            <a:r>
              <a:rPr lang="en-GB" sz="1400" dirty="0" smtClean="0"/>
              <a:t>b0 is </a:t>
            </a:r>
            <a:r>
              <a:rPr lang="en-GB" sz="1400" dirty="0"/>
              <a:t>EX_OR of bits 72 and </a:t>
            </a:r>
            <a:r>
              <a:rPr lang="en-GB" sz="1400" dirty="0" smtClean="0"/>
              <a:t>80, and b7 is EX-OR of bits 79 and 87</a:t>
            </a:r>
          </a:p>
          <a:p>
            <a:endParaRPr lang="en-US" sz="1800" u="sng" dirty="0" smtClean="0"/>
          </a:p>
          <a:p>
            <a:r>
              <a:rPr lang="en-US" sz="1800" u="sng" dirty="0" smtClean="0"/>
              <a:t>Acts </a:t>
            </a:r>
            <a:r>
              <a:rPr lang="en-US" sz="1800" u="sng" dirty="0"/>
              <a:t>as a “Hint” to the AP so AP can quickly find a stored IRMK</a:t>
            </a:r>
            <a:r>
              <a:rPr lang="en-US" sz="1800" u="sng" dirty="0" smtClean="0"/>
              <a:t>.</a:t>
            </a:r>
          </a:p>
          <a:p>
            <a:r>
              <a:rPr lang="en-US" sz="1800" u="sng" dirty="0" smtClean="0"/>
              <a:t>Reduces the list of IRMKs by 1/256</a:t>
            </a:r>
          </a:p>
          <a:p>
            <a:r>
              <a:rPr lang="en-US" sz="1800" dirty="0" smtClean="0"/>
              <a:t>e.g. correct key in a list of 1000 IRMKs found in just 2 calculations</a:t>
            </a:r>
          </a:p>
          <a:p>
            <a:endParaRPr lang="en-US" sz="1800" dirty="0"/>
          </a:p>
          <a:p>
            <a:r>
              <a:rPr lang="en-US" sz="1800" b="0" dirty="0" smtClean="0"/>
              <a:t>Note that 256 combinations of the 16 bits satisfy the 8 bit Check field.</a:t>
            </a:r>
          </a:p>
          <a:p>
            <a:r>
              <a:rPr lang="en-US" sz="1800" b="0" dirty="0" smtClean="0"/>
              <a:t>Reduces the integrity of key from 128 bits to 120 bits (see slide 18</a:t>
            </a:r>
            <a:r>
              <a:rPr lang="en-US" sz="1800" dirty="0" smtClean="0"/>
              <a:t>)</a:t>
            </a:r>
            <a:endParaRPr lang="en-US" sz="1800" b="0" dirty="0" smtClean="0"/>
          </a:p>
        </p:txBody>
      </p:sp>
    </p:spTree>
    <p:extLst>
      <p:ext uri="{BB962C8B-B14F-4D97-AF65-F5344CB8AC3E}">
        <p14:creationId xmlns:p14="http://schemas.microsoft.com/office/powerpoint/2010/main" val="1494789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20197"/>
          </a:xfrm>
        </p:spPr>
        <p:txBody>
          <a:bodyPr/>
          <a:lstStyle/>
          <a:p>
            <a:r>
              <a:rPr lang="en-US" dirty="0" smtClean="0"/>
              <a:t>Action Frames to get IRMK</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
        <p:nvSpPr>
          <p:cNvPr id="8" name="TextBox 7"/>
          <p:cNvSpPr txBox="1"/>
          <p:nvPr/>
        </p:nvSpPr>
        <p:spPr>
          <a:xfrm>
            <a:off x="1351757" y="3276600"/>
            <a:ext cx="7046912" cy="3046988"/>
          </a:xfrm>
          <a:prstGeom prst="rect">
            <a:avLst/>
          </a:prstGeom>
          <a:noFill/>
        </p:spPr>
        <p:txBody>
          <a:bodyPr wrap="square" rtlCol="0">
            <a:spAutoFit/>
          </a:bodyPr>
          <a:lstStyle/>
          <a:p>
            <a:r>
              <a:rPr lang="en-US" sz="1600" dirty="0" smtClean="0"/>
              <a:t>STA sends “Unknown”</a:t>
            </a:r>
          </a:p>
          <a:p>
            <a:pPr marL="285750" indent="-285750">
              <a:buFont typeface="Arial" panose="020B0604020202020204" pitchFamily="34" charset="0"/>
              <a:buChar char="•"/>
            </a:pPr>
            <a:r>
              <a:rPr lang="en-US" sz="1600" dirty="0" smtClean="0"/>
              <a:t>AP sends IRMK Request, STA sends IRMK Response with IRMK</a:t>
            </a:r>
          </a:p>
          <a:p>
            <a:endParaRPr lang="en-US" sz="1600" dirty="0" smtClean="0"/>
          </a:p>
          <a:p>
            <a:r>
              <a:rPr lang="en-US" sz="1600" dirty="0" smtClean="0"/>
              <a:t>STA sends “Known” or “Change”</a:t>
            </a:r>
          </a:p>
          <a:p>
            <a:pPr marL="285750" indent="-285750">
              <a:buFont typeface="Arial" panose="020B0604020202020204" pitchFamily="34" charset="0"/>
              <a:buChar char="•"/>
            </a:pPr>
            <a:r>
              <a:rPr lang="en-US" sz="1600" dirty="0" smtClean="0"/>
              <a:t>AP sends IRMK Confirm optionally with “IRMK check”</a:t>
            </a:r>
          </a:p>
          <a:p>
            <a:endParaRPr lang="en-US" sz="1600" dirty="0" smtClean="0"/>
          </a:p>
          <a:p>
            <a:r>
              <a:rPr lang="en-US" sz="1600" dirty="0" smtClean="0"/>
              <a:t>AP can request New IRMK (with reasons)</a:t>
            </a:r>
            <a:endParaRPr lang="en-US" sz="1600" dirty="0"/>
          </a:p>
          <a:p>
            <a:r>
              <a:rPr lang="en-US" sz="1600" dirty="0" smtClean="0"/>
              <a:t>STA can change IRMK whenever it wants (prevents any possible brute-force attack</a:t>
            </a:r>
          </a:p>
          <a:p>
            <a:endParaRPr lang="en-US" sz="1600" dirty="0"/>
          </a:p>
          <a:p>
            <a:r>
              <a:rPr lang="en-US" sz="1600" dirty="0" smtClean="0"/>
              <a:t>AP can request “IRMK Check” (If many IRMKs stored for example).</a:t>
            </a:r>
          </a:p>
          <a:p>
            <a:endParaRPr lang="en-US" sz="1600" dirty="0" smtClean="0"/>
          </a:p>
        </p:txBody>
      </p:sp>
      <p:pic>
        <p:nvPicPr>
          <p:cNvPr id="10" name="Picture 9"/>
          <p:cNvPicPr>
            <a:picLocks noChangeAspect="1"/>
          </p:cNvPicPr>
          <p:nvPr/>
        </p:nvPicPr>
        <p:blipFill>
          <a:blip r:embed="rId2"/>
          <a:stretch>
            <a:fillRect/>
          </a:stretch>
        </p:blipFill>
        <p:spPr>
          <a:xfrm>
            <a:off x="558546" y="1219200"/>
            <a:ext cx="8241201" cy="2198355"/>
          </a:xfrm>
          <a:prstGeom prst="rect">
            <a:avLst/>
          </a:prstGeom>
        </p:spPr>
      </p:pic>
    </p:spTree>
    <p:extLst>
      <p:ext uri="{BB962C8B-B14F-4D97-AF65-F5344CB8AC3E}">
        <p14:creationId xmlns:p14="http://schemas.microsoft.com/office/powerpoint/2010/main" val="4190932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IRMK Confirm</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7" name="Picture 6"/>
          <p:cNvPicPr>
            <a:picLocks noChangeAspect="1"/>
          </p:cNvPicPr>
          <p:nvPr/>
        </p:nvPicPr>
        <p:blipFill>
          <a:blip r:embed="rId2"/>
          <a:stretch>
            <a:fillRect/>
          </a:stretch>
        </p:blipFill>
        <p:spPr>
          <a:xfrm>
            <a:off x="604001" y="2051675"/>
            <a:ext cx="8101918" cy="814458"/>
          </a:xfrm>
          <a:prstGeom prst="rect">
            <a:avLst/>
          </a:prstGeom>
        </p:spPr>
      </p:pic>
      <p:sp>
        <p:nvSpPr>
          <p:cNvPr id="8" name="TextBox 7"/>
          <p:cNvSpPr txBox="1"/>
          <p:nvPr/>
        </p:nvSpPr>
        <p:spPr>
          <a:xfrm>
            <a:off x="664214" y="3056319"/>
            <a:ext cx="6858000" cy="584775"/>
          </a:xfrm>
          <a:prstGeom prst="rect">
            <a:avLst/>
          </a:prstGeom>
          <a:noFill/>
        </p:spPr>
        <p:txBody>
          <a:bodyPr wrap="square" rtlCol="0">
            <a:spAutoFit/>
          </a:bodyPr>
          <a:lstStyle/>
          <a:p>
            <a:r>
              <a:rPr lang="en-GB" sz="1600" dirty="0"/>
              <a:t>The IRMK Confirm Action frame is transmitted from an AP to a non-AP STA to confirm that an IRMK has been </a:t>
            </a:r>
            <a:r>
              <a:rPr lang="en-GB" sz="1600" dirty="0" smtClean="0"/>
              <a:t>recognized</a:t>
            </a:r>
            <a:endParaRPr lang="en-US" sz="1600" dirty="0"/>
          </a:p>
        </p:txBody>
      </p:sp>
      <p:pic>
        <p:nvPicPr>
          <p:cNvPr id="9" name="Picture 8"/>
          <p:cNvPicPr>
            <a:picLocks noChangeAspect="1"/>
          </p:cNvPicPr>
          <p:nvPr/>
        </p:nvPicPr>
        <p:blipFill>
          <a:blip r:embed="rId3"/>
          <a:stretch>
            <a:fillRect/>
          </a:stretch>
        </p:blipFill>
        <p:spPr>
          <a:xfrm>
            <a:off x="748248" y="3908253"/>
            <a:ext cx="7813424" cy="587547"/>
          </a:xfrm>
          <a:prstGeom prst="rect">
            <a:avLst/>
          </a:prstGeom>
        </p:spPr>
      </p:pic>
      <p:sp>
        <p:nvSpPr>
          <p:cNvPr id="10" name="TextBox 9"/>
          <p:cNvSpPr txBox="1"/>
          <p:nvPr/>
        </p:nvSpPr>
        <p:spPr>
          <a:xfrm>
            <a:off x="915988" y="4685387"/>
            <a:ext cx="7796574" cy="830997"/>
          </a:xfrm>
          <a:prstGeom prst="rect">
            <a:avLst/>
          </a:prstGeom>
          <a:noFill/>
        </p:spPr>
        <p:txBody>
          <a:bodyPr wrap="square" rtlCol="0">
            <a:spAutoFit/>
          </a:bodyPr>
          <a:lstStyle/>
          <a:p>
            <a:r>
              <a:rPr lang="en-GB" sz="1600" dirty="0" smtClean="0"/>
              <a:t>The Check field </a:t>
            </a:r>
            <a:r>
              <a:rPr lang="en-US" sz="1600" dirty="0" smtClean="0"/>
              <a:t>allows the STA to check that it is the right IRMK without having to send 128 bits.</a:t>
            </a:r>
          </a:p>
          <a:p>
            <a:endParaRPr lang="en-US" sz="1600" dirty="0"/>
          </a:p>
        </p:txBody>
      </p:sp>
      <p:sp>
        <p:nvSpPr>
          <p:cNvPr id="11" name="TextBox 10"/>
          <p:cNvSpPr txBox="1"/>
          <p:nvPr/>
        </p:nvSpPr>
        <p:spPr>
          <a:xfrm>
            <a:off x="704768" y="1160433"/>
            <a:ext cx="8007793" cy="707886"/>
          </a:xfrm>
          <a:prstGeom prst="rect">
            <a:avLst/>
          </a:prstGeom>
          <a:noFill/>
        </p:spPr>
        <p:txBody>
          <a:bodyPr wrap="square" rtlCol="0">
            <a:spAutoFit/>
          </a:bodyPr>
          <a:lstStyle/>
          <a:p>
            <a:r>
              <a:rPr lang="en-US" sz="2000" dirty="0" smtClean="0">
                <a:solidFill>
                  <a:srgbClr val="FF0000"/>
                </a:solidFill>
              </a:rPr>
              <a:t>To provide extra security, AP confirms IRMK and STA can check it without having to declare the full IRMK</a:t>
            </a:r>
            <a:endParaRPr lang="en-US" sz="2000" dirty="0">
              <a:solidFill>
                <a:srgbClr val="FF0000"/>
              </a:solidFill>
            </a:endParaRPr>
          </a:p>
        </p:txBody>
      </p:sp>
    </p:spTree>
    <p:extLst>
      <p:ext uri="{BB962C8B-B14F-4D97-AF65-F5344CB8AC3E}">
        <p14:creationId xmlns:p14="http://schemas.microsoft.com/office/powerpoint/2010/main" val="1368006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600200"/>
            <a:ext cx="7772400" cy="4267200"/>
          </a:xfrm>
        </p:spPr>
        <p:txBody>
          <a:bodyPr/>
          <a:lstStyle/>
          <a:p>
            <a:r>
              <a:rPr lang="en-US" sz="1800" dirty="0" smtClean="0"/>
              <a:t>If AP has many IRMKs and STA did not include the IRMK Check field in IRM element, then AP can request it.</a:t>
            </a:r>
          </a:p>
          <a:p>
            <a:r>
              <a:rPr lang="en-US" sz="1800" dirty="0" smtClean="0"/>
              <a:t>Also, AP can send Check Request, to confirm that the STA is who it says it is.  NOTE: STA MUST respond with </a:t>
            </a:r>
            <a:r>
              <a:rPr lang="en-US" sz="1800" u="sng" dirty="0" smtClean="0"/>
              <a:t>different IRMK Offset </a:t>
            </a:r>
            <a:r>
              <a:rPr lang="en-US" sz="1800" dirty="0" smtClean="0"/>
              <a:t>than that used in IRM element used in Association. </a:t>
            </a:r>
          </a:p>
          <a:p>
            <a:pPr lvl="1"/>
            <a:r>
              <a:rPr lang="en-US" sz="1400" dirty="0" smtClean="0"/>
              <a:t>Possibly make this mandatory every association so as to prevent any “spoofing” of the MAC address and Hash??  </a:t>
            </a:r>
          </a:p>
          <a:p>
            <a:pPr lvl="1"/>
            <a:r>
              <a:rPr lang="en-US" sz="1400" dirty="0" smtClean="0"/>
              <a:t>Is this spoof a real problem?  Spoof would have to have Password to the network for this to be of use. Then why pretend to be someone else?  If AP asks for IRMK Check, then spoof is exposed. </a:t>
            </a:r>
          </a:p>
          <a:p>
            <a:endParaRPr lang="en-US" sz="1800" dirty="0" smtClean="0"/>
          </a:p>
          <a:p>
            <a:pPr marL="0" indent="0">
              <a:buNone/>
            </a:pPr>
            <a:r>
              <a:rPr lang="en-US" sz="1600" b="0" dirty="0" smtClean="0"/>
              <a:t>Notes:</a:t>
            </a:r>
            <a:endParaRPr lang="en-US" sz="1600" b="0" dirty="0"/>
          </a:p>
          <a:p>
            <a:r>
              <a:rPr lang="en-US" sz="1600" b="0" dirty="0" smtClean="0"/>
              <a:t>We could consider STA always includes Check in IRM element</a:t>
            </a:r>
          </a:p>
          <a:p>
            <a:r>
              <a:rPr lang="en-US" sz="1600" b="0" dirty="0" smtClean="0"/>
              <a:t>IF STA recognizes AP as a “busy AP” then STA should include IRMK Check.</a:t>
            </a:r>
          </a:p>
          <a:p>
            <a:r>
              <a:rPr lang="en-US" sz="1600" b="0" dirty="0" smtClean="0"/>
              <a:t>AP could always challenge STA to provide the Check (different Offset)</a:t>
            </a:r>
            <a:endParaRPr lang="en-US" sz="1600" b="0" dirty="0"/>
          </a:p>
        </p:txBody>
      </p:sp>
      <p:sp>
        <p:nvSpPr>
          <p:cNvPr id="3" name="Title 2"/>
          <p:cNvSpPr>
            <a:spLocks noGrp="1"/>
          </p:cNvSpPr>
          <p:nvPr>
            <p:ph type="title"/>
          </p:nvPr>
        </p:nvSpPr>
        <p:spPr/>
        <p:txBody>
          <a:bodyPr/>
          <a:lstStyle/>
          <a:p>
            <a:r>
              <a:rPr lang="en-US" dirty="0" smtClean="0"/>
              <a:t>IRMK Check Request/Response</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995299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762000"/>
          </a:xfrm>
        </p:spPr>
        <p:txBody>
          <a:bodyPr/>
          <a:lstStyle/>
          <a:p>
            <a:r>
              <a:rPr lang="en-US" dirty="0" smtClean="0"/>
              <a:t>AP requests new IRMK</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
        <p:nvSpPr>
          <p:cNvPr id="8" name="Rectangle 7"/>
          <p:cNvSpPr/>
          <p:nvPr/>
        </p:nvSpPr>
        <p:spPr>
          <a:xfrm>
            <a:off x="713077" y="1498600"/>
            <a:ext cx="7391399" cy="830997"/>
          </a:xfrm>
          <a:prstGeom prst="rect">
            <a:avLst/>
          </a:prstGeom>
        </p:spPr>
        <p:txBody>
          <a:bodyPr wrap="square">
            <a:spAutoFit/>
          </a:bodyPr>
          <a:lstStyle/>
          <a:p>
            <a:pPr marL="342900" indent="-342900">
              <a:buFont typeface="Arial" panose="020B0604020202020204" pitchFamily="34" charset="0"/>
              <a:buChar char="•"/>
            </a:pPr>
            <a:r>
              <a:rPr lang="en-US" dirty="0" smtClean="0"/>
              <a:t>AP can request a new IRMK (provides reason) </a:t>
            </a:r>
          </a:p>
          <a:p>
            <a:pPr marL="342900" indent="-342900">
              <a:buFont typeface="Arial" panose="020B0604020202020204" pitchFamily="34" charset="0"/>
              <a:buChar char="•"/>
            </a:pPr>
            <a:endParaRPr lang="en-US" dirty="0" smtClean="0"/>
          </a:p>
        </p:txBody>
      </p:sp>
      <p:sp>
        <p:nvSpPr>
          <p:cNvPr id="9" name="TextBox 8"/>
          <p:cNvSpPr txBox="1"/>
          <p:nvPr/>
        </p:nvSpPr>
        <p:spPr>
          <a:xfrm>
            <a:off x="685800" y="4349651"/>
            <a:ext cx="7010400" cy="2062103"/>
          </a:xfrm>
          <a:prstGeom prst="rect">
            <a:avLst/>
          </a:prstGeom>
          <a:noFill/>
        </p:spPr>
        <p:txBody>
          <a:bodyPr wrap="square" rtlCol="0">
            <a:spAutoFit/>
          </a:bodyPr>
          <a:lstStyle/>
          <a:p>
            <a:r>
              <a:rPr lang="en-US" sz="1800" dirty="0" smtClean="0"/>
              <a:t>REASON</a:t>
            </a:r>
          </a:p>
          <a:p>
            <a:pPr marL="342900" indent="-342900">
              <a:buFont typeface="Arial" panose="020B0604020202020204" pitchFamily="34" charset="0"/>
              <a:buChar char="•"/>
            </a:pPr>
            <a:r>
              <a:rPr lang="en-US" sz="1800" dirty="0" smtClean="0"/>
              <a:t>AP </a:t>
            </a:r>
            <a:r>
              <a:rPr lang="en-US" sz="1800" dirty="0"/>
              <a:t>might delete stored IRMKs</a:t>
            </a:r>
          </a:p>
          <a:p>
            <a:pPr marL="800100" lvl="1" indent="-342900">
              <a:buFont typeface="Arial" panose="020B0604020202020204" pitchFamily="34" charset="0"/>
              <a:buChar char="•"/>
            </a:pPr>
            <a:r>
              <a:rPr lang="en-US" sz="1600" b="0" dirty="0"/>
              <a:t>Old</a:t>
            </a:r>
          </a:p>
          <a:p>
            <a:pPr marL="800100" lvl="1" indent="-342900">
              <a:buFont typeface="Arial" panose="020B0604020202020204" pitchFamily="34" charset="0"/>
              <a:buChar char="•"/>
            </a:pPr>
            <a:r>
              <a:rPr lang="en-US" sz="1600" b="0" dirty="0"/>
              <a:t>Capacity</a:t>
            </a:r>
          </a:p>
          <a:p>
            <a:pPr marL="342900" indent="-342900">
              <a:buFont typeface="Arial" panose="020B0604020202020204" pitchFamily="34" charset="0"/>
              <a:buChar char="•"/>
            </a:pPr>
            <a:r>
              <a:rPr lang="en-US" sz="1800" dirty="0"/>
              <a:t>If STA associates as “Known” and IRMK not found, then AP can request a new IRMA </a:t>
            </a:r>
          </a:p>
          <a:p>
            <a:endParaRPr lang="en-US" dirty="0"/>
          </a:p>
        </p:txBody>
      </p:sp>
      <p:pic>
        <p:nvPicPr>
          <p:cNvPr id="2" name="Picture 1"/>
          <p:cNvPicPr>
            <a:picLocks noChangeAspect="1"/>
          </p:cNvPicPr>
          <p:nvPr/>
        </p:nvPicPr>
        <p:blipFill>
          <a:blip r:embed="rId2"/>
          <a:stretch>
            <a:fillRect/>
          </a:stretch>
        </p:blipFill>
        <p:spPr>
          <a:xfrm>
            <a:off x="371776" y="2054662"/>
            <a:ext cx="8073999" cy="2147363"/>
          </a:xfrm>
          <a:prstGeom prst="rect">
            <a:avLst/>
          </a:prstGeom>
        </p:spPr>
      </p:pic>
    </p:spTree>
    <p:extLst>
      <p:ext uri="{BB962C8B-B14F-4D97-AF65-F5344CB8AC3E}">
        <p14:creationId xmlns:p14="http://schemas.microsoft.com/office/powerpoint/2010/main" val="731261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Pre-Association</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
        <p:nvSpPr>
          <p:cNvPr id="9" name="TextBox 8"/>
          <p:cNvSpPr txBox="1"/>
          <p:nvPr/>
        </p:nvSpPr>
        <p:spPr>
          <a:xfrm>
            <a:off x="762000" y="1828800"/>
            <a:ext cx="8077200" cy="1015663"/>
          </a:xfrm>
          <a:prstGeom prst="rect">
            <a:avLst/>
          </a:prstGeom>
          <a:noFill/>
        </p:spPr>
        <p:txBody>
          <a:bodyPr wrap="square" rtlCol="0">
            <a:spAutoFit/>
          </a:bodyPr>
          <a:lstStyle/>
          <a:p>
            <a:r>
              <a:rPr lang="en-US" sz="2000" dirty="0" smtClean="0"/>
              <a:t>STA can send IRM ANQP-element</a:t>
            </a:r>
          </a:p>
          <a:p>
            <a:r>
              <a:rPr lang="en-US" sz="2000" dirty="0" smtClean="0"/>
              <a:t>AP can use the IRM Hash and the IRMA (TA) to find the IRMK</a:t>
            </a:r>
          </a:p>
          <a:p>
            <a:r>
              <a:rPr lang="en-US" sz="2000" dirty="0" smtClean="0"/>
              <a:t>(Can only be used if AP already has the IRMK) </a:t>
            </a:r>
            <a:endParaRPr lang="en-US" sz="2000" dirty="0"/>
          </a:p>
        </p:txBody>
      </p:sp>
      <p:pic>
        <p:nvPicPr>
          <p:cNvPr id="2" name="Picture 1"/>
          <p:cNvPicPr>
            <a:picLocks noChangeAspect="1"/>
          </p:cNvPicPr>
          <p:nvPr/>
        </p:nvPicPr>
        <p:blipFill>
          <a:blip r:embed="rId2"/>
          <a:stretch>
            <a:fillRect/>
          </a:stretch>
        </p:blipFill>
        <p:spPr>
          <a:xfrm>
            <a:off x="414274" y="3124200"/>
            <a:ext cx="7861427" cy="771615"/>
          </a:xfrm>
          <a:prstGeom prst="rect">
            <a:avLst/>
          </a:prstGeom>
        </p:spPr>
      </p:pic>
    </p:spTree>
    <p:extLst>
      <p:ext uri="{BB962C8B-B14F-4D97-AF65-F5344CB8AC3E}">
        <p14:creationId xmlns:p14="http://schemas.microsoft.com/office/powerpoint/2010/main" val="2319069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724400"/>
          </a:xfrm>
        </p:spPr>
        <p:txBody>
          <a:bodyPr/>
          <a:lstStyle/>
          <a:p>
            <a:r>
              <a:rPr lang="en-US" sz="1800" dirty="0" smtClean="0"/>
              <a:t>The “IRMK Check” field allows the AP to down-select list </a:t>
            </a:r>
          </a:p>
          <a:p>
            <a:pPr lvl="1"/>
            <a:r>
              <a:rPr lang="en-US" sz="1600" dirty="0" smtClean="0"/>
              <a:t>Reduces APs stored list by 1/256</a:t>
            </a:r>
          </a:p>
          <a:p>
            <a:pPr lvl="1"/>
            <a:r>
              <a:rPr lang="en-US" sz="1600" dirty="0" smtClean="0"/>
              <a:t>Only reduces security from 128 bits to 120 bits.</a:t>
            </a:r>
          </a:p>
          <a:p>
            <a:pPr marL="457200" lvl="1" indent="0">
              <a:buNone/>
            </a:pPr>
            <a:r>
              <a:rPr lang="en-US" sz="1600" dirty="0" smtClean="0"/>
              <a:t>3</a:t>
            </a:r>
            <a:r>
              <a:rPr lang="en-US" sz="1600" baseline="30000" dirty="0" smtClean="0"/>
              <a:t>rd</a:t>
            </a:r>
            <a:r>
              <a:rPr lang="en-US" sz="1600" dirty="0" smtClean="0"/>
              <a:t> party must perform average of 2</a:t>
            </a:r>
            <a:r>
              <a:rPr lang="en-US" sz="1600" baseline="30000" dirty="0" smtClean="0"/>
              <a:t>119</a:t>
            </a:r>
            <a:r>
              <a:rPr lang="en-US" sz="1600" dirty="0" smtClean="0"/>
              <a:t> (6.4 x 10</a:t>
            </a:r>
            <a:r>
              <a:rPr lang="en-US" sz="1600" baseline="30000" dirty="0" smtClean="0"/>
              <a:t>35</a:t>
            </a:r>
            <a:r>
              <a:rPr lang="en-US" sz="1600" dirty="0" smtClean="0"/>
              <a:t>) hash calculations to find the IRMK. </a:t>
            </a:r>
          </a:p>
          <a:p>
            <a:pPr marL="457200" lvl="1" indent="0">
              <a:buNone/>
            </a:pPr>
            <a:r>
              <a:rPr lang="en-US" sz="1600" b="1" dirty="0" smtClean="0">
                <a:solidFill>
                  <a:srgbClr val="FF0000"/>
                </a:solidFill>
              </a:rPr>
              <a:t>To find IRMK in 1 month requires 2.56 x 10</a:t>
            </a:r>
            <a:r>
              <a:rPr lang="en-US" sz="1600" b="1" baseline="30000" dirty="0" smtClean="0">
                <a:solidFill>
                  <a:srgbClr val="FF0000"/>
                </a:solidFill>
              </a:rPr>
              <a:t>20</a:t>
            </a:r>
            <a:r>
              <a:rPr lang="en-US" sz="1600" b="1" dirty="0" smtClean="0">
                <a:solidFill>
                  <a:srgbClr val="FF0000"/>
                </a:solidFill>
              </a:rPr>
              <a:t> calculations per nanosecond)</a:t>
            </a:r>
          </a:p>
          <a:p>
            <a:pPr marL="457200" lvl="1" indent="0">
              <a:buNone/>
            </a:pPr>
            <a:r>
              <a:rPr lang="en-US" sz="1600" i="1" dirty="0" smtClean="0">
                <a:solidFill>
                  <a:srgbClr val="FF0000"/>
                </a:solidFill>
              </a:rPr>
              <a:t>(note: Has </a:t>
            </a:r>
            <a:r>
              <a:rPr lang="en-US" sz="1600" i="1" dirty="0" smtClean="0">
                <a:solidFill>
                  <a:srgbClr val="FF0000"/>
                </a:solidFill>
              </a:rPr>
              <a:t>to check IRMK for every </a:t>
            </a:r>
            <a:r>
              <a:rPr lang="en-US" sz="1600" i="1" dirty="0" smtClean="0">
                <a:solidFill>
                  <a:srgbClr val="FF0000"/>
                </a:solidFill>
              </a:rPr>
              <a:t>STA that associates </a:t>
            </a:r>
            <a:r>
              <a:rPr lang="en-US" sz="1600" i="1" dirty="0" smtClean="0">
                <a:solidFill>
                  <a:srgbClr val="FF0000"/>
                </a:solidFill>
              </a:rPr>
              <a:t>as TA and HASH change every association, </a:t>
            </a:r>
            <a:r>
              <a:rPr lang="en-US" sz="1600" i="1" dirty="0" smtClean="0">
                <a:solidFill>
                  <a:srgbClr val="FF0000"/>
                </a:solidFill>
              </a:rPr>
              <a:t>and if STA changes IRMK then </a:t>
            </a:r>
            <a:r>
              <a:rPr lang="en-US" sz="1600" i="1" dirty="0" smtClean="0">
                <a:solidFill>
                  <a:srgbClr val="FF0000"/>
                </a:solidFill>
              </a:rPr>
              <a:t>impossible.  STAs might choose to change IRMKs at regular intervals, say each week.)</a:t>
            </a:r>
            <a:endParaRPr lang="en-US" sz="1600" i="1" dirty="0" smtClean="0">
              <a:solidFill>
                <a:srgbClr val="FF0000"/>
              </a:solidFill>
            </a:endParaRPr>
          </a:p>
          <a:p>
            <a:r>
              <a:rPr lang="en-US" sz="2000" dirty="0" smtClean="0"/>
              <a:t>Down-Select at AP with IRMK Check</a:t>
            </a:r>
          </a:p>
          <a:p>
            <a:pPr lvl="1"/>
            <a:r>
              <a:rPr lang="en-US" sz="1600" dirty="0" smtClean="0"/>
              <a:t>2</a:t>
            </a:r>
            <a:r>
              <a:rPr lang="en-US" sz="1600" baseline="30000" dirty="0" smtClean="0"/>
              <a:t>16</a:t>
            </a:r>
            <a:r>
              <a:rPr lang="en-US" sz="1600" dirty="0" smtClean="0"/>
              <a:t> combinations for 16 bits, 2</a:t>
            </a:r>
            <a:r>
              <a:rPr lang="en-US" sz="1600" baseline="30000" dirty="0" smtClean="0"/>
              <a:t>8</a:t>
            </a:r>
            <a:r>
              <a:rPr lang="en-US" sz="1600" dirty="0" smtClean="0"/>
              <a:t> combinations for 8 bit EXOR </a:t>
            </a:r>
          </a:p>
          <a:p>
            <a:pPr lvl="1"/>
            <a:r>
              <a:rPr lang="en-US" sz="1600" dirty="0" smtClean="0"/>
              <a:t>Down Select is 2</a:t>
            </a:r>
            <a:r>
              <a:rPr lang="en-US" sz="1600" baseline="30000" dirty="0" smtClean="0"/>
              <a:t>16</a:t>
            </a:r>
            <a:r>
              <a:rPr lang="en-US" sz="1600" dirty="0" smtClean="0"/>
              <a:t>/2</a:t>
            </a:r>
            <a:r>
              <a:rPr lang="en-US" sz="1600" baseline="30000" dirty="0" smtClean="0"/>
              <a:t>8</a:t>
            </a:r>
            <a:r>
              <a:rPr lang="en-US" sz="1600" dirty="0" smtClean="0"/>
              <a:t> = 256 i.e. 1000 IRMKs down selected to 4.</a:t>
            </a:r>
          </a:p>
          <a:p>
            <a:pPr lvl="1"/>
            <a:r>
              <a:rPr lang="en-US" sz="1600" dirty="0" smtClean="0">
                <a:solidFill>
                  <a:srgbClr val="FF0000"/>
                </a:solidFill>
              </a:rPr>
              <a:t>1000 IRMKs in store, AP, on average, needs to check </a:t>
            </a:r>
            <a:r>
              <a:rPr lang="en-US" sz="1600" b="1" dirty="0" smtClean="0">
                <a:solidFill>
                  <a:srgbClr val="FF0000"/>
                </a:solidFill>
              </a:rPr>
              <a:t>2</a:t>
            </a:r>
            <a:r>
              <a:rPr lang="en-US" sz="1600" dirty="0" smtClean="0">
                <a:solidFill>
                  <a:srgbClr val="FF0000"/>
                </a:solidFill>
              </a:rPr>
              <a:t> to find correct IRMK</a:t>
            </a:r>
          </a:p>
          <a:p>
            <a:r>
              <a:rPr lang="en-US" sz="1800" dirty="0" smtClean="0"/>
              <a:t>IRM Check field also used by AP to Confirm IRMK back to STA.</a:t>
            </a:r>
          </a:p>
          <a:p>
            <a:pPr lvl="1"/>
            <a:r>
              <a:rPr lang="en-US" sz="1600" dirty="0" smtClean="0"/>
              <a:t>This provides  double security that the AP is who it says it is, i.e. the same AP that was originally used to share the Key</a:t>
            </a:r>
            <a:r>
              <a:rPr lang="en-US" sz="1600" dirty="0"/>
              <a:t> </a:t>
            </a:r>
            <a:endParaRPr lang="en-US" sz="1600" dirty="0" smtClean="0"/>
          </a:p>
          <a:p>
            <a:pPr lvl="1"/>
            <a:endParaRPr lang="en-US" sz="1800" dirty="0"/>
          </a:p>
          <a:p>
            <a:endParaRPr lang="en-US" dirty="0" smtClean="0"/>
          </a:p>
          <a:p>
            <a:endParaRPr lang="en-US" dirty="0"/>
          </a:p>
        </p:txBody>
      </p:sp>
      <p:sp>
        <p:nvSpPr>
          <p:cNvPr id="3" name="Title 2"/>
          <p:cNvSpPr>
            <a:spLocks noGrp="1"/>
          </p:cNvSpPr>
          <p:nvPr>
            <p:ph type="title"/>
          </p:nvPr>
        </p:nvSpPr>
        <p:spPr>
          <a:xfrm>
            <a:off x="685800" y="685800"/>
            <a:ext cx="7772400" cy="534987"/>
          </a:xfrm>
        </p:spPr>
        <p:txBody>
          <a:bodyPr/>
          <a:lstStyle/>
          <a:p>
            <a:r>
              <a:rPr lang="en-US" sz="2400" dirty="0" smtClean="0"/>
              <a:t>Security</a:t>
            </a:r>
            <a:endParaRPr lang="en-US" sz="2400"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27142216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397000"/>
            <a:ext cx="7772400" cy="4572001"/>
          </a:xfrm>
        </p:spPr>
        <p:txBody>
          <a:bodyPr/>
          <a:lstStyle/>
          <a:p>
            <a:r>
              <a:rPr lang="en-US" sz="2000" dirty="0" smtClean="0"/>
              <a:t>Every time STA associates, the address IRMA AND IRM Hash values change.</a:t>
            </a:r>
          </a:p>
          <a:p>
            <a:pPr lvl="1"/>
            <a:r>
              <a:rPr lang="en-US" sz="1600" dirty="0" smtClean="0"/>
              <a:t>Impossible to know if same STA associating.  </a:t>
            </a:r>
          </a:p>
          <a:p>
            <a:r>
              <a:rPr lang="en-US" sz="2000" dirty="0" smtClean="0"/>
              <a:t>Third party would need to brute strength all keys, IRMK (128 bits, or 120 bits if using IRMK Check), to find the IRMK.  BUT, next time STA </a:t>
            </a:r>
            <a:r>
              <a:rPr lang="en-US" sz="2000" dirty="0" smtClean="0"/>
              <a:t>associates </a:t>
            </a:r>
            <a:r>
              <a:rPr lang="en-US" sz="1600" dirty="0" smtClean="0"/>
              <a:t>third </a:t>
            </a:r>
            <a:r>
              <a:rPr lang="en-US" sz="1600" dirty="0" smtClean="0"/>
              <a:t>party must </a:t>
            </a:r>
            <a:r>
              <a:rPr lang="en-US" sz="1600" dirty="0" smtClean="0"/>
              <a:t>again check IRMKs as no correlation between the IRMK and the TA (IRMA) and Hash.</a:t>
            </a:r>
            <a:endParaRPr lang="en-US" sz="1600" dirty="0" smtClean="0"/>
          </a:p>
          <a:p>
            <a:r>
              <a:rPr lang="en-US" sz="2000" dirty="0" smtClean="0"/>
              <a:t>IF STA changes IRMK (once associated) then IMPOSSIBLE to know the STA.</a:t>
            </a:r>
          </a:p>
          <a:p>
            <a:r>
              <a:rPr lang="en-US" sz="2000" dirty="0" smtClean="0"/>
              <a:t>STA can use a different IRMK for every AP, AND change it whenever </a:t>
            </a:r>
          </a:p>
          <a:p>
            <a:endParaRPr lang="en-US" sz="2000" dirty="0" smtClean="0"/>
          </a:p>
          <a:p>
            <a:endParaRPr lang="en-US" dirty="0" smtClean="0"/>
          </a:p>
        </p:txBody>
      </p:sp>
      <p:sp>
        <p:nvSpPr>
          <p:cNvPr id="3" name="Title 2"/>
          <p:cNvSpPr>
            <a:spLocks noGrp="1"/>
          </p:cNvSpPr>
          <p:nvPr>
            <p:ph type="title"/>
          </p:nvPr>
        </p:nvSpPr>
        <p:spPr>
          <a:xfrm>
            <a:off x="685800" y="685800"/>
            <a:ext cx="7772400" cy="685800"/>
          </a:xfrm>
        </p:spPr>
        <p:txBody>
          <a:bodyPr/>
          <a:lstStyle/>
          <a:p>
            <a:r>
              <a:rPr lang="en-US" dirty="0" smtClean="0"/>
              <a:t>IRM is very Secure</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557321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r>
              <a:rPr lang="en-US" sz="1800" dirty="0" smtClean="0"/>
              <a:t>This is a presentation on “Identifiable Random MAC Address”, IRMA</a:t>
            </a:r>
            <a:endParaRPr lang="en-US" sz="1800" dirty="0"/>
          </a:p>
          <a:p>
            <a:pPr marL="0" indent="0">
              <a:buNone/>
            </a:pPr>
            <a:r>
              <a:rPr lang="en-US" sz="1400" b="0" dirty="0" smtClean="0"/>
              <a:t>Rev 1, </a:t>
            </a:r>
          </a:p>
          <a:p>
            <a:r>
              <a:rPr lang="en-US" sz="1400" b="0" dirty="0" smtClean="0"/>
              <a:t>Presented initial idea to </a:t>
            </a:r>
            <a:r>
              <a:rPr lang="en-US" sz="1400" b="0" dirty="0" err="1" smtClean="0"/>
              <a:t>TGbh</a:t>
            </a:r>
            <a:r>
              <a:rPr lang="en-US" sz="1400" b="0" dirty="0" smtClean="0"/>
              <a:t> 10/12/2021</a:t>
            </a:r>
          </a:p>
          <a:p>
            <a:pPr marL="0" indent="0">
              <a:buNone/>
            </a:pPr>
            <a:r>
              <a:rPr lang="en-US" sz="1400" b="0" dirty="0" smtClean="0"/>
              <a:t>Rev 2, </a:t>
            </a:r>
          </a:p>
          <a:p>
            <a:r>
              <a:rPr lang="en-US" sz="1400" b="0" dirty="0" smtClean="0"/>
              <a:t>Added “No IRMK found” to cover case when the AP has deleted the “old” IRMKs.  AP can ask for new IRMK (STA sends new or same)</a:t>
            </a:r>
          </a:p>
          <a:p>
            <a:r>
              <a:rPr lang="en-US" sz="1400" b="0" dirty="0" smtClean="0"/>
              <a:t>Added “Private” to IRM element to allow IRM STA to use a private MAC address (eliminate need to set I/G bit)</a:t>
            </a:r>
          </a:p>
          <a:p>
            <a:pPr marL="0" indent="0">
              <a:buNone/>
            </a:pPr>
            <a:r>
              <a:rPr lang="en-US" sz="1400" b="0" dirty="0"/>
              <a:t>Rev </a:t>
            </a:r>
            <a:r>
              <a:rPr lang="en-US" sz="1400" b="0" dirty="0" smtClean="0"/>
              <a:t>3</a:t>
            </a:r>
          </a:p>
          <a:p>
            <a:r>
              <a:rPr lang="en-US" sz="1400" b="0" dirty="0" smtClean="0"/>
              <a:t>Added “IRMK Check” </a:t>
            </a:r>
            <a:endParaRPr lang="en-US" sz="1600" b="0" dirty="0" smtClean="0"/>
          </a:p>
          <a:p>
            <a:pPr lvl="1"/>
            <a:r>
              <a:rPr lang="en-US" sz="1200" dirty="0" smtClean="0"/>
              <a:t>Used</a:t>
            </a:r>
            <a:r>
              <a:rPr lang="en-US" sz="1200" b="0" dirty="0" smtClean="0"/>
              <a:t> to down-select stored IRMKs in AP </a:t>
            </a:r>
          </a:p>
          <a:p>
            <a:pPr lvl="1"/>
            <a:r>
              <a:rPr lang="en-US" sz="1200" dirty="0" smtClean="0"/>
              <a:t>Used to confirm back to STA that correct IRMK has been found</a:t>
            </a:r>
          </a:p>
          <a:p>
            <a:pPr marL="0" indent="0">
              <a:buNone/>
            </a:pPr>
            <a:r>
              <a:rPr lang="en-US" sz="1400" b="0" dirty="0" smtClean="0"/>
              <a:t>Rev 4 - Discussed Change to stop any possible brute force attack</a:t>
            </a:r>
          </a:p>
          <a:p>
            <a:pPr marL="0" indent="0">
              <a:buNone/>
            </a:pPr>
            <a:r>
              <a:rPr lang="en-US" sz="1400" b="0" dirty="0" smtClean="0"/>
              <a:t>Rev 5 - Delete Provide </a:t>
            </a:r>
            <a:r>
              <a:rPr lang="en-US" sz="1400" b="0" dirty="0"/>
              <a:t>IRMK ? (</a:t>
            </a:r>
            <a:r>
              <a:rPr lang="en-US" sz="1400" b="0" dirty="0" smtClean="0"/>
              <a:t>can’t see a good use case for it)</a:t>
            </a:r>
          </a:p>
          <a:p>
            <a:pPr marL="0" indent="0">
              <a:buNone/>
            </a:pPr>
            <a:r>
              <a:rPr lang="en-US" sz="1400" b="0" dirty="0" smtClean="0"/>
              <a:t>Rev 6 - Worked on Advantages.  Corrected ANQP-element</a:t>
            </a:r>
          </a:p>
          <a:p>
            <a:pPr marL="0" indent="0">
              <a:buNone/>
            </a:pPr>
            <a:r>
              <a:rPr lang="en-US" sz="1400" b="0" dirty="0" smtClean="0"/>
              <a:t>Rev 7 - Added IRMK Check Request and Response.</a:t>
            </a:r>
          </a:p>
          <a:p>
            <a:pPr marL="0" indent="0">
              <a:buNone/>
            </a:pPr>
            <a:r>
              <a:rPr lang="en-US" sz="1400" b="0" dirty="0" smtClean="0"/>
              <a:t>Rev 8 – Added slides on security</a:t>
            </a:r>
          </a:p>
          <a:p>
            <a:pPr marL="0" indent="0">
              <a:buNone/>
            </a:pPr>
            <a:r>
              <a:rPr lang="en-US" sz="1400" b="0" dirty="0" smtClean="0"/>
              <a:t>Rev 9 – Added IRMK Check numbers and performance</a:t>
            </a:r>
          </a:p>
          <a:p>
            <a:pPr marL="0" indent="0">
              <a:buNone/>
            </a:pPr>
            <a:r>
              <a:rPr lang="en-US" sz="1400" b="0" dirty="0" smtClean="0"/>
              <a:t>Rev 10 – Edits, counter to “spoof”, delete Criteria </a:t>
            </a:r>
            <a:r>
              <a:rPr lang="en-US" sz="1400" b="0" dirty="0" smtClean="0"/>
              <a:t>slide</a:t>
            </a:r>
          </a:p>
          <a:p>
            <a:pPr marL="0" indent="0">
              <a:buNone/>
            </a:pPr>
            <a:r>
              <a:rPr lang="en-US" sz="1400" b="0" dirty="0" smtClean="0"/>
              <a:t>Rev 11 – Added time to find IRMK</a:t>
            </a:r>
            <a:r>
              <a:rPr lang="en-US" sz="1400" b="0" dirty="0" smtClean="0"/>
              <a:t>.</a:t>
            </a:r>
            <a:endParaRPr lang="en-US" sz="1400" b="0" dirty="0" smtClean="0"/>
          </a:p>
        </p:txBody>
      </p:sp>
      <p:sp>
        <p:nvSpPr>
          <p:cNvPr id="3" name="Title 2"/>
          <p:cNvSpPr>
            <a:spLocks noGrp="1"/>
          </p:cNvSpPr>
          <p:nvPr>
            <p:ph type="title"/>
          </p:nvPr>
        </p:nvSpPr>
        <p:spPr>
          <a:xfrm>
            <a:off x="685800" y="685800"/>
            <a:ext cx="7772400" cy="609600"/>
          </a:xfrm>
        </p:spPr>
        <p:txBody>
          <a:bodyPr/>
          <a:lstStyle/>
          <a:p>
            <a:r>
              <a:rPr lang="en-US" dirty="0" smtClean="0"/>
              <a:t>Intro</a:t>
            </a:r>
            <a:endParaRPr lang="en-US" dirty="0"/>
          </a:p>
        </p:txBody>
      </p:sp>
      <p:sp>
        <p:nvSpPr>
          <p:cNvPr id="4" name="Date Placeholder 3"/>
          <p:cNvSpPr>
            <a:spLocks noGrp="1"/>
          </p:cNvSpPr>
          <p:nvPr>
            <p:ph type="dt" sz="half" idx="10"/>
          </p:nvPr>
        </p:nvSpPr>
        <p:spPr>
          <a:xfrm>
            <a:off x="696913" y="332601"/>
            <a:ext cx="878446" cy="276999"/>
          </a:xfrm>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IRM enables the AP to identify the STA, </a:t>
            </a:r>
          </a:p>
          <a:p>
            <a:pPr lvl="1"/>
            <a:r>
              <a:rPr lang="en-US" dirty="0" smtClean="0"/>
              <a:t>i.e. STA “123” </a:t>
            </a:r>
          </a:p>
          <a:p>
            <a:r>
              <a:rPr lang="en-US" dirty="0" smtClean="0"/>
              <a:t>AP can exchange frames or higher layer APP can then associate STA 123 with some other specific details/IDs</a:t>
            </a:r>
          </a:p>
          <a:p>
            <a:pPr lvl="1"/>
            <a:r>
              <a:rPr lang="en-US" dirty="0" smtClean="0"/>
              <a:t>Membership ID , customer ID, guest ID, family member, employee ID, etc.</a:t>
            </a:r>
          </a:p>
          <a:p>
            <a:pPr lvl="1"/>
            <a:endParaRPr lang="en-US" dirty="0"/>
          </a:p>
          <a:p>
            <a:endParaRPr lang="en-US" dirty="0"/>
          </a:p>
        </p:txBody>
      </p:sp>
      <p:sp>
        <p:nvSpPr>
          <p:cNvPr id="3" name="Title 2"/>
          <p:cNvSpPr>
            <a:spLocks noGrp="1"/>
          </p:cNvSpPr>
          <p:nvPr>
            <p:ph type="title"/>
          </p:nvPr>
        </p:nvSpPr>
        <p:spPr/>
        <p:txBody>
          <a:bodyPr/>
          <a:lstStyle/>
          <a:p>
            <a:r>
              <a:rPr lang="en-US" dirty="0" smtClean="0"/>
              <a:t>STA details</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1005343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112139"/>
            <a:ext cx="7772400" cy="5027612"/>
          </a:xfrm>
        </p:spPr>
        <p:txBody>
          <a:bodyPr/>
          <a:lstStyle/>
          <a:p>
            <a:r>
              <a:rPr lang="en-US" sz="1400" dirty="0" smtClean="0"/>
              <a:t>A different Random MAC can be used even when returning to same ESS – more privacy!</a:t>
            </a:r>
          </a:p>
          <a:p>
            <a:pPr lvl="1"/>
            <a:r>
              <a:rPr lang="en-US" sz="1100" dirty="0" smtClean="0"/>
              <a:t>Even though STA indicates “Known”, </a:t>
            </a:r>
            <a:r>
              <a:rPr lang="en-US" sz="1100" dirty="0"/>
              <a:t>No way a 3</a:t>
            </a:r>
            <a:r>
              <a:rPr lang="en-US" sz="1100" baseline="30000" dirty="0"/>
              <a:t>rd</a:t>
            </a:r>
            <a:r>
              <a:rPr lang="en-US" sz="1100" dirty="0"/>
              <a:t> party can know if same STA (unlike “same MAC address for same AP</a:t>
            </a:r>
            <a:r>
              <a:rPr lang="en-US" sz="1100" dirty="0" smtClean="0"/>
              <a:t>”)</a:t>
            </a:r>
          </a:p>
          <a:p>
            <a:pPr lvl="1"/>
            <a:r>
              <a:rPr lang="en-US" sz="1100" dirty="0" smtClean="0"/>
              <a:t> MAC address and IRM Hash field values change every time.  The last associated IRMK stays constant at the AP.  </a:t>
            </a:r>
          </a:p>
          <a:p>
            <a:r>
              <a:rPr lang="en-US" sz="1400" dirty="0" smtClean="0"/>
              <a:t>An IRM STA can still choose to use “private” random MAC</a:t>
            </a:r>
          </a:p>
          <a:p>
            <a:pPr lvl="1"/>
            <a:r>
              <a:rPr lang="en-US" sz="1100" dirty="0" smtClean="0"/>
              <a:t>If no IRM Hash field, then private MAC address in use.</a:t>
            </a:r>
          </a:p>
          <a:p>
            <a:r>
              <a:rPr lang="en-US" sz="1400" dirty="0" smtClean="0"/>
              <a:t>STA can change IRMK at any time</a:t>
            </a:r>
          </a:p>
          <a:p>
            <a:pPr lvl="1"/>
            <a:r>
              <a:rPr lang="en-US" sz="1100" dirty="0" smtClean="0"/>
              <a:t>Changed when associated</a:t>
            </a:r>
            <a:r>
              <a:rPr lang="en-US" sz="1100" dirty="0" smtClean="0"/>
              <a:t>.  </a:t>
            </a:r>
            <a:r>
              <a:rPr lang="en-US" sz="1100" dirty="0" smtClean="0"/>
              <a:t>Hence even if brute force </a:t>
            </a:r>
            <a:r>
              <a:rPr lang="en-US" sz="1100" dirty="0" smtClean="0"/>
              <a:t>were practical to </a:t>
            </a:r>
            <a:r>
              <a:rPr lang="en-US" sz="1100" dirty="0" smtClean="0"/>
              <a:t>find IRMK, if changed, impossible to know if same STA reassociates</a:t>
            </a:r>
          </a:p>
          <a:p>
            <a:pPr lvl="1"/>
            <a:r>
              <a:rPr lang="en-US" sz="1100" dirty="0" smtClean="0"/>
              <a:t>AP still knows that it is STA X even though IRMK has changed</a:t>
            </a:r>
          </a:p>
          <a:p>
            <a:r>
              <a:rPr lang="en-US" sz="1400" dirty="0" smtClean="0"/>
              <a:t>AP can restrict its stored list if necessary and request a new IRMK if “No IRMK found”</a:t>
            </a:r>
          </a:p>
          <a:p>
            <a:pPr lvl="1"/>
            <a:r>
              <a:rPr lang="en-US" sz="1100" dirty="0" smtClean="0"/>
              <a:t>STA can provide old or new</a:t>
            </a:r>
          </a:p>
          <a:p>
            <a:pPr lvl="1"/>
            <a:r>
              <a:rPr lang="en-US" sz="1100" dirty="0" smtClean="0"/>
              <a:t>However, “IRMK Check” allows AP to keep a large store. 1/256 reduction in list</a:t>
            </a:r>
          </a:p>
          <a:p>
            <a:r>
              <a:rPr lang="en-US" sz="1400" dirty="0" smtClean="0"/>
              <a:t>STA can be identified pre-association </a:t>
            </a:r>
          </a:p>
          <a:p>
            <a:pPr lvl="1"/>
            <a:r>
              <a:rPr lang="en-US" sz="1200" dirty="0" smtClean="0"/>
              <a:t>AP can check stored IRMKs as soon as Association Request received OR wait for association</a:t>
            </a:r>
          </a:p>
          <a:p>
            <a:pPr lvl="1"/>
            <a:r>
              <a:rPr lang="en-US" sz="1200" dirty="0"/>
              <a:t> STA can send IRMK-ANQP </a:t>
            </a:r>
            <a:r>
              <a:rPr lang="en-US" sz="1200" dirty="0" smtClean="0"/>
              <a:t>element</a:t>
            </a:r>
          </a:p>
          <a:p>
            <a:r>
              <a:rPr lang="en-US" sz="1400" dirty="0" smtClean="0"/>
              <a:t>No reference to any ‘real’ address or real ID</a:t>
            </a:r>
          </a:p>
          <a:p>
            <a:r>
              <a:rPr lang="en-US" sz="1400" dirty="0" smtClean="0"/>
              <a:t>Spoof </a:t>
            </a:r>
            <a:r>
              <a:rPr lang="en-US" sz="1400" dirty="0" smtClean="0"/>
              <a:t>attacks </a:t>
            </a:r>
            <a:r>
              <a:rPr lang="en-US" sz="1400" dirty="0" smtClean="0"/>
              <a:t>can be </a:t>
            </a:r>
            <a:r>
              <a:rPr lang="en-US" sz="1400" dirty="0" smtClean="0"/>
              <a:t>countered</a:t>
            </a:r>
            <a:endParaRPr lang="en-US" sz="1400" dirty="0" smtClean="0"/>
          </a:p>
          <a:p>
            <a:r>
              <a:rPr lang="en-US" sz="1400" dirty="0" smtClean="0"/>
              <a:t>Very flexible, easy to add Action </a:t>
            </a:r>
            <a:r>
              <a:rPr lang="en-US" sz="1400" dirty="0" smtClean="0"/>
              <a:t>frames</a:t>
            </a:r>
          </a:p>
          <a:p>
            <a:r>
              <a:rPr lang="en-US" sz="1400" i="1" u="sng" dirty="0" smtClean="0"/>
              <a:t>NOTE:  Compatible with the ID Action frames</a:t>
            </a:r>
            <a:r>
              <a:rPr lang="en-US" sz="1400" i="1" dirty="0" smtClean="0"/>
              <a:t>.</a:t>
            </a:r>
            <a:endParaRPr lang="en-US" sz="1400" i="1" dirty="0" smtClean="0"/>
          </a:p>
          <a:p>
            <a:pPr marL="0" indent="0" algn="ctr">
              <a:buNone/>
            </a:pPr>
            <a:r>
              <a:rPr lang="en-US" sz="1600" i="1" dirty="0" smtClean="0"/>
              <a:t>Provides an ID that solves many Use Case problems created by RCM</a:t>
            </a:r>
            <a:endParaRPr lang="en-US" sz="1800" i="1" dirty="0" smtClean="0"/>
          </a:p>
          <a:p>
            <a:endParaRPr lang="en-US" sz="2000" dirty="0"/>
          </a:p>
        </p:txBody>
      </p:sp>
      <p:sp>
        <p:nvSpPr>
          <p:cNvPr id="3" name="Title 2"/>
          <p:cNvSpPr>
            <a:spLocks noGrp="1"/>
          </p:cNvSpPr>
          <p:nvPr>
            <p:ph type="title"/>
          </p:nvPr>
        </p:nvSpPr>
        <p:spPr>
          <a:xfrm>
            <a:off x="685800" y="685800"/>
            <a:ext cx="7772400" cy="350139"/>
          </a:xfrm>
        </p:spPr>
        <p:txBody>
          <a:bodyPr/>
          <a:lstStyle/>
          <a:p>
            <a:r>
              <a:rPr lang="en-US" dirty="0" smtClean="0"/>
              <a:t>Advantages</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3463519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Document 21/1673 is the working document for the accompanying text</a:t>
            </a:r>
            <a:endParaRPr lang="en-US" dirty="0"/>
          </a:p>
        </p:txBody>
      </p:sp>
      <p:sp>
        <p:nvSpPr>
          <p:cNvPr id="3" name="Title 2"/>
          <p:cNvSpPr>
            <a:spLocks noGrp="1"/>
          </p:cNvSpPr>
          <p:nvPr>
            <p:ph type="title"/>
          </p:nvPr>
        </p:nvSpPr>
        <p:spPr/>
        <p:txBody>
          <a:bodyPr/>
          <a:lstStyle/>
          <a:p>
            <a:r>
              <a:rPr lang="en-US" dirty="0" smtClean="0"/>
              <a:t>IRM Text</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3318788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23</a:t>
            </a:fld>
            <a:endParaRPr lang="en-US" dirty="0"/>
          </a:p>
        </p:txBody>
      </p:sp>
      <p:sp>
        <p:nvSpPr>
          <p:cNvPr id="7" name="TextBox 6"/>
          <p:cNvSpPr txBox="1"/>
          <p:nvPr/>
        </p:nvSpPr>
        <p:spPr>
          <a:xfrm>
            <a:off x="3429000" y="2667000"/>
            <a:ext cx="2289409" cy="461665"/>
          </a:xfrm>
          <a:prstGeom prst="rect">
            <a:avLst/>
          </a:prstGeom>
          <a:noFill/>
        </p:spPr>
        <p:txBody>
          <a:bodyPr wrap="none" rtlCol="0">
            <a:spAutoFit/>
          </a:bodyPr>
          <a:lstStyle/>
          <a:p>
            <a:r>
              <a:rPr lang="en-US" dirty="0" smtClean="0"/>
              <a:t>QUESTIONS??</a:t>
            </a:r>
            <a:endParaRPr lang="en-US" dirty="0"/>
          </a:p>
        </p:txBody>
      </p:sp>
    </p:spTree>
    <p:extLst>
      <p:ext uri="{BB962C8B-B14F-4D97-AF65-F5344CB8AC3E}">
        <p14:creationId xmlns:p14="http://schemas.microsoft.com/office/powerpoint/2010/main" val="2211262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that an Identifiable Random MAC scheme, along the lines as described in &lt;this document&gt;,  should be </a:t>
            </a:r>
            <a:r>
              <a:rPr lang="en-US" dirty="0" smtClean="0"/>
              <a:t>included </a:t>
            </a:r>
            <a:r>
              <a:rPr lang="en-US" dirty="0" smtClean="0"/>
              <a:t>in the </a:t>
            </a:r>
            <a:r>
              <a:rPr lang="en-US" dirty="0" err="1" smtClean="0"/>
              <a:t>TGbh</a:t>
            </a:r>
            <a:r>
              <a:rPr lang="en-US" dirty="0" smtClean="0"/>
              <a:t> Amendment?</a:t>
            </a:r>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24</a:t>
            </a:fld>
            <a:endParaRPr lang="en-US" dirty="0"/>
          </a:p>
        </p:txBody>
      </p:sp>
    </p:spTree>
    <p:extLst>
      <p:ext uri="{BB962C8B-B14F-4D97-AF65-F5344CB8AC3E}">
        <p14:creationId xmlns:p14="http://schemas.microsoft.com/office/powerpoint/2010/main" val="3509471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0413" y="1336211"/>
            <a:ext cx="8229600" cy="4571999"/>
          </a:xfrm>
        </p:spPr>
        <p:txBody>
          <a:bodyPr/>
          <a:lstStyle/>
          <a:p>
            <a:pPr marL="0" indent="0">
              <a:buNone/>
            </a:pPr>
            <a:r>
              <a:rPr lang="en-US" dirty="0" smtClean="0"/>
              <a:t>MAC Address 48-bit</a:t>
            </a:r>
          </a:p>
          <a:p>
            <a:pPr marL="0" indent="0">
              <a:buNone/>
            </a:pPr>
            <a:r>
              <a:rPr lang="en-US" dirty="0" smtClean="0"/>
              <a:t>Two Types:</a:t>
            </a:r>
          </a:p>
          <a:p>
            <a:r>
              <a:rPr lang="en-US" dirty="0" smtClean="0"/>
              <a:t>Fixed</a:t>
            </a:r>
          </a:p>
          <a:p>
            <a:pPr lvl="1"/>
            <a:r>
              <a:rPr lang="en-US" dirty="0" smtClean="0"/>
              <a:t>Assigned MAC.  </a:t>
            </a:r>
          </a:p>
          <a:p>
            <a:r>
              <a:rPr lang="en-US" dirty="0" smtClean="0"/>
              <a:t>Random</a:t>
            </a:r>
          </a:p>
          <a:p>
            <a:pPr lvl="1"/>
            <a:r>
              <a:rPr lang="en-US" dirty="0" smtClean="0"/>
              <a:t>Two types, </a:t>
            </a:r>
          </a:p>
          <a:p>
            <a:pPr lvl="2"/>
            <a:r>
              <a:rPr lang="en-US" b="1" dirty="0" smtClean="0"/>
              <a:t>Non-identifiable</a:t>
            </a:r>
            <a:r>
              <a:rPr lang="en-US" dirty="0" smtClean="0"/>
              <a:t> - random, STA does not want to be known in any way</a:t>
            </a:r>
          </a:p>
          <a:p>
            <a:pPr lvl="2"/>
            <a:r>
              <a:rPr lang="en-US" b="1" dirty="0" smtClean="0">
                <a:solidFill>
                  <a:srgbClr val="FF0000"/>
                </a:solidFill>
              </a:rPr>
              <a:t>Identifiable </a:t>
            </a:r>
            <a:r>
              <a:rPr lang="en-US" dirty="0" smtClean="0">
                <a:solidFill>
                  <a:srgbClr val="FF0000"/>
                </a:solidFill>
              </a:rPr>
              <a:t>– random, but STA wishes to be identified/remembered by particular APs (networks)</a:t>
            </a:r>
          </a:p>
          <a:p>
            <a:pPr lvl="1"/>
            <a:endParaRPr lang="en-US" dirty="0"/>
          </a:p>
        </p:txBody>
      </p:sp>
      <p:sp>
        <p:nvSpPr>
          <p:cNvPr id="3" name="Title 2"/>
          <p:cNvSpPr>
            <a:spLocks noGrp="1"/>
          </p:cNvSpPr>
          <p:nvPr>
            <p:ph type="title"/>
          </p:nvPr>
        </p:nvSpPr>
        <p:spPr>
          <a:xfrm>
            <a:off x="685800" y="685800"/>
            <a:ext cx="7772400" cy="574211"/>
          </a:xfrm>
        </p:spPr>
        <p:txBody>
          <a:bodyPr/>
          <a:lstStyle/>
          <a:p>
            <a:r>
              <a:rPr lang="en-US" dirty="0" smtClean="0"/>
              <a:t>MAC Addresses</a:t>
            </a:r>
            <a:endParaRPr lang="en-US" dirty="0"/>
          </a:p>
        </p:txBody>
      </p:sp>
      <p:sp>
        <p:nvSpPr>
          <p:cNvPr id="4" name="Date Placeholder 3"/>
          <p:cNvSpPr>
            <a:spLocks noGrp="1"/>
          </p:cNvSpPr>
          <p:nvPr>
            <p:ph type="dt" sz="half" idx="10"/>
          </p:nvPr>
        </p:nvSpPr>
        <p:spPr>
          <a:xfrm>
            <a:off x="696913" y="332601"/>
            <a:ext cx="916918" cy="276999"/>
          </a:xfrm>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804007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3657600"/>
          </a:xfrm>
        </p:spPr>
        <p:txBody>
          <a:bodyPr/>
          <a:lstStyle/>
          <a:p>
            <a:pPr marL="0" lvl="1" indent="0">
              <a:buNone/>
            </a:pPr>
            <a:r>
              <a:rPr lang="en-US" sz="1800" b="1" dirty="0" smtClean="0"/>
              <a:t>Identifiable </a:t>
            </a:r>
            <a:r>
              <a:rPr lang="en-US" sz="1800" b="1" dirty="0"/>
              <a:t>Random MAC </a:t>
            </a:r>
            <a:r>
              <a:rPr lang="en-US" sz="1800" b="1" dirty="0" smtClean="0"/>
              <a:t>(IRM) </a:t>
            </a:r>
            <a:r>
              <a:rPr lang="en-GB" dirty="0" smtClean="0"/>
              <a:t>: </a:t>
            </a:r>
            <a:r>
              <a:rPr lang="en-GB" dirty="0"/>
              <a:t>a scheme where a non-AP STA uses identifiable random medium access control (MAC) addresses (IRMA) to prevent third parties from tracking the non-AP STA while still allowing trusted parties to identify the non-AP STA</a:t>
            </a:r>
            <a:r>
              <a:rPr lang="en-US" sz="1800" dirty="0" smtClean="0"/>
              <a:t>.</a:t>
            </a:r>
            <a:endParaRPr lang="en-US" sz="1600" b="0" dirty="0">
              <a:latin typeface="+mj-lt"/>
            </a:endParaRPr>
          </a:p>
          <a:p>
            <a:pPr marL="0" indent="0">
              <a:buNone/>
            </a:pPr>
            <a:endParaRPr lang="en-US" sz="1800" dirty="0" smtClean="0"/>
          </a:p>
          <a:p>
            <a:pPr marL="0" indent="0">
              <a:buNone/>
            </a:pPr>
            <a:r>
              <a:rPr lang="en-US" sz="1800" dirty="0" smtClean="0"/>
              <a:t>Identifiable Random MAC Address (IRMA) – a r</a:t>
            </a:r>
            <a:r>
              <a:rPr lang="en-US" sz="1800" b="0" dirty="0" smtClean="0"/>
              <a:t>andom MAC address used by a STA using IRM</a:t>
            </a:r>
          </a:p>
          <a:p>
            <a:pPr marL="0" indent="0">
              <a:buNone/>
            </a:pPr>
            <a:endParaRPr lang="en-US" sz="1800" dirty="0" smtClean="0"/>
          </a:p>
          <a:p>
            <a:pPr marL="0" indent="0">
              <a:buNone/>
            </a:pPr>
            <a:r>
              <a:rPr lang="en-US" sz="1800" dirty="0" smtClean="0"/>
              <a:t>Identifiable </a:t>
            </a:r>
            <a:r>
              <a:rPr lang="en-US" sz="1800" dirty="0"/>
              <a:t>Random </a:t>
            </a:r>
            <a:r>
              <a:rPr lang="en-US" sz="1800" dirty="0" smtClean="0"/>
              <a:t>MAC Key (IRMK) – </a:t>
            </a:r>
            <a:r>
              <a:rPr lang="en-US" sz="1800" b="0" dirty="0" smtClean="0"/>
              <a:t>a</a:t>
            </a:r>
            <a:r>
              <a:rPr lang="en-US" sz="1800" dirty="0" smtClean="0"/>
              <a:t> </a:t>
            </a:r>
            <a:r>
              <a:rPr lang="en-US" sz="1800" b="0" dirty="0" smtClean="0"/>
              <a:t>Key used to resolve an IRMA </a:t>
            </a:r>
          </a:p>
          <a:p>
            <a:pPr marL="0" indent="0">
              <a:buNone/>
            </a:pPr>
            <a:endParaRPr lang="en-US" sz="1800" b="0" dirty="0"/>
          </a:p>
          <a:p>
            <a:pPr marL="0" indent="0">
              <a:buNone/>
            </a:pPr>
            <a:endParaRPr lang="en-US" sz="1800" b="0" dirty="0"/>
          </a:p>
        </p:txBody>
      </p:sp>
      <p:sp>
        <p:nvSpPr>
          <p:cNvPr id="3" name="Title 2"/>
          <p:cNvSpPr>
            <a:spLocks noGrp="1"/>
          </p:cNvSpPr>
          <p:nvPr>
            <p:ph type="title"/>
          </p:nvPr>
        </p:nvSpPr>
        <p:spPr>
          <a:xfrm>
            <a:off x="685800" y="685800"/>
            <a:ext cx="7772400" cy="685800"/>
          </a:xfrm>
        </p:spPr>
        <p:txBody>
          <a:bodyPr/>
          <a:lstStyle/>
          <a:p>
            <a:r>
              <a:rPr lang="en-US" dirty="0" smtClean="0"/>
              <a:t>802.11 Definitions</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4056374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788" y="1219200"/>
            <a:ext cx="7772400" cy="5003800"/>
          </a:xfrm>
        </p:spPr>
        <p:txBody>
          <a:bodyPr/>
          <a:lstStyle/>
          <a:p>
            <a:r>
              <a:rPr lang="en-US" sz="2000" dirty="0" smtClean="0"/>
              <a:t>Purpose</a:t>
            </a:r>
          </a:p>
          <a:p>
            <a:pPr lvl="1"/>
            <a:r>
              <a:rPr lang="en-US" sz="1800" dirty="0" smtClean="0"/>
              <a:t>Prevent third-parties </a:t>
            </a:r>
            <a:r>
              <a:rPr lang="en-US" sz="1800" dirty="0"/>
              <a:t>from tracking </a:t>
            </a:r>
            <a:r>
              <a:rPr lang="en-US" sz="1800" dirty="0" smtClean="0"/>
              <a:t>the STA while </a:t>
            </a:r>
            <a:r>
              <a:rPr lang="en-US" sz="1800" dirty="0"/>
              <a:t>still allowing </a:t>
            </a:r>
            <a:r>
              <a:rPr lang="en-US" sz="1800" dirty="0" smtClean="0"/>
              <a:t>trusted </a:t>
            </a:r>
            <a:r>
              <a:rPr lang="en-US" sz="1800" dirty="0"/>
              <a:t>parties </a:t>
            </a:r>
            <a:r>
              <a:rPr lang="en-US" sz="1800" dirty="0" smtClean="0"/>
              <a:t>to recognize </a:t>
            </a:r>
            <a:r>
              <a:rPr lang="en-US" sz="1800" dirty="0"/>
              <a:t>the </a:t>
            </a:r>
            <a:r>
              <a:rPr lang="en-US" sz="1800" dirty="0" smtClean="0"/>
              <a:t>STA.</a:t>
            </a:r>
          </a:p>
          <a:p>
            <a:r>
              <a:rPr lang="en-US" sz="2000" dirty="0" smtClean="0"/>
              <a:t>Identifiable </a:t>
            </a:r>
          </a:p>
          <a:p>
            <a:pPr lvl="1"/>
            <a:r>
              <a:rPr lang="en-US" sz="1800" dirty="0" smtClean="0"/>
              <a:t>Uses a key shared with trusted AP/network – IRMK</a:t>
            </a:r>
          </a:p>
          <a:p>
            <a:pPr lvl="1"/>
            <a:r>
              <a:rPr lang="en-US" sz="1600" dirty="0"/>
              <a:t>IRMA is the </a:t>
            </a:r>
            <a:r>
              <a:rPr lang="en-US" sz="1600" dirty="0" smtClean="0"/>
              <a:t>random TA </a:t>
            </a:r>
            <a:r>
              <a:rPr lang="en-US" sz="1600" dirty="0"/>
              <a:t>MAC </a:t>
            </a:r>
            <a:r>
              <a:rPr lang="en-US" sz="1600" dirty="0" smtClean="0"/>
              <a:t>address used by the STA</a:t>
            </a:r>
            <a:endParaRPr lang="en-US" sz="1600" dirty="0"/>
          </a:p>
          <a:p>
            <a:pPr lvl="1"/>
            <a:r>
              <a:rPr lang="en-US" sz="1600" dirty="0" smtClean="0"/>
              <a:t>STA </a:t>
            </a:r>
            <a:r>
              <a:rPr lang="en-US" sz="1600" dirty="0" smtClean="0"/>
              <a:t>generates an “</a:t>
            </a:r>
            <a:r>
              <a:rPr lang="en-US" sz="1600" b="1" dirty="0" smtClean="0"/>
              <a:t>IRM Hash</a:t>
            </a:r>
            <a:r>
              <a:rPr lang="en-US" sz="1600" dirty="0" smtClean="0"/>
              <a:t>” using </a:t>
            </a:r>
            <a:r>
              <a:rPr lang="en-US" sz="1600" b="1" dirty="0" smtClean="0"/>
              <a:t>IRMK and IRMA</a:t>
            </a:r>
          </a:p>
          <a:p>
            <a:pPr lvl="1"/>
            <a:r>
              <a:rPr lang="en-US" sz="1600" b="1" dirty="0" smtClean="0"/>
              <a:t>IRM </a:t>
            </a:r>
            <a:r>
              <a:rPr lang="en-US" sz="1600" b="1" dirty="0" smtClean="0"/>
              <a:t>Hash is sent in IRM element </a:t>
            </a:r>
            <a:r>
              <a:rPr lang="en-US" sz="1600" dirty="0" smtClean="0"/>
              <a:t>(in Association Request)</a:t>
            </a:r>
          </a:p>
          <a:p>
            <a:pPr lvl="1"/>
            <a:r>
              <a:rPr lang="en-US" sz="1600" dirty="0" smtClean="0"/>
              <a:t>STA can use </a:t>
            </a:r>
            <a:r>
              <a:rPr lang="en-US" sz="1600" dirty="0" smtClean="0"/>
              <a:t>different </a:t>
            </a:r>
            <a:r>
              <a:rPr lang="en-US" sz="1600" dirty="0" smtClean="0"/>
              <a:t>IRMK </a:t>
            </a:r>
            <a:r>
              <a:rPr lang="en-US" sz="1600" dirty="0" smtClean="0"/>
              <a:t>for </a:t>
            </a:r>
            <a:r>
              <a:rPr lang="en-US" sz="1600" dirty="0" smtClean="0"/>
              <a:t>every </a:t>
            </a:r>
            <a:r>
              <a:rPr lang="en-US" sz="1600" dirty="0" smtClean="0"/>
              <a:t>network, and change at will.</a:t>
            </a:r>
            <a:endParaRPr lang="en-US" sz="1600" dirty="0" smtClean="0"/>
          </a:p>
          <a:p>
            <a:r>
              <a:rPr lang="en-US" sz="2000" dirty="0" smtClean="0"/>
              <a:t>Changing TA address</a:t>
            </a:r>
          </a:p>
          <a:p>
            <a:pPr lvl="1"/>
            <a:r>
              <a:rPr lang="en-US" sz="1800" dirty="0" smtClean="0"/>
              <a:t>TA MAC Address (IRMA) changes every use.</a:t>
            </a:r>
          </a:p>
          <a:p>
            <a:pPr lvl="1"/>
            <a:r>
              <a:rPr lang="en-US" sz="1800" dirty="0" smtClean="0"/>
              <a:t>Does NOT use same MAC address for each ESS</a:t>
            </a:r>
          </a:p>
          <a:p>
            <a:pPr lvl="1"/>
            <a:endParaRPr lang="en-US" sz="1800" dirty="0"/>
          </a:p>
          <a:p>
            <a:pPr marL="457200" lvl="1" indent="0">
              <a:buNone/>
            </a:pPr>
            <a:endParaRPr lang="en-US" sz="1800" dirty="0" smtClean="0"/>
          </a:p>
          <a:p>
            <a:pPr marL="57150" indent="0">
              <a:buNone/>
            </a:pPr>
            <a:endParaRPr lang="en-US" sz="1800" dirty="0"/>
          </a:p>
        </p:txBody>
      </p:sp>
      <p:sp>
        <p:nvSpPr>
          <p:cNvPr id="3" name="Title 2"/>
          <p:cNvSpPr>
            <a:spLocks noGrp="1"/>
          </p:cNvSpPr>
          <p:nvPr>
            <p:ph type="title"/>
          </p:nvPr>
        </p:nvSpPr>
        <p:spPr>
          <a:xfrm>
            <a:off x="685800" y="685800"/>
            <a:ext cx="7772400" cy="533400"/>
          </a:xfrm>
        </p:spPr>
        <p:txBody>
          <a:bodyPr/>
          <a:lstStyle/>
          <a:p>
            <a:r>
              <a:rPr lang="en-US" sz="2800" dirty="0" smtClean="0"/>
              <a:t>Identifiable Random MAC Address - IRMA</a:t>
            </a:r>
            <a:endParaRPr lang="en-US" sz="2800"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3668043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9402" y="1295400"/>
            <a:ext cx="7772400" cy="5105400"/>
          </a:xfrm>
        </p:spPr>
        <p:txBody>
          <a:bodyPr/>
          <a:lstStyle/>
          <a:p>
            <a:r>
              <a:rPr lang="en-US" sz="1600" dirty="0" smtClean="0"/>
              <a:t>Two basic random MAC address types:</a:t>
            </a:r>
          </a:p>
          <a:p>
            <a:pPr lvl="1"/>
            <a:r>
              <a:rPr lang="en-US" sz="1400" dirty="0" smtClean="0"/>
              <a:t>Random private (changes randomly, non-identifiable))</a:t>
            </a:r>
          </a:p>
          <a:p>
            <a:pPr lvl="1"/>
            <a:r>
              <a:rPr lang="en-US" sz="1400" dirty="0" smtClean="0"/>
              <a:t>Random identifiable  IRMA</a:t>
            </a:r>
            <a:endParaRPr lang="en-US" sz="1400" dirty="0"/>
          </a:p>
          <a:p>
            <a:r>
              <a:rPr lang="en-US" sz="1600" dirty="0" smtClean="0"/>
              <a:t>MAC Address is 48 bits </a:t>
            </a:r>
          </a:p>
          <a:p>
            <a:pPr lvl="1"/>
            <a:r>
              <a:rPr lang="en-US" sz="1400" b="0" dirty="0" smtClean="0"/>
              <a:t>Least significant bit of first octet (“I/G bit”)</a:t>
            </a:r>
          </a:p>
          <a:p>
            <a:pPr lvl="2"/>
            <a:r>
              <a:rPr lang="en-US" sz="1200" b="0" dirty="0" smtClean="0"/>
              <a:t>0 = unicast, 1 = multicast</a:t>
            </a:r>
          </a:p>
          <a:p>
            <a:pPr lvl="1"/>
            <a:r>
              <a:rPr lang="en-US" sz="1400" b="0" dirty="0" smtClean="0"/>
              <a:t>Second-least-significant </a:t>
            </a:r>
            <a:r>
              <a:rPr lang="en-US" sz="1400" b="0" dirty="0"/>
              <a:t>bit of the first </a:t>
            </a:r>
            <a:r>
              <a:rPr lang="en-US" sz="1400" b="0" dirty="0" smtClean="0"/>
              <a:t>octet (“U/L bit”)</a:t>
            </a:r>
          </a:p>
          <a:p>
            <a:pPr lvl="2"/>
            <a:r>
              <a:rPr lang="en-US" sz="1200" dirty="0" smtClean="0"/>
              <a:t>0 = globally unique, 1 = locally administered</a:t>
            </a:r>
          </a:p>
          <a:p>
            <a:r>
              <a:rPr lang="en-US" sz="1600" b="0" dirty="0" smtClean="0"/>
              <a:t>Random MAC is described in Clause 12.2.10 (D0.0)</a:t>
            </a:r>
          </a:p>
          <a:p>
            <a:pPr lvl="1"/>
            <a:r>
              <a:rPr lang="en-US" sz="1400" b="0" dirty="0" smtClean="0"/>
              <a:t>“The STA shall </a:t>
            </a:r>
            <a:r>
              <a:rPr lang="en-US" sz="1400" b="0" dirty="0"/>
              <a:t>construct the randomized MAC address from the </a:t>
            </a:r>
            <a:r>
              <a:rPr lang="en-US" sz="1400" b="1" i="1" dirty="0"/>
              <a:t>locally administered address </a:t>
            </a:r>
            <a:r>
              <a:rPr lang="en-US" sz="1400" b="1" i="1" dirty="0" smtClean="0"/>
              <a:t>space</a:t>
            </a:r>
            <a:r>
              <a:rPr lang="en-US" sz="1400" b="0" dirty="0" smtClean="0"/>
              <a:t>”</a:t>
            </a:r>
          </a:p>
          <a:p>
            <a:pPr marL="0" indent="0">
              <a:buNone/>
            </a:pPr>
            <a:r>
              <a:rPr lang="en-US" sz="1400" b="0" i="1" dirty="0" smtClean="0"/>
              <a:t>Note:  Also compatible with SLAP if the 4 bits are required.</a:t>
            </a:r>
          </a:p>
          <a:p>
            <a:pPr marL="0" indent="0">
              <a:buNone/>
            </a:pPr>
            <a:endParaRPr lang="en-US" sz="1800" b="0" dirty="0" smtClean="0">
              <a:solidFill>
                <a:srgbClr val="FF0000"/>
              </a:solidFill>
            </a:endParaRPr>
          </a:p>
          <a:p>
            <a:pPr marL="0" indent="0">
              <a:buNone/>
            </a:pPr>
            <a:r>
              <a:rPr lang="en-US" sz="1800" u="sng" dirty="0" smtClean="0">
                <a:solidFill>
                  <a:srgbClr val="FF0000"/>
                </a:solidFill>
              </a:rPr>
              <a:t>IRMA</a:t>
            </a:r>
            <a:r>
              <a:rPr lang="en-US" sz="1800" b="0" u="sng" dirty="0" smtClean="0">
                <a:solidFill>
                  <a:srgbClr val="FF0000"/>
                </a:solidFill>
              </a:rPr>
              <a:t> looks like any other randomized MAC address</a:t>
            </a:r>
            <a:r>
              <a:rPr lang="en-US" sz="1800" b="0" dirty="0" smtClean="0">
                <a:solidFill>
                  <a:srgbClr val="FF0000"/>
                </a:solidFill>
              </a:rPr>
              <a:t>,</a:t>
            </a:r>
            <a:endParaRPr lang="en-US" sz="1800" b="0" dirty="0">
              <a:solidFill>
                <a:srgbClr val="FF0000"/>
              </a:solidFill>
            </a:endParaRPr>
          </a:p>
          <a:p>
            <a:r>
              <a:rPr lang="en-US" sz="1800" b="0" dirty="0" smtClean="0">
                <a:solidFill>
                  <a:srgbClr val="FF0000"/>
                </a:solidFill>
              </a:rPr>
              <a:t>IF IRM element includes the IRM Hash, then the address is an IRMA, i.e., “identifiable”</a:t>
            </a:r>
          </a:p>
          <a:p>
            <a:r>
              <a:rPr lang="en-US" sz="1800" b="0" dirty="0" smtClean="0">
                <a:solidFill>
                  <a:srgbClr val="FF0000"/>
                </a:solidFill>
              </a:rPr>
              <a:t>IF IRM element indicates “Private”, the IRM Hash is NOT sent and the address is a private randomized MAC, i.e., NOT an IRMA.</a:t>
            </a:r>
            <a:endParaRPr lang="en-US" sz="1800" b="0" dirty="0">
              <a:solidFill>
                <a:srgbClr val="FF0000"/>
              </a:solidFill>
            </a:endParaRPr>
          </a:p>
          <a:p>
            <a:pPr marL="0" indent="0">
              <a:buNone/>
            </a:pPr>
            <a:endParaRPr lang="en-US" sz="1800" dirty="0">
              <a:solidFill>
                <a:srgbClr val="00B050"/>
              </a:solidFill>
            </a:endParaRPr>
          </a:p>
        </p:txBody>
      </p:sp>
      <p:sp>
        <p:nvSpPr>
          <p:cNvPr id="3" name="Title 2"/>
          <p:cNvSpPr>
            <a:spLocks noGrp="1"/>
          </p:cNvSpPr>
          <p:nvPr>
            <p:ph type="title"/>
          </p:nvPr>
        </p:nvSpPr>
        <p:spPr>
          <a:xfrm>
            <a:off x="685800" y="685800"/>
            <a:ext cx="7772400" cy="609600"/>
          </a:xfrm>
        </p:spPr>
        <p:txBody>
          <a:bodyPr/>
          <a:lstStyle/>
          <a:p>
            <a:r>
              <a:rPr lang="en-US" dirty="0" smtClean="0"/>
              <a:t>IRM Address (IRMA)</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4165042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sz="2000" dirty="0" smtClean="0"/>
              <a:t>An IRM Capability field is used in the STA and AP</a:t>
            </a:r>
          </a:p>
          <a:p>
            <a:r>
              <a:rPr lang="en-US" sz="2000" dirty="0" smtClean="0"/>
              <a:t>The AP looks for the IRM Capability AND the IRM Hash in IRM element</a:t>
            </a:r>
          </a:p>
          <a:p>
            <a:r>
              <a:rPr lang="en-US" sz="2000" dirty="0" smtClean="0"/>
              <a:t>AP can use the IRM Capability bit to indicate to STAs that there may be a reason to be identified, i.e., “I provide a service”</a:t>
            </a:r>
          </a:p>
          <a:p>
            <a:pPr marL="0" indent="0">
              <a:buNone/>
            </a:pPr>
            <a:endParaRPr lang="en-US" dirty="0" smtClean="0"/>
          </a:p>
          <a:p>
            <a:pPr marL="0" indent="0">
              <a:buNone/>
            </a:pPr>
            <a:endParaRPr lang="en-US" sz="3200" dirty="0" smtClean="0"/>
          </a:p>
          <a:p>
            <a:pPr marL="0" indent="0">
              <a:buNone/>
            </a:pPr>
            <a:endParaRPr lang="en-US" dirty="0" smtClean="0"/>
          </a:p>
        </p:txBody>
      </p:sp>
      <p:sp>
        <p:nvSpPr>
          <p:cNvPr id="3" name="Title 2"/>
          <p:cNvSpPr>
            <a:spLocks noGrp="1"/>
          </p:cNvSpPr>
          <p:nvPr>
            <p:ph type="title"/>
          </p:nvPr>
        </p:nvSpPr>
        <p:spPr>
          <a:xfrm>
            <a:off x="685800" y="685800"/>
            <a:ext cx="7772400" cy="685800"/>
          </a:xfrm>
        </p:spPr>
        <p:txBody>
          <a:bodyPr/>
          <a:lstStyle/>
          <a:p>
            <a:r>
              <a:rPr lang="en-US" dirty="0" smtClean="0"/>
              <a:t>CAPABILITY BIT</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pic>
        <p:nvPicPr>
          <p:cNvPr id="7" name="Picture 6"/>
          <p:cNvPicPr>
            <a:picLocks noChangeAspect="1"/>
          </p:cNvPicPr>
          <p:nvPr/>
        </p:nvPicPr>
        <p:blipFill>
          <a:blip r:embed="rId2"/>
          <a:stretch>
            <a:fillRect/>
          </a:stretch>
        </p:blipFill>
        <p:spPr>
          <a:xfrm>
            <a:off x="542320" y="3657600"/>
            <a:ext cx="8001605" cy="775873"/>
          </a:xfrm>
          <a:prstGeom prst="rect">
            <a:avLst/>
          </a:prstGeom>
        </p:spPr>
      </p:pic>
    </p:spTree>
    <p:extLst>
      <p:ext uri="{BB962C8B-B14F-4D97-AF65-F5344CB8AC3E}">
        <p14:creationId xmlns:p14="http://schemas.microsoft.com/office/powerpoint/2010/main" val="1739224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1659" y="1371600"/>
            <a:ext cx="7772400" cy="5103813"/>
          </a:xfrm>
        </p:spPr>
        <p:txBody>
          <a:bodyPr/>
          <a:lstStyle/>
          <a:p>
            <a:pPr marL="0" lvl="0" indent="0">
              <a:buNone/>
            </a:pPr>
            <a:r>
              <a:rPr lang="en-US" sz="1600" dirty="0" smtClean="0"/>
              <a:t>IRMK (Identifiable Random MAC Key)</a:t>
            </a:r>
            <a:endParaRPr lang="en-US" sz="1600" dirty="0"/>
          </a:p>
          <a:p>
            <a:pPr lvl="0">
              <a:buFont typeface="+mj-lt"/>
              <a:buAutoNum type="arabicPeriod"/>
            </a:pPr>
            <a:r>
              <a:rPr lang="en-US" sz="1600" dirty="0" smtClean="0"/>
              <a:t>STA generates the IRMK</a:t>
            </a:r>
          </a:p>
          <a:p>
            <a:pPr lvl="1"/>
            <a:r>
              <a:rPr lang="en-US" sz="1600" dirty="0" smtClean="0"/>
              <a:t>Could be constant; could vary for each SSID; could be preset.</a:t>
            </a:r>
          </a:p>
          <a:p>
            <a:pPr>
              <a:buFont typeface="+mj-lt"/>
              <a:buAutoNum type="arabicPeriod"/>
            </a:pPr>
            <a:r>
              <a:rPr lang="en-US" sz="1600" dirty="0" smtClean="0"/>
              <a:t>STA </a:t>
            </a:r>
            <a:r>
              <a:rPr lang="en-US" sz="1600" dirty="0" smtClean="0"/>
              <a:t>shares IRMK with AP when first associated</a:t>
            </a:r>
          </a:p>
          <a:p>
            <a:pPr>
              <a:buFont typeface="+mj-lt"/>
              <a:buAutoNum type="arabicPeriod"/>
            </a:pPr>
            <a:r>
              <a:rPr lang="en-US" sz="1600" dirty="0" smtClean="0"/>
              <a:t>STA provides IRM Hash in “IRM element”</a:t>
            </a:r>
          </a:p>
          <a:p>
            <a:pPr>
              <a:buFont typeface="+mj-lt"/>
              <a:buAutoNum type="arabicPeriod"/>
            </a:pPr>
            <a:r>
              <a:rPr lang="en-US" sz="1600" dirty="0" smtClean="0"/>
              <a:t>The IRMK </a:t>
            </a:r>
            <a:r>
              <a:rPr lang="en-US" sz="1600" dirty="0"/>
              <a:t>is </a:t>
            </a:r>
            <a:r>
              <a:rPr lang="en-US" sz="1600" dirty="0" smtClean="0"/>
              <a:t>used </a:t>
            </a:r>
            <a:r>
              <a:rPr lang="en-US" sz="1600" dirty="0"/>
              <a:t>to resolve the </a:t>
            </a:r>
            <a:r>
              <a:rPr lang="en-US" sz="1600" dirty="0" smtClean="0"/>
              <a:t>identity of the STA</a:t>
            </a:r>
            <a:endParaRPr lang="en-US" sz="1600" dirty="0"/>
          </a:p>
          <a:p>
            <a:pPr lvl="1"/>
            <a:r>
              <a:rPr lang="en-US" sz="1800" dirty="0" smtClean="0"/>
              <a:t>verifies </a:t>
            </a:r>
            <a:r>
              <a:rPr lang="en-US" sz="1800" dirty="0"/>
              <a:t>that the hash included in the </a:t>
            </a:r>
            <a:r>
              <a:rPr lang="en-US" sz="1800" dirty="0" smtClean="0"/>
              <a:t>IRM element matches </a:t>
            </a:r>
            <a:r>
              <a:rPr lang="en-US" sz="1800" dirty="0"/>
              <a:t>the output of the local hash computation </a:t>
            </a:r>
            <a:endParaRPr lang="en-US" sz="1800" dirty="0" smtClean="0"/>
          </a:p>
          <a:p>
            <a:pPr lvl="1"/>
            <a:r>
              <a:rPr lang="en-US" sz="1800" dirty="0"/>
              <a:t>	</a:t>
            </a:r>
            <a:r>
              <a:rPr lang="en-US" sz="1800" b="1" dirty="0" smtClean="0"/>
              <a:t>IRM hash </a:t>
            </a:r>
            <a:r>
              <a:rPr lang="en-US" sz="1800" b="1" dirty="0"/>
              <a:t>= </a:t>
            </a:r>
            <a:r>
              <a:rPr lang="en-US" sz="1800" b="1" dirty="0" smtClean="0"/>
              <a:t>function (IRMK</a:t>
            </a:r>
            <a:r>
              <a:rPr lang="en-US" sz="1800" b="1" dirty="0"/>
              <a:t>, </a:t>
            </a:r>
            <a:r>
              <a:rPr lang="en-US" sz="1800" b="1" dirty="0" smtClean="0"/>
              <a:t>IRMA)</a:t>
            </a:r>
            <a:endParaRPr lang="en-US" sz="1800" b="1" dirty="0"/>
          </a:p>
          <a:p>
            <a:pPr marL="0" lvl="0" indent="0">
              <a:buNone/>
            </a:pPr>
            <a:endParaRPr lang="en-US" sz="1400" b="0" dirty="0" smtClean="0"/>
          </a:p>
          <a:p>
            <a:pPr marL="0" lvl="0" indent="0">
              <a:buNone/>
            </a:pPr>
            <a:r>
              <a:rPr lang="en-US" sz="1400" dirty="0" smtClean="0"/>
              <a:t>Since </a:t>
            </a:r>
            <a:r>
              <a:rPr lang="en-US" sz="1400" dirty="0"/>
              <a:t>the </a:t>
            </a:r>
            <a:r>
              <a:rPr lang="en-US" sz="1400" dirty="0" smtClean="0"/>
              <a:t>AP </a:t>
            </a:r>
            <a:r>
              <a:rPr lang="en-US" sz="1400" dirty="0"/>
              <a:t>has the </a:t>
            </a:r>
            <a:r>
              <a:rPr lang="en-US" sz="1400" dirty="0" smtClean="0"/>
              <a:t>IRMK </a:t>
            </a:r>
            <a:r>
              <a:rPr lang="en-US" sz="1400" dirty="0"/>
              <a:t>stored locally and has access to the </a:t>
            </a:r>
            <a:r>
              <a:rPr lang="en-US" sz="1400" dirty="0" smtClean="0"/>
              <a:t>IRMA </a:t>
            </a:r>
            <a:r>
              <a:rPr lang="en-US" sz="1400" dirty="0"/>
              <a:t>included as </a:t>
            </a:r>
            <a:r>
              <a:rPr lang="en-US" sz="1400" dirty="0" smtClean="0"/>
              <a:t>the MAC </a:t>
            </a:r>
            <a:r>
              <a:rPr lang="en-US" sz="1400" dirty="0"/>
              <a:t>address </a:t>
            </a:r>
            <a:r>
              <a:rPr lang="en-US" sz="1400" dirty="0" smtClean="0"/>
              <a:t>and the IRM Hash in the association packet, </a:t>
            </a:r>
            <a:r>
              <a:rPr lang="en-US" sz="1400" dirty="0"/>
              <a:t>it can perform this </a:t>
            </a:r>
            <a:r>
              <a:rPr lang="en-US" sz="1400" dirty="0" smtClean="0"/>
              <a:t>computation and verify the IRMK</a:t>
            </a:r>
          </a:p>
          <a:p>
            <a:pPr marL="0" lvl="0" indent="0">
              <a:buNone/>
            </a:pPr>
            <a:endParaRPr lang="en-US" sz="1200" b="0" i="1" dirty="0"/>
          </a:p>
          <a:p>
            <a:pPr marL="0" indent="0">
              <a:buNone/>
            </a:pPr>
            <a:r>
              <a:rPr lang="en-US" sz="1400" b="0" i="1" dirty="0" smtClean="0"/>
              <a:t>NOTE: Scheme is based on known proven technology – “key </a:t>
            </a:r>
            <a:r>
              <a:rPr lang="en-US" sz="1400" b="0" i="1" dirty="0"/>
              <a:t>derivation functions”.  </a:t>
            </a:r>
            <a:endParaRPr lang="en-US" sz="1400" b="0" i="1" dirty="0" smtClean="0"/>
          </a:p>
          <a:p>
            <a:pPr marL="0" indent="0">
              <a:buNone/>
            </a:pPr>
            <a:r>
              <a:rPr lang="en-US" sz="1400" b="0" i="1" dirty="0" smtClean="0"/>
              <a:t>A </a:t>
            </a:r>
            <a:r>
              <a:rPr lang="en-US" sz="1400" b="0" i="1" dirty="0"/>
              <a:t>typical usage </a:t>
            </a:r>
            <a:r>
              <a:rPr lang="en-US" sz="1400" b="0" i="1" dirty="0" smtClean="0"/>
              <a:t>is take </a:t>
            </a:r>
            <a:r>
              <a:rPr lang="en-US" sz="1400" b="0" i="1" dirty="0"/>
              <a:t>a secret, such as a password or a shared </a:t>
            </a:r>
            <a:r>
              <a:rPr lang="en-US" sz="1400" b="0" i="1" dirty="0" smtClean="0"/>
              <a:t>key (IRMK), and </a:t>
            </a:r>
            <a:r>
              <a:rPr lang="en-US" sz="1400" b="0" i="1" dirty="0"/>
              <a:t>a random number (known as a ‘salt’) </a:t>
            </a:r>
            <a:r>
              <a:rPr lang="en-US" sz="1400" b="0" i="1" dirty="0" smtClean="0"/>
              <a:t>(IRMA) to </a:t>
            </a:r>
            <a:r>
              <a:rPr lang="en-US" sz="1400" b="0" i="1" dirty="0"/>
              <a:t>produce a </a:t>
            </a:r>
            <a:r>
              <a:rPr lang="en-US" sz="1400" b="0" i="1" dirty="0" smtClean="0"/>
              <a:t>key (IRM Hash). Used in many applications.  </a:t>
            </a:r>
          </a:p>
          <a:p>
            <a:pPr marL="0" lvl="0" indent="0">
              <a:buNone/>
            </a:pPr>
            <a:endParaRPr lang="en-US" sz="1800" b="0" i="1" dirty="0"/>
          </a:p>
        </p:txBody>
      </p:sp>
      <p:sp>
        <p:nvSpPr>
          <p:cNvPr id="3" name="Title 2"/>
          <p:cNvSpPr>
            <a:spLocks noGrp="1"/>
          </p:cNvSpPr>
          <p:nvPr>
            <p:ph type="title"/>
          </p:nvPr>
        </p:nvSpPr>
        <p:spPr>
          <a:xfrm>
            <a:off x="685800" y="685800"/>
            <a:ext cx="7772400" cy="685800"/>
          </a:xfrm>
        </p:spPr>
        <p:txBody>
          <a:bodyPr/>
          <a:lstStyle/>
          <a:p>
            <a:r>
              <a:rPr lang="en-US" dirty="0" smtClean="0"/>
              <a:t>IRMK and Hash function</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643388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295400"/>
            <a:ext cx="7772400" cy="4799013"/>
          </a:xfrm>
        </p:spPr>
        <p:txBody>
          <a:bodyPr/>
          <a:lstStyle/>
          <a:p>
            <a:pPr marL="0" indent="0">
              <a:buNone/>
            </a:pPr>
            <a:r>
              <a:rPr lang="en-US" sz="2000" dirty="0" smtClean="0"/>
              <a:t>Proposed to use SHA-256 truncated to 128 bits*, i.e.:</a:t>
            </a:r>
          </a:p>
          <a:p>
            <a:r>
              <a:rPr lang="en-US" sz="2000" dirty="0" smtClean="0"/>
              <a:t>IRM Hash = SHA-256/128 (IRMK, IRMA)</a:t>
            </a:r>
          </a:p>
          <a:p>
            <a:r>
              <a:rPr lang="en-US" sz="2000" b="0" dirty="0" smtClean="0"/>
              <a:t>Where SHA-256/128 is the truncated SHA-256 where </a:t>
            </a:r>
            <a:r>
              <a:rPr lang="en-US" sz="1800" b="0" dirty="0" smtClean="0"/>
              <a:t>the </a:t>
            </a:r>
            <a:r>
              <a:rPr lang="en-US" sz="1800" b="0" dirty="0"/>
              <a:t>leftmost </a:t>
            </a:r>
            <a:r>
              <a:rPr lang="en-US" sz="1800" b="0" dirty="0" smtClean="0"/>
              <a:t>128 </a:t>
            </a:r>
            <a:r>
              <a:rPr lang="en-US" sz="1800" b="0" dirty="0"/>
              <a:t>bits of the 256-bit </a:t>
            </a:r>
            <a:r>
              <a:rPr lang="en-US" sz="1800" b="0" dirty="0" smtClean="0"/>
              <a:t>hash generated </a:t>
            </a:r>
            <a:r>
              <a:rPr lang="en-US" sz="1800" b="0" dirty="0"/>
              <a:t>by SHA-256 are selected as the truncated </a:t>
            </a:r>
            <a:r>
              <a:rPr lang="en-US" sz="1800" b="0" dirty="0" smtClean="0"/>
              <a:t>128 bit IRM Hash</a:t>
            </a:r>
            <a:endParaRPr lang="en-US" sz="1050" dirty="0"/>
          </a:p>
          <a:p>
            <a:endParaRPr lang="en-US" sz="1200" dirty="0" smtClean="0"/>
          </a:p>
          <a:p>
            <a:r>
              <a:rPr lang="en-US" sz="1600" dirty="0" smtClean="0"/>
              <a:t>A 3</a:t>
            </a:r>
            <a:r>
              <a:rPr lang="en-US" sz="1600" baseline="30000" dirty="0" smtClean="0"/>
              <a:t>rd</a:t>
            </a:r>
            <a:r>
              <a:rPr lang="en-US" sz="1600" dirty="0" smtClean="0"/>
              <a:t> party chance of discovering the IRMK?</a:t>
            </a:r>
          </a:p>
          <a:p>
            <a:pPr lvl="1"/>
            <a:r>
              <a:rPr lang="en-US" sz="1400" dirty="0" smtClean="0"/>
              <a:t>Pre-image resistance</a:t>
            </a:r>
          </a:p>
          <a:p>
            <a:pPr lvl="1"/>
            <a:r>
              <a:rPr lang="en-US" sz="1400" dirty="0" smtClean="0"/>
              <a:t>1 in 2 </a:t>
            </a:r>
            <a:r>
              <a:rPr lang="en-US" sz="1400" baseline="30000" dirty="0" smtClean="0"/>
              <a:t>128  </a:t>
            </a:r>
            <a:r>
              <a:rPr lang="en-US" sz="1400" dirty="0" smtClean="0"/>
              <a:t>(See slide 18)</a:t>
            </a:r>
            <a:endParaRPr lang="en-US" sz="1400" dirty="0" smtClean="0"/>
          </a:p>
          <a:p>
            <a:r>
              <a:rPr lang="en-US" sz="1600" dirty="0" smtClean="0"/>
              <a:t>Chance that AP finds wrong key or more than one key?</a:t>
            </a:r>
          </a:p>
          <a:p>
            <a:pPr lvl="1"/>
            <a:r>
              <a:rPr lang="en-US" sz="1400" dirty="0" smtClean="0"/>
              <a:t>Hash collision</a:t>
            </a:r>
          </a:p>
          <a:p>
            <a:pPr lvl="1"/>
            <a:r>
              <a:rPr lang="en-US" sz="1400" dirty="0" smtClean="0"/>
              <a:t>1 in 2 </a:t>
            </a:r>
            <a:r>
              <a:rPr lang="en-US" sz="1400" baseline="30000" dirty="0" smtClean="0"/>
              <a:t>64</a:t>
            </a:r>
          </a:p>
          <a:p>
            <a:r>
              <a:rPr lang="en-US" sz="1600" dirty="0"/>
              <a:t>Two STAs pick same key </a:t>
            </a:r>
            <a:r>
              <a:rPr lang="en-US" sz="1600" dirty="0" smtClean="0"/>
              <a:t>, 1 in 2</a:t>
            </a:r>
            <a:r>
              <a:rPr lang="en-US" sz="1600" baseline="30000" dirty="0" smtClean="0"/>
              <a:t>64</a:t>
            </a:r>
            <a:endParaRPr lang="en-US" sz="1600" baseline="30000" dirty="0"/>
          </a:p>
          <a:p>
            <a:pPr lvl="1"/>
            <a:r>
              <a:rPr lang="en-US" sz="1400" dirty="0" smtClean="0"/>
              <a:t>AP can </a:t>
            </a:r>
            <a:r>
              <a:rPr lang="en-US" sz="1400" dirty="0"/>
              <a:t>ask for “New </a:t>
            </a:r>
            <a:r>
              <a:rPr lang="en-US" sz="1400" dirty="0" smtClean="0"/>
              <a:t>IRMK </a:t>
            </a:r>
            <a:r>
              <a:rPr lang="en-US" sz="1400" dirty="0"/>
              <a:t>Request”</a:t>
            </a:r>
          </a:p>
          <a:p>
            <a:pPr marL="0" indent="0">
              <a:buNone/>
            </a:pPr>
            <a:r>
              <a:rPr lang="en-US" sz="1600" dirty="0" smtClean="0"/>
              <a:t>Note: AP can ask for new key if IRMK not found or duplicate, for example</a:t>
            </a:r>
          </a:p>
          <a:p>
            <a:pPr marL="57150" indent="0">
              <a:buNone/>
            </a:pPr>
            <a:r>
              <a:rPr lang="en-US" dirty="0" smtClean="0"/>
              <a:t>* </a:t>
            </a:r>
            <a:r>
              <a:rPr lang="en-US" sz="1400" i="1" dirty="0" smtClean="0">
                <a:solidFill>
                  <a:srgbClr val="FF0000"/>
                </a:solidFill>
              </a:rPr>
              <a:t>Could use other hash functions.  Want to select a function already known and used.</a:t>
            </a:r>
            <a:endParaRPr lang="en-US" sz="1400" i="1" dirty="0">
              <a:solidFill>
                <a:srgbClr val="FF0000"/>
              </a:solidFill>
            </a:endParaRPr>
          </a:p>
        </p:txBody>
      </p:sp>
      <p:sp>
        <p:nvSpPr>
          <p:cNvPr id="3" name="Title 2"/>
          <p:cNvSpPr>
            <a:spLocks noGrp="1"/>
          </p:cNvSpPr>
          <p:nvPr>
            <p:ph type="title"/>
          </p:nvPr>
        </p:nvSpPr>
        <p:spPr>
          <a:xfrm>
            <a:off x="685800" y="685800"/>
            <a:ext cx="7772400" cy="533400"/>
          </a:xfrm>
        </p:spPr>
        <p:txBody>
          <a:bodyPr/>
          <a:lstStyle/>
          <a:p>
            <a:r>
              <a:rPr lang="en-US" dirty="0" smtClean="0"/>
              <a:t>IRM Hash</a:t>
            </a:r>
            <a:endParaRPr lang="en-US" dirty="0"/>
          </a:p>
        </p:txBody>
      </p:sp>
      <p:sp>
        <p:nvSpPr>
          <p:cNvPr id="4" name="Date Placeholder 3"/>
          <p:cNvSpPr>
            <a:spLocks noGrp="1"/>
          </p:cNvSpPr>
          <p:nvPr>
            <p:ph type="dt" sz="half" idx="10"/>
          </p:nvPr>
        </p:nvSpPr>
        <p:spPr/>
        <p:txBody>
          <a:bodyPr/>
          <a:lstStyle/>
          <a:p>
            <a:pPr>
              <a:defRPr/>
            </a:pPr>
            <a:r>
              <a:rPr lang="en-US" smtClean="0"/>
              <a:t>Nov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126252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103154</TotalTime>
  <Words>2318</Words>
  <Application>Microsoft Office PowerPoint</Application>
  <PresentationFormat>On-screen Show (4:3)</PresentationFormat>
  <Paragraphs>314</Paragraphs>
  <Slides>24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Default Design</vt:lpstr>
      <vt:lpstr>TG bh Identifiable Random MAC Address</vt:lpstr>
      <vt:lpstr>Intro</vt:lpstr>
      <vt:lpstr>MAC Addresses</vt:lpstr>
      <vt:lpstr>802.11 Definitions</vt:lpstr>
      <vt:lpstr>Identifiable Random MAC Address - IRMA</vt:lpstr>
      <vt:lpstr>IRM Address (IRMA)</vt:lpstr>
      <vt:lpstr>CAPABILITY BIT</vt:lpstr>
      <vt:lpstr>IRMK and Hash function</vt:lpstr>
      <vt:lpstr>IRM Hash</vt:lpstr>
      <vt:lpstr>Basic Steps for IRM</vt:lpstr>
      <vt:lpstr>IRM element</vt:lpstr>
      <vt:lpstr>IRMK Check field</vt:lpstr>
      <vt:lpstr>Action Frames to get IRMK</vt:lpstr>
      <vt:lpstr>IRMK Confirm</vt:lpstr>
      <vt:lpstr>IRMK Check Request/Response</vt:lpstr>
      <vt:lpstr>AP requests new IRMK</vt:lpstr>
      <vt:lpstr>Pre-Association</vt:lpstr>
      <vt:lpstr>Security</vt:lpstr>
      <vt:lpstr>IRM is very Secure</vt:lpstr>
      <vt:lpstr>STA details</vt:lpstr>
      <vt:lpstr>Advantages</vt:lpstr>
      <vt:lpstr>IRM Text</vt:lpstr>
      <vt:lpstr>PowerPoint Presentation</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User</cp:lastModifiedBy>
  <cp:revision>1757</cp:revision>
  <cp:lastPrinted>1998-02-10T13:28:06Z</cp:lastPrinted>
  <dcterms:created xsi:type="dcterms:W3CDTF">1998-02-10T13:07:52Z</dcterms:created>
  <dcterms:modified xsi:type="dcterms:W3CDTF">2021-11-18T17:58:44Z</dcterms:modified>
</cp:coreProperties>
</file>