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7"/>
  </p:notesMasterIdLst>
  <p:handoutMasterIdLst>
    <p:handoutMasterId r:id="rId28"/>
  </p:handoutMasterIdLst>
  <p:sldIdLst>
    <p:sldId id="269" r:id="rId2"/>
    <p:sldId id="289" r:id="rId3"/>
    <p:sldId id="271" r:id="rId4"/>
    <p:sldId id="282" r:id="rId5"/>
    <p:sldId id="275" r:id="rId6"/>
    <p:sldId id="281" r:id="rId7"/>
    <p:sldId id="284" r:id="rId8"/>
    <p:sldId id="285" r:id="rId9"/>
    <p:sldId id="290" r:id="rId10"/>
    <p:sldId id="277" r:id="rId11"/>
    <p:sldId id="291" r:id="rId12"/>
    <p:sldId id="298" r:id="rId13"/>
    <p:sldId id="292" r:id="rId14"/>
    <p:sldId id="297" r:id="rId15"/>
    <p:sldId id="299" r:id="rId16"/>
    <p:sldId id="294" r:id="rId17"/>
    <p:sldId id="293" r:id="rId18"/>
    <p:sldId id="295" r:id="rId19"/>
    <p:sldId id="300" r:id="rId20"/>
    <p:sldId id="301" r:id="rId21"/>
    <p:sldId id="287" r:id="rId22"/>
    <p:sldId id="283" r:id="rId23"/>
    <p:sldId id="296" r:id="rId24"/>
    <p:sldId id="288" r:id="rId25"/>
    <p:sldId id="286" r:id="rId26"/>
  </p:sldIdLst>
  <p:sldSz cx="9144000" cy="6858000" type="screen4x3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3">
          <p15:clr>
            <a:srgbClr val="A4A3A4"/>
          </p15:clr>
        </p15:guide>
        <p15:guide id="2" pos="284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FF9900"/>
    <a:srgbClr val="66FF99"/>
    <a:srgbClr val="FF9966"/>
    <a:srgbClr val="FF9933"/>
    <a:srgbClr val="FFFF00"/>
    <a:srgbClr val="66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86380" autoAdjust="0"/>
  </p:normalViewPr>
  <p:slideViewPr>
    <p:cSldViewPr>
      <p:cViewPr varScale="1">
        <p:scale>
          <a:sx n="71" d="100"/>
          <a:sy n="71" d="100"/>
        </p:scale>
        <p:origin x="1164" y="4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958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3492"/>
    </p:cViewPr>
  </p:sorterViewPr>
  <p:notesViewPr>
    <p:cSldViewPr>
      <p:cViewPr>
        <p:scale>
          <a:sx n="100" d="100"/>
          <a:sy n="100" d="100"/>
        </p:scale>
        <p:origin x="3552" y="-300"/>
      </p:cViewPr>
      <p:guideLst>
        <p:guide orient="horz" pos="2163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29263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 smtClean="0"/>
              <a:t>doc.: IEEE 802.11-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7800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 smtClean="0"/>
              <a:t>April 2013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 smtClean="0"/>
              <a:t>Graham Smith, DSP Group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5625" y="89979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F771502A-6538-410D-9F92-7BE935D2C4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198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8213"/>
            <a:r>
              <a:rPr lang="en-US" sz="1200" b="0"/>
              <a:t>Submission</a:t>
            </a:r>
          </a:p>
        </p:txBody>
      </p:sp>
      <p:sp>
        <p:nvSpPr>
          <p:cNvPr id="8200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0807714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 smtClean="0"/>
              <a:t>doc.: IEEE 802.11-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 smtClean="0"/>
              <a:t>April 2013</a:t>
            </a:r>
            <a:endParaRPr lang="en-US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2838" y="701675"/>
            <a:ext cx="4635500" cy="3476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12" tIns="46259" rIns="94112" bIns="462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7963" y="9001125"/>
            <a:ext cx="925512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8213">
              <a:defRPr sz="1200" b="0"/>
            </a:lvl5pPr>
          </a:lstStyle>
          <a:p>
            <a:pPr lvl="4">
              <a:defRPr/>
            </a:pPr>
            <a:r>
              <a:rPr lang="en-US" smtClean="0"/>
              <a:t>Graham Smith, DSP Group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19163"/>
            <a:r>
              <a:rPr lang="en-US" sz="1200" b="0"/>
              <a:t>Submission</a:t>
            </a:r>
          </a:p>
        </p:txBody>
      </p:sp>
      <p:sp>
        <p:nvSpPr>
          <p:cNvPr id="5129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130" name="Line 10"/>
          <p:cNvSpPr>
            <a:spLocks noChangeShapeType="1"/>
          </p:cNvSpPr>
          <p:nvPr/>
        </p:nvSpPr>
        <p:spPr bwMode="auto">
          <a:xfrm>
            <a:off x="639763" y="296863"/>
            <a:ext cx="55784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28568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April 2013</a:t>
            </a:r>
          </a:p>
        </p:txBody>
      </p:sp>
      <p:sp>
        <p:nvSpPr>
          <p:cNvPr id="614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 smtClean="0"/>
              <a:t>Graham Smith, DSP Group</a:t>
            </a:r>
          </a:p>
        </p:txBody>
      </p:sp>
      <p:sp>
        <p:nvSpPr>
          <p:cNvPr id="61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D0B8B295-F92D-467A-B866-1ED57ECAAB6C}" type="slidenum">
              <a:rPr lang="en-US" sz="1200" b="0" smtClean="0"/>
              <a:pPr/>
              <a:t>1</a:t>
            </a:fld>
            <a:endParaRPr lang="en-US" sz="1200" b="0" smtClean="0"/>
          </a:p>
        </p:txBody>
      </p:sp>
      <p:sp>
        <p:nvSpPr>
          <p:cNvPr id="61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4209269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E5CBE4F-402A-49FC-A06A-9C974296C4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Date Placeholder 7"/>
          <p:cNvSpPr>
            <a:spLocks noGrp="1"/>
          </p:cNvSpPr>
          <p:nvPr>
            <p:ph type="dt" sz="half" idx="12"/>
          </p:nvPr>
        </p:nvSpPr>
        <p:spPr>
          <a:xfrm>
            <a:off x="696913" y="332601"/>
            <a:ext cx="878446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Oct 2021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82542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Oct 2021</a:t>
            </a:r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83650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87844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smtClean="0"/>
            </a:lvl1pPr>
          </a:lstStyle>
          <a:p>
            <a:pPr>
              <a:defRPr/>
            </a:pPr>
            <a:r>
              <a:rPr lang="en-US" smtClean="0"/>
              <a:t>Oct 2021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518434" y="6475413"/>
            <a:ext cx="202549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b="0"/>
            </a:lvl1pPr>
          </a:lstStyle>
          <a:p>
            <a:pPr>
              <a:defRPr/>
            </a:pPr>
            <a:r>
              <a:rPr lang="en-US" dirty="0" smtClean="0"/>
              <a:t>Graham Smith, SR Technologies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b="0"/>
            </a:lvl1pPr>
          </a:lstStyle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751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dirty="0"/>
              <a:t>doc.: IEEE </a:t>
            </a:r>
            <a:r>
              <a:rPr lang="en-US" sz="1800" dirty="0" smtClean="0"/>
              <a:t>802.11-21/1585r9</a:t>
            </a:r>
            <a:endParaRPr lang="en-US" sz="1800" dirty="0" smtClean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200" b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5" r:id="rId1"/>
    <p:sldLayoutId id="2147483974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emf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878446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Oct 2021</a:t>
            </a:r>
            <a:endParaRPr lang="en-US" sz="1800" dirty="0" smtClean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38200"/>
            <a:ext cx="7772400" cy="1066800"/>
          </a:xfrm>
          <a:noFill/>
        </p:spPr>
        <p:txBody>
          <a:bodyPr/>
          <a:lstStyle/>
          <a:p>
            <a:r>
              <a:rPr lang="en-US" dirty="0" smtClean="0"/>
              <a:t>TG </a:t>
            </a:r>
            <a:r>
              <a:rPr lang="en-US" dirty="0" err="1" smtClean="0"/>
              <a:t>bh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Identifiable Random MAC Address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47607" y="2209800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2021-10</a:t>
            </a:r>
          </a:p>
        </p:txBody>
      </p:sp>
      <p:sp>
        <p:nvSpPr>
          <p:cNvPr id="3080" name="Rectangle 12"/>
          <p:cNvSpPr>
            <a:spLocks noChangeArrowheads="1"/>
          </p:cNvSpPr>
          <p:nvPr/>
        </p:nvSpPr>
        <p:spPr bwMode="auto">
          <a:xfrm>
            <a:off x="637005" y="313804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dirty="0"/>
              <a:t>Authors:</a:t>
            </a:r>
            <a:endParaRPr lang="en-US" sz="2000" b="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2829405"/>
              </p:ext>
            </p:extLst>
          </p:nvPr>
        </p:nvGraphicFramePr>
        <p:xfrm>
          <a:off x="1133831" y="3697246"/>
          <a:ext cx="7162800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32560">
                  <a:extLst>
                    <a:ext uri="{9D8B030D-6E8A-4147-A177-3AD203B41FA5}">
                      <a16:colId xmlns:a16="http://schemas.microsoft.com/office/drawing/2014/main" val="367919905"/>
                    </a:ext>
                  </a:extLst>
                </a:gridCol>
                <a:gridCol w="1432560">
                  <a:extLst>
                    <a:ext uri="{9D8B030D-6E8A-4147-A177-3AD203B41FA5}">
                      <a16:colId xmlns:a16="http://schemas.microsoft.com/office/drawing/2014/main" val="183324270"/>
                    </a:ext>
                  </a:extLst>
                </a:gridCol>
                <a:gridCol w="1432560">
                  <a:extLst>
                    <a:ext uri="{9D8B030D-6E8A-4147-A177-3AD203B41FA5}">
                      <a16:colId xmlns:a16="http://schemas.microsoft.com/office/drawing/2014/main" val="2681071824"/>
                    </a:ext>
                  </a:extLst>
                </a:gridCol>
                <a:gridCol w="1036318">
                  <a:extLst>
                    <a:ext uri="{9D8B030D-6E8A-4147-A177-3AD203B41FA5}">
                      <a16:colId xmlns:a16="http://schemas.microsoft.com/office/drawing/2014/main" val="3659536808"/>
                    </a:ext>
                  </a:extLst>
                </a:gridCol>
                <a:gridCol w="1828802">
                  <a:extLst>
                    <a:ext uri="{9D8B030D-6E8A-4147-A177-3AD203B41FA5}">
                      <a16:colId xmlns:a16="http://schemas.microsoft.com/office/drawing/2014/main" val="18105968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Name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Company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Address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Phone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email</a:t>
                      </a:r>
                      <a:endParaRPr 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431916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Olivia</a:t>
                      </a:r>
                      <a:r>
                        <a:rPr lang="en-US" sz="1400" baseline="0" dirty="0" smtClean="0"/>
                        <a:t> Fernandez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SRT</a:t>
                      </a:r>
                      <a:r>
                        <a:rPr lang="en-US" sz="1400" baseline="0" dirty="0" smtClean="0"/>
                        <a:t> Group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Sunrise , FL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ofernandez@srtrl.com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187169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Graham Smith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SRT</a:t>
                      </a:r>
                      <a:r>
                        <a:rPr lang="en-US" sz="1400" baseline="0" dirty="0" smtClean="0"/>
                        <a:t> Group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Sunrise , FL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gsmith@srtrl.com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45035632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219203"/>
            <a:ext cx="7772400" cy="5256210"/>
          </a:xfrm>
        </p:spPr>
        <p:txBody>
          <a:bodyPr/>
          <a:lstStyle/>
          <a:p>
            <a:pPr lvl="0">
              <a:buFont typeface="+mj-lt"/>
              <a:buAutoNum type="arabicPeriod"/>
            </a:pPr>
            <a:r>
              <a:rPr lang="en-US" sz="1600" dirty="0" smtClean="0"/>
              <a:t>STA indicates IRM support in Capability Field</a:t>
            </a:r>
          </a:p>
          <a:p>
            <a:pPr lvl="0">
              <a:buFont typeface="+mj-lt"/>
              <a:buAutoNum type="arabicPeriod"/>
            </a:pPr>
            <a:r>
              <a:rPr lang="en-US" sz="1600" dirty="0" smtClean="0"/>
              <a:t>STA generates 48 bit IRMA</a:t>
            </a:r>
          </a:p>
          <a:p>
            <a:pPr lvl="1">
              <a:buFont typeface="+mj-lt"/>
              <a:buAutoNum type="arabicPeriod"/>
            </a:pPr>
            <a:r>
              <a:rPr lang="en-US" sz="1400" dirty="0" smtClean="0"/>
              <a:t>Generates a </a:t>
            </a:r>
            <a:r>
              <a:rPr lang="en-US" sz="1400" dirty="0"/>
              <a:t>random 46 bit number </a:t>
            </a:r>
            <a:endParaRPr lang="en-US" sz="1400" dirty="0" smtClean="0"/>
          </a:p>
          <a:p>
            <a:pPr lvl="1">
              <a:buFont typeface="+mj-lt"/>
              <a:buAutoNum type="arabicPeriod"/>
            </a:pPr>
            <a:r>
              <a:rPr lang="en-US" sz="1400" dirty="0" smtClean="0"/>
              <a:t>Appends </a:t>
            </a:r>
            <a:r>
              <a:rPr lang="en-US" sz="1400" dirty="0"/>
              <a:t>I/G = 0, U/L = </a:t>
            </a:r>
            <a:r>
              <a:rPr lang="en-US" sz="1400" dirty="0" smtClean="0"/>
              <a:t>1  (Compatible with 12.2.10)</a:t>
            </a:r>
          </a:p>
          <a:p>
            <a:pPr>
              <a:buFont typeface="+mj-lt"/>
              <a:buAutoNum type="arabicPeriod"/>
            </a:pPr>
            <a:r>
              <a:rPr lang="en-US" sz="1600" dirty="0" smtClean="0"/>
              <a:t>STA calculates IRM Hash value and includes it in the IRM element </a:t>
            </a:r>
          </a:p>
          <a:p>
            <a:pPr lvl="1">
              <a:buFont typeface="+mj-lt"/>
              <a:buAutoNum type="arabicPeriod"/>
            </a:pPr>
            <a:r>
              <a:rPr lang="en-US" sz="1400" dirty="0"/>
              <a:t>Element included in (re)association frame</a:t>
            </a:r>
          </a:p>
          <a:p>
            <a:pPr lvl="1">
              <a:buFont typeface="+mj-lt"/>
              <a:buAutoNum type="arabicPeriod"/>
            </a:pPr>
            <a:r>
              <a:rPr lang="en-US" sz="1400" dirty="0" smtClean="0"/>
              <a:t>Element may be included pre-association ANQP frames </a:t>
            </a:r>
          </a:p>
          <a:p>
            <a:pPr>
              <a:buFont typeface="+mj-lt"/>
              <a:buAutoNum type="arabicPeriod"/>
            </a:pPr>
            <a:r>
              <a:rPr lang="en-US" sz="1600" dirty="0" smtClean="0"/>
              <a:t>STA can also indicate other information for the AP, e.g.:</a:t>
            </a:r>
          </a:p>
          <a:p>
            <a:pPr lvl="1">
              <a:buFont typeface="+mj-lt"/>
              <a:buAutoNum type="arabicPeriod"/>
            </a:pPr>
            <a:r>
              <a:rPr lang="en-US" sz="1400" dirty="0" smtClean="0"/>
              <a:t>First time association “Unknown”</a:t>
            </a:r>
          </a:p>
          <a:p>
            <a:pPr lvl="1">
              <a:buFont typeface="+mj-lt"/>
              <a:buAutoNum type="arabicPeriod"/>
            </a:pPr>
            <a:r>
              <a:rPr lang="en-US" sz="1400" dirty="0" smtClean="0"/>
              <a:t>Been here before (you should have my key) “Known”</a:t>
            </a:r>
          </a:p>
          <a:p>
            <a:pPr lvl="1">
              <a:buFont typeface="+mj-lt"/>
              <a:buAutoNum type="arabicPeriod"/>
            </a:pPr>
            <a:r>
              <a:rPr lang="en-US" sz="1400" dirty="0" smtClean="0"/>
              <a:t>Been here before but want to change key “Change”</a:t>
            </a:r>
          </a:p>
          <a:p>
            <a:pPr>
              <a:buFont typeface="+mj-lt"/>
              <a:buAutoNum type="arabicPeriod"/>
            </a:pPr>
            <a:r>
              <a:rPr lang="en-US" sz="1600" dirty="0" smtClean="0"/>
              <a:t>When </a:t>
            </a:r>
            <a:r>
              <a:rPr lang="en-US" sz="1600" u="sng" dirty="0"/>
              <a:t>first </a:t>
            </a:r>
            <a:r>
              <a:rPr lang="en-US" sz="1600" dirty="0"/>
              <a:t>associated, </a:t>
            </a:r>
            <a:r>
              <a:rPr lang="en-US" sz="1600" dirty="0" smtClean="0"/>
              <a:t>“Unknown” STA provides IRMK to AP</a:t>
            </a:r>
          </a:p>
          <a:p>
            <a:pPr lvl="1">
              <a:buFont typeface="+mj-lt"/>
              <a:buAutoNum type="arabicPeriod"/>
            </a:pPr>
            <a:r>
              <a:rPr lang="en-US" sz="1400" dirty="0" smtClean="0"/>
              <a:t>Action frame Request and Response exchange(s)</a:t>
            </a:r>
          </a:p>
          <a:p>
            <a:pPr lvl="1">
              <a:buFont typeface="+mj-lt"/>
              <a:buAutoNum type="arabicPeriod"/>
            </a:pPr>
            <a:r>
              <a:rPr lang="en-US" sz="1400" dirty="0" smtClean="0"/>
              <a:t>AP can suggest new key (e.g. Duplicate, not random) </a:t>
            </a:r>
          </a:p>
          <a:p>
            <a:pPr>
              <a:buFont typeface="+mj-lt"/>
              <a:buAutoNum type="arabicPeriod"/>
            </a:pPr>
            <a:r>
              <a:rPr lang="en-US" sz="1800" dirty="0" smtClean="0"/>
              <a:t>AP uses IRMA and stored IRMKs to calculate hash and identify the STA IRMK.</a:t>
            </a:r>
          </a:p>
          <a:p>
            <a:pPr marL="0" indent="0">
              <a:buNone/>
            </a:pPr>
            <a:r>
              <a:rPr lang="en-US" sz="1600" b="0" dirty="0" smtClean="0"/>
              <a:t>It’s </a:t>
            </a:r>
            <a:r>
              <a:rPr lang="en-US" sz="1600" b="0" dirty="0"/>
              <a:t>important to note that the </a:t>
            </a:r>
            <a:r>
              <a:rPr lang="en-US" sz="1600" b="0" u="sng" dirty="0" smtClean="0"/>
              <a:t>IRMK </a:t>
            </a:r>
            <a:r>
              <a:rPr lang="en-US" sz="1600" b="0" u="sng" dirty="0"/>
              <a:t>is not used to reveal the </a:t>
            </a:r>
            <a:r>
              <a:rPr lang="en-US" sz="1600" b="0" u="sng" dirty="0" smtClean="0"/>
              <a:t>STA’s MAC or “identity” address </a:t>
            </a:r>
            <a:r>
              <a:rPr lang="en-US" sz="1600" b="0" dirty="0" smtClean="0"/>
              <a:t>but </a:t>
            </a:r>
            <a:r>
              <a:rPr lang="en-US" sz="1600" b="0" dirty="0"/>
              <a:t>rather for verification purposes </a:t>
            </a:r>
            <a:r>
              <a:rPr lang="en-US" sz="1600" b="0" dirty="0" smtClean="0"/>
              <a:t>only, i.e., the hash matches</a:t>
            </a:r>
          </a:p>
          <a:p>
            <a:pPr lvl="1"/>
            <a:endParaRPr lang="en-US" sz="1200" dirty="0" smtClean="0"/>
          </a:p>
          <a:p>
            <a:endParaRPr lang="en-US" sz="16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2400" cy="457200"/>
          </a:xfrm>
        </p:spPr>
        <p:txBody>
          <a:bodyPr/>
          <a:lstStyle/>
          <a:p>
            <a:r>
              <a:rPr lang="en-US" dirty="0" smtClean="0"/>
              <a:t>Basic Steps for IRM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Oct 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2360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92431" y="609600"/>
            <a:ext cx="7772400" cy="533400"/>
          </a:xfrm>
        </p:spPr>
        <p:txBody>
          <a:bodyPr/>
          <a:lstStyle/>
          <a:p>
            <a:r>
              <a:rPr lang="en-US" dirty="0" smtClean="0"/>
              <a:t>IRM element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Oct 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990600" y="1232902"/>
            <a:ext cx="510094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0" dirty="0" smtClean="0"/>
              <a:t>STA can use “private” address</a:t>
            </a:r>
          </a:p>
          <a:p>
            <a:r>
              <a:rPr lang="en-US" sz="1600" b="0" dirty="0" smtClean="0"/>
              <a:t>IRM element sent in Association Request</a:t>
            </a:r>
          </a:p>
          <a:p>
            <a:r>
              <a:rPr lang="en-US" sz="1600" b="0" dirty="0" smtClean="0"/>
              <a:t>AP then knows if STA IRMK already known (stored) or not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5653" y="3065306"/>
            <a:ext cx="5865895" cy="2342463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58542" y="2128064"/>
            <a:ext cx="6406694" cy="935638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10100" y="3087508"/>
            <a:ext cx="6406694" cy="644043"/>
          </a:xfrm>
          <a:prstGeom prst="rect">
            <a:avLst/>
          </a:prstGeom>
        </p:spPr>
      </p:pic>
      <p:cxnSp>
        <p:nvCxnSpPr>
          <p:cNvPr id="28" name="Straight Connector 27"/>
          <p:cNvCxnSpPr/>
          <p:nvPr/>
        </p:nvCxnSpPr>
        <p:spPr bwMode="auto">
          <a:xfrm>
            <a:off x="6091548" y="2743200"/>
            <a:ext cx="690252" cy="34430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30" name="Straight Connector 29"/>
          <p:cNvCxnSpPr/>
          <p:nvPr/>
        </p:nvCxnSpPr>
        <p:spPr bwMode="auto">
          <a:xfrm>
            <a:off x="7565236" y="2743200"/>
            <a:ext cx="1121564" cy="31542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8" name="Rectangle 7"/>
          <p:cNvSpPr/>
          <p:nvPr/>
        </p:nvSpPr>
        <p:spPr>
          <a:xfrm>
            <a:off x="6194666" y="4664797"/>
            <a:ext cx="2490629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u="sng" dirty="0">
                <a:solidFill>
                  <a:srgbClr val="FF3300"/>
                </a:solidFill>
              </a:rPr>
              <a:t>Change – Eliminates all chances of a brute-force attack.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7128536" y="3499820"/>
            <a:ext cx="121219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See next slide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792773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dirty="0" smtClean="0"/>
              <a:t>IRMK Check field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Oct 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6499" y="1386071"/>
            <a:ext cx="8115148" cy="815788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1098176" y="2216330"/>
            <a:ext cx="7391400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/>
              <a:t>IRMK Offset takes a value N, from 0 to 112  (Note: IRMK is 128 bits)</a:t>
            </a:r>
            <a:endParaRPr lang="en-GB" sz="1400" dirty="0"/>
          </a:p>
          <a:p>
            <a:r>
              <a:rPr lang="en-GB" sz="1400" dirty="0" smtClean="0"/>
              <a:t>The </a:t>
            </a:r>
            <a:r>
              <a:rPr lang="en-GB" sz="1400" dirty="0"/>
              <a:t>Check field contains the 8 bits representing the EX-OR of the 8 bits of the </a:t>
            </a:r>
            <a:r>
              <a:rPr lang="en-GB" sz="1400" dirty="0" smtClean="0"/>
              <a:t>IRMK, </a:t>
            </a:r>
            <a:r>
              <a:rPr lang="en-GB" sz="1400" dirty="0" err="1" smtClean="0"/>
              <a:t>b</a:t>
            </a:r>
            <a:r>
              <a:rPr lang="en-GB" sz="1400" baseline="-25000" dirty="0" err="1" smtClean="0"/>
              <a:t>N</a:t>
            </a:r>
            <a:r>
              <a:rPr lang="en-GB" sz="1400" dirty="0"/>
              <a:t> </a:t>
            </a:r>
            <a:r>
              <a:rPr lang="en-GB" sz="1400" dirty="0" smtClean="0"/>
              <a:t>to b</a:t>
            </a:r>
            <a:r>
              <a:rPr lang="en-GB" sz="1400" baseline="-25000" dirty="0" smtClean="0"/>
              <a:t>N+7 </a:t>
            </a:r>
            <a:r>
              <a:rPr lang="en-GB" sz="1400" dirty="0" smtClean="0"/>
              <a:t>with </a:t>
            </a:r>
            <a:r>
              <a:rPr lang="en-GB" sz="1400" dirty="0"/>
              <a:t>the following 8 </a:t>
            </a:r>
            <a:r>
              <a:rPr lang="en-GB" sz="1400" dirty="0" smtClean="0"/>
              <a:t>bits (b</a:t>
            </a:r>
            <a:r>
              <a:rPr lang="en-GB" sz="1400" baseline="-25000" dirty="0" smtClean="0"/>
              <a:t>N+8</a:t>
            </a:r>
            <a:r>
              <a:rPr lang="en-GB" sz="1400" dirty="0" smtClean="0"/>
              <a:t> to b</a:t>
            </a:r>
            <a:r>
              <a:rPr lang="en-GB" sz="1400" baseline="-25000" dirty="0" smtClean="0"/>
              <a:t>N+15</a:t>
            </a:r>
            <a:r>
              <a:rPr lang="en-GB" sz="1400" dirty="0" smtClean="0"/>
              <a:t>)</a:t>
            </a:r>
          </a:p>
          <a:p>
            <a:endParaRPr lang="en-GB" sz="1400" dirty="0"/>
          </a:p>
          <a:p>
            <a:r>
              <a:rPr lang="en-GB" sz="1400" dirty="0" smtClean="0"/>
              <a:t>i.e.  For n = 0 to 7</a:t>
            </a:r>
          </a:p>
          <a:p>
            <a:r>
              <a:rPr lang="en-GB" sz="1400" dirty="0" smtClean="0"/>
              <a:t>Bits in Check field are	</a:t>
            </a:r>
            <a:r>
              <a:rPr lang="en-GB" sz="1400" dirty="0" err="1" smtClean="0"/>
              <a:t>b</a:t>
            </a:r>
            <a:r>
              <a:rPr lang="en-GB" sz="1400" baseline="-25000" dirty="0" err="1" smtClean="0"/>
              <a:t>n</a:t>
            </a:r>
            <a:r>
              <a:rPr lang="en-GB" sz="1400" dirty="0" smtClean="0"/>
              <a:t> = EX-OR (</a:t>
            </a:r>
            <a:r>
              <a:rPr lang="en-GB" sz="1400" dirty="0" err="1" smtClean="0"/>
              <a:t>b</a:t>
            </a:r>
            <a:r>
              <a:rPr lang="en-GB" sz="1400" baseline="-25000" dirty="0" err="1" smtClean="0"/>
              <a:t>N+n</a:t>
            </a:r>
            <a:r>
              <a:rPr lang="en-GB" sz="1400" dirty="0" smtClean="0"/>
              <a:t>, b</a:t>
            </a:r>
            <a:r>
              <a:rPr lang="en-GB" sz="1400" baseline="-25000" dirty="0" smtClean="0"/>
              <a:t>N+n+8</a:t>
            </a:r>
            <a:r>
              <a:rPr lang="en-GB" sz="1400" dirty="0" smtClean="0"/>
              <a:t>)          where 	</a:t>
            </a:r>
            <a:r>
              <a:rPr lang="en-GB" sz="1400" dirty="0" err="1" smtClean="0"/>
              <a:t>b</a:t>
            </a:r>
            <a:r>
              <a:rPr lang="en-GB" sz="1400" baseline="-25000" dirty="0" err="1" smtClean="0"/>
              <a:t>N</a:t>
            </a:r>
            <a:r>
              <a:rPr lang="en-GB" sz="1400" dirty="0" smtClean="0"/>
              <a:t> is Nth bit in IRMK</a:t>
            </a:r>
          </a:p>
          <a:p>
            <a:r>
              <a:rPr lang="en-GB" sz="1400" dirty="0"/>
              <a:t>	</a:t>
            </a:r>
            <a:r>
              <a:rPr lang="en-GB" sz="1400" dirty="0" smtClean="0"/>
              <a:t>				</a:t>
            </a:r>
            <a:endParaRPr lang="en-US" sz="1400" dirty="0"/>
          </a:p>
          <a:p>
            <a:r>
              <a:rPr lang="en-GB" sz="1400" dirty="0" smtClean="0"/>
              <a:t>As </a:t>
            </a:r>
            <a:r>
              <a:rPr lang="en-GB" sz="1400" dirty="0"/>
              <a:t>an example, </a:t>
            </a:r>
            <a:r>
              <a:rPr lang="en-GB" sz="1400" dirty="0" smtClean="0"/>
              <a:t>IRKM Offset = 72</a:t>
            </a:r>
          </a:p>
          <a:p>
            <a:r>
              <a:rPr lang="en-GB" sz="1400" dirty="0" smtClean="0"/>
              <a:t>Check </a:t>
            </a:r>
            <a:r>
              <a:rPr lang="en-GB" sz="1400" dirty="0"/>
              <a:t>field </a:t>
            </a:r>
            <a:r>
              <a:rPr lang="en-GB" sz="1400" dirty="0" smtClean="0"/>
              <a:t>b0 is </a:t>
            </a:r>
            <a:r>
              <a:rPr lang="en-GB" sz="1400" dirty="0"/>
              <a:t>EX_OR of bits 72 and </a:t>
            </a:r>
            <a:r>
              <a:rPr lang="en-GB" sz="1400" dirty="0" smtClean="0"/>
              <a:t>80, and b7 is EX-OR of bits 79 and 87</a:t>
            </a:r>
          </a:p>
          <a:p>
            <a:endParaRPr lang="en-US" sz="1800" u="sng" dirty="0" smtClean="0"/>
          </a:p>
          <a:p>
            <a:r>
              <a:rPr lang="en-US" sz="1800" u="sng" dirty="0" smtClean="0"/>
              <a:t>Acts </a:t>
            </a:r>
            <a:r>
              <a:rPr lang="en-US" sz="1800" u="sng" dirty="0"/>
              <a:t>as a “Hint” to the AP so AP can quickly find a stored IRMK</a:t>
            </a:r>
            <a:r>
              <a:rPr lang="en-US" sz="1800" u="sng" dirty="0" smtClean="0"/>
              <a:t>.</a:t>
            </a:r>
          </a:p>
          <a:p>
            <a:r>
              <a:rPr lang="en-US" sz="1800" u="sng" dirty="0" smtClean="0"/>
              <a:t>But does not declare any part of the IRMK</a:t>
            </a:r>
          </a:p>
          <a:p>
            <a:r>
              <a:rPr lang="en-US" sz="1800" dirty="0" smtClean="0"/>
              <a:t>Reduces resistance to 1 in 2</a:t>
            </a:r>
            <a:r>
              <a:rPr lang="en-US" sz="1800" baseline="30000" dirty="0" smtClean="0"/>
              <a:t>124</a:t>
            </a:r>
            <a:r>
              <a:rPr lang="en-US" sz="1800" dirty="0" smtClean="0"/>
              <a:t> </a:t>
            </a:r>
          </a:p>
          <a:p>
            <a:endParaRPr lang="en-US" sz="1800" u="sng" dirty="0"/>
          </a:p>
          <a:p>
            <a:r>
              <a:rPr lang="en-US" sz="1800" b="0" dirty="0" smtClean="0"/>
              <a:t>Note that STA can change the IRMK at any point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4789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20197"/>
          </a:xfrm>
        </p:spPr>
        <p:txBody>
          <a:bodyPr/>
          <a:lstStyle/>
          <a:p>
            <a:r>
              <a:rPr lang="en-US" dirty="0" smtClean="0"/>
              <a:t>Action Frames to get IRMK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Oct 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351757" y="3276600"/>
            <a:ext cx="7046912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STA sends “Unknown”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AP sends IRMK Request, STA sends IRMK Response with IRMK</a:t>
            </a:r>
          </a:p>
          <a:p>
            <a:endParaRPr lang="en-US" sz="1600" dirty="0" smtClean="0"/>
          </a:p>
          <a:p>
            <a:r>
              <a:rPr lang="en-US" sz="1600" dirty="0" smtClean="0"/>
              <a:t>STA sends “Known” or “Change”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AP sends IRMK Confirm optionally with “IRMK check”</a:t>
            </a:r>
          </a:p>
          <a:p>
            <a:endParaRPr lang="en-US" sz="1600" dirty="0" smtClean="0"/>
          </a:p>
          <a:p>
            <a:r>
              <a:rPr lang="en-US" sz="1600" dirty="0" smtClean="0"/>
              <a:t>AP can request New IRMK (with reasons)</a:t>
            </a:r>
            <a:endParaRPr lang="en-US" sz="1600" dirty="0"/>
          </a:p>
          <a:p>
            <a:r>
              <a:rPr lang="en-US" sz="1600" dirty="0" smtClean="0"/>
              <a:t>STA can change IRMK whenever it wants (prevents any possible brute-force attack</a:t>
            </a:r>
          </a:p>
          <a:p>
            <a:endParaRPr lang="en-US" sz="1600" dirty="0"/>
          </a:p>
          <a:p>
            <a:r>
              <a:rPr lang="en-US" sz="1600" dirty="0" smtClean="0"/>
              <a:t>AP can request “IRMK Check” (If many IRMKs stored for example).</a:t>
            </a:r>
          </a:p>
          <a:p>
            <a:endParaRPr lang="en-US" sz="1600" dirty="0" smtClean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219200"/>
            <a:ext cx="8241201" cy="21983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0932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 smtClean="0"/>
              <a:t>IRMK Confirm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Oct 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4001" y="2051675"/>
            <a:ext cx="8101918" cy="814458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664214" y="3056319"/>
            <a:ext cx="6858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/>
              <a:t>The IRMK Confirm Action frame is transmitted from an AP to a non-AP STA to confirm that an IRMK has been </a:t>
            </a:r>
            <a:r>
              <a:rPr lang="en-GB" sz="1600" dirty="0" smtClean="0"/>
              <a:t>recognized</a:t>
            </a:r>
            <a:endParaRPr lang="en-US" sz="1600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8248" y="3908253"/>
            <a:ext cx="7813424" cy="587547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915988" y="4685387"/>
            <a:ext cx="779657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smtClean="0"/>
              <a:t>The Check field </a:t>
            </a:r>
            <a:r>
              <a:rPr lang="en-US" sz="1600" dirty="0" smtClean="0"/>
              <a:t>allows the STA to check that it is the right IRMK without having to send 128 bits.</a:t>
            </a:r>
          </a:p>
          <a:p>
            <a:endParaRPr lang="en-US" sz="1600" dirty="0"/>
          </a:p>
        </p:txBody>
      </p:sp>
      <p:sp>
        <p:nvSpPr>
          <p:cNvPr id="11" name="TextBox 10"/>
          <p:cNvSpPr txBox="1"/>
          <p:nvPr/>
        </p:nvSpPr>
        <p:spPr>
          <a:xfrm>
            <a:off x="704768" y="1160433"/>
            <a:ext cx="800779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To provide extra security, AP confirms IRMK and STA can check it without having to declare the full IRMK</a:t>
            </a:r>
            <a:endParaRPr lang="en-US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8006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 smtClean="0"/>
              <a:t>If AP has many IRMKs and STA did not include the IRMK Check field in IRM element, then AP can request it.</a:t>
            </a:r>
          </a:p>
          <a:p>
            <a:endParaRPr lang="en-US" sz="1800" dirty="0" smtClean="0"/>
          </a:p>
          <a:p>
            <a:pPr marL="0" indent="0">
              <a:buNone/>
            </a:pPr>
            <a:r>
              <a:rPr lang="en-US" sz="1800" dirty="0" smtClean="0"/>
              <a:t>Notes:</a:t>
            </a:r>
            <a:endParaRPr lang="en-US" sz="1800" dirty="0"/>
          </a:p>
          <a:p>
            <a:r>
              <a:rPr lang="en-US" sz="1800" dirty="0" smtClean="0"/>
              <a:t>We could consider STA always includes it in IRM element</a:t>
            </a:r>
          </a:p>
          <a:p>
            <a:r>
              <a:rPr lang="en-US" sz="1800" dirty="0" smtClean="0"/>
              <a:t>IF STA recognizes AP as a “busy AP” then STA should include IRMK Check.</a:t>
            </a:r>
            <a:endParaRPr lang="en-US" sz="1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IRMK Check Request/Response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Oct 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5299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dirty="0" smtClean="0"/>
              <a:t>AP requests new IRMK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Oct 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713077" y="1498600"/>
            <a:ext cx="739139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AP can request a new IRMK (provides reason)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/>
          </a:p>
        </p:txBody>
      </p:sp>
      <p:sp>
        <p:nvSpPr>
          <p:cNvPr id="9" name="TextBox 8"/>
          <p:cNvSpPr txBox="1"/>
          <p:nvPr/>
        </p:nvSpPr>
        <p:spPr>
          <a:xfrm>
            <a:off x="685800" y="4349651"/>
            <a:ext cx="70104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REASON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800" dirty="0" smtClean="0"/>
              <a:t>AP </a:t>
            </a:r>
            <a:r>
              <a:rPr lang="en-US" sz="1800" dirty="0"/>
              <a:t>might delete stored IRMKs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b="0" dirty="0"/>
              <a:t>Old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b="0" dirty="0"/>
              <a:t>Capacity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800" dirty="0"/>
              <a:t>If STA associates as “Known” and IRMK not found, then AP can request a new IRMA </a:t>
            </a:r>
          </a:p>
          <a:p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1776" y="2054662"/>
            <a:ext cx="8073999" cy="21473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1261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Pre-Association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Oct 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762000" y="1828800"/>
            <a:ext cx="80772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STA can send IRM ANQP-element</a:t>
            </a:r>
          </a:p>
          <a:p>
            <a:r>
              <a:rPr lang="en-US" sz="2000" dirty="0" smtClean="0"/>
              <a:t>AP can use the IRM Hash and the IRMA (TA) to find the IRMK</a:t>
            </a:r>
          </a:p>
          <a:p>
            <a:r>
              <a:rPr lang="en-US" sz="2000" dirty="0" smtClean="0"/>
              <a:t>(Can only be used if AP already has the IRMK) </a:t>
            </a:r>
            <a:endParaRPr lang="en-US" sz="200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274" y="3124200"/>
            <a:ext cx="7861427" cy="7716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9069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371600"/>
            <a:ext cx="7772400" cy="4724400"/>
          </a:xfrm>
        </p:spPr>
        <p:txBody>
          <a:bodyPr/>
          <a:lstStyle/>
          <a:p>
            <a:r>
              <a:rPr lang="en-US" sz="1800" dirty="0" smtClean="0"/>
              <a:t>The “IRMK Check” field allows the AP to </a:t>
            </a:r>
            <a:r>
              <a:rPr lang="en-US" sz="1800" dirty="0" smtClean="0"/>
              <a:t>down-select list </a:t>
            </a:r>
            <a:endParaRPr lang="en-US" sz="1800" dirty="0" smtClean="0"/>
          </a:p>
          <a:p>
            <a:pPr lvl="1"/>
            <a:r>
              <a:rPr lang="en-US" sz="1600" dirty="0" smtClean="0"/>
              <a:t>STA indicates 8 EX-</a:t>
            </a:r>
            <a:r>
              <a:rPr lang="en-US" sz="1600" dirty="0" err="1" smtClean="0"/>
              <a:t>OR’d</a:t>
            </a:r>
            <a:r>
              <a:rPr lang="en-US" sz="1600" dirty="0" smtClean="0"/>
              <a:t> bits of IRMK from a ‘random’ start</a:t>
            </a:r>
          </a:p>
          <a:p>
            <a:pPr lvl="1"/>
            <a:r>
              <a:rPr lang="en-US" sz="1600" dirty="0" smtClean="0"/>
              <a:t>AP can quickly sort through list to reduce number of possible IRMKs</a:t>
            </a:r>
          </a:p>
          <a:p>
            <a:pPr lvl="1"/>
            <a:r>
              <a:rPr lang="en-US" sz="1600" dirty="0" smtClean="0"/>
              <a:t>Only reduces security from 128 </a:t>
            </a:r>
            <a:r>
              <a:rPr lang="en-US" sz="1600" dirty="0" smtClean="0"/>
              <a:t>bits </a:t>
            </a:r>
            <a:r>
              <a:rPr lang="en-US" sz="1600" dirty="0" smtClean="0"/>
              <a:t>to </a:t>
            </a:r>
            <a:r>
              <a:rPr lang="en-US" sz="1600" dirty="0" smtClean="0"/>
              <a:t>120 </a:t>
            </a:r>
            <a:r>
              <a:rPr lang="en-US" sz="1600" dirty="0" smtClean="0"/>
              <a:t>bits</a:t>
            </a:r>
            <a:r>
              <a:rPr lang="en-US" sz="1600" dirty="0" smtClean="0"/>
              <a:t>.</a:t>
            </a:r>
          </a:p>
          <a:p>
            <a:pPr marL="457200" lvl="1" indent="0">
              <a:buNone/>
            </a:pPr>
            <a:r>
              <a:rPr lang="en-US" sz="1600" dirty="0" smtClean="0">
                <a:solidFill>
                  <a:srgbClr val="FF0000"/>
                </a:solidFill>
              </a:rPr>
              <a:t>Hence, 3</a:t>
            </a:r>
            <a:r>
              <a:rPr lang="en-US" sz="1600" baseline="30000" dirty="0" smtClean="0">
                <a:solidFill>
                  <a:srgbClr val="FF0000"/>
                </a:solidFill>
              </a:rPr>
              <a:t>rd</a:t>
            </a:r>
            <a:r>
              <a:rPr lang="en-US" sz="1600" dirty="0" smtClean="0">
                <a:solidFill>
                  <a:srgbClr val="FF0000"/>
                </a:solidFill>
              </a:rPr>
              <a:t> party must perform average of 2</a:t>
            </a:r>
            <a:r>
              <a:rPr lang="en-US" sz="1600" baseline="30000" dirty="0" smtClean="0">
                <a:solidFill>
                  <a:srgbClr val="FF0000"/>
                </a:solidFill>
              </a:rPr>
              <a:t>119</a:t>
            </a:r>
            <a:r>
              <a:rPr lang="en-US" sz="1600" dirty="0" smtClean="0">
                <a:solidFill>
                  <a:srgbClr val="FF0000"/>
                </a:solidFill>
              </a:rPr>
              <a:t> (6.6 x 10</a:t>
            </a:r>
            <a:r>
              <a:rPr lang="en-US" sz="1600" baseline="30000" dirty="0" smtClean="0">
                <a:solidFill>
                  <a:srgbClr val="FF0000"/>
                </a:solidFill>
              </a:rPr>
              <a:t>35</a:t>
            </a:r>
            <a:r>
              <a:rPr lang="en-US" sz="1600" dirty="0" smtClean="0">
                <a:solidFill>
                  <a:srgbClr val="FF0000"/>
                </a:solidFill>
              </a:rPr>
              <a:t>) hash calculations to find the IRMK</a:t>
            </a:r>
            <a:r>
              <a:rPr lang="en-US" sz="1600" dirty="0" smtClean="0"/>
              <a:t>. </a:t>
            </a:r>
          </a:p>
          <a:p>
            <a:pPr marL="457200" lvl="1" indent="0">
              <a:buNone/>
            </a:pPr>
            <a:r>
              <a:rPr lang="en-US" sz="1600" i="1" dirty="0" smtClean="0">
                <a:solidFill>
                  <a:srgbClr val="FF0000"/>
                </a:solidFill>
              </a:rPr>
              <a:t>(note: Has to do this for every STA that associates to find if same IRMK, and if STA changes IRMK then impossible)</a:t>
            </a:r>
          </a:p>
          <a:p>
            <a:r>
              <a:rPr lang="en-US" sz="2000" dirty="0" smtClean="0"/>
              <a:t>Down-Select at AP with IRMK Check</a:t>
            </a:r>
          </a:p>
          <a:p>
            <a:pPr lvl="1"/>
            <a:r>
              <a:rPr lang="en-US" sz="1600" dirty="0" smtClean="0"/>
              <a:t>2</a:t>
            </a:r>
            <a:r>
              <a:rPr lang="en-US" sz="1600" baseline="30000" dirty="0" smtClean="0"/>
              <a:t>16</a:t>
            </a:r>
            <a:r>
              <a:rPr lang="en-US" sz="1600" dirty="0" smtClean="0"/>
              <a:t> combinations for 16 bits, </a:t>
            </a:r>
            <a:r>
              <a:rPr lang="en-US" sz="1600" baseline="30000" dirty="0" smtClean="0"/>
              <a:t>28</a:t>
            </a:r>
            <a:r>
              <a:rPr lang="en-US" sz="1600" dirty="0" smtClean="0"/>
              <a:t> combinations for 8 bit EXOR </a:t>
            </a:r>
          </a:p>
          <a:p>
            <a:pPr lvl="1"/>
            <a:r>
              <a:rPr lang="en-US" sz="1600" dirty="0" smtClean="0"/>
              <a:t>Down Select is 2</a:t>
            </a:r>
            <a:r>
              <a:rPr lang="en-US" sz="1600" baseline="30000" dirty="0" smtClean="0"/>
              <a:t>16</a:t>
            </a:r>
            <a:r>
              <a:rPr lang="en-US" sz="1600" dirty="0" smtClean="0"/>
              <a:t>/2</a:t>
            </a:r>
            <a:r>
              <a:rPr lang="en-US" sz="1600" baseline="30000" dirty="0" smtClean="0"/>
              <a:t>8</a:t>
            </a:r>
            <a:r>
              <a:rPr lang="en-US" sz="1600" dirty="0" smtClean="0"/>
              <a:t> = 256 i.e. 1000 IRMKs down selected to 4.</a:t>
            </a:r>
          </a:p>
          <a:p>
            <a:pPr lvl="1"/>
            <a:r>
              <a:rPr lang="en-US" sz="1600" dirty="0" smtClean="0">
                <a:solidFill>
                  <a:srgbClr val="FF0000"/>
                </a:solidFill>
              </a:rPr>
              <a:t>1000 IRMKs in store, AP, on average, needs to check </a:t>
            </a:r>
            <a:r>
              <a:rPr lang="en-US" sz="1600" b="1" dirty="0" smtClean="0">
                <a:solidFill>
                  <a:srgbClr val="FF0000"/>
                </a:solidFill>
              </a:rPr>
              <a:t>2</a:t>
            </a:r>
            <a:r>
              <a:rPr lang="en-US" sz="1600" dirty="0" smtClean="0">
                <a:solidFill>
                  <a:srgbClr val="FF0000"/>
                </a:solidFill>
              </a:rPr>
              <a:t> to find correct IRMK</a:t>
            </a:r>
            <a:endParaRPr lang="en-US" sz="1600" dirty="0" smtClean="0">
              <a:solidFill>
                <a:srgbClr val="FF0000"/>
              </a:solidFill>
            </a:endParaRPr>
          </a:p>
          <a:p>
            <a:r>
              <a:rPr lang="en-US" sz="1800" dirty="0" smtClean="0"/>
              <a:t>IRM Check field also used by AP to Confirm IRMK back to STA.</a:t>
            </a:r>
          </a:p>
          <a:p>
            <a:pPr lvl="1"/>
            <a:r>
              <a:rPr lang="en-US" sz="1600" dirty="0" smtClean="0"/>
              <a:t>This provides  double security that the AP is who it says it is, i.e. the same AP that was originally used to share the Key</a:t>
            </a:r>
            <a:r>
              <a:rPr lang="en-US" sz="1600" dirty="0" smtClean="0"/>
              <a:t>.</a:t>
            </a:r>
          </a:p>
          <a:p>
            <a:pPr lvl="1"/>
            <a:endParaRPr lang="en-US" sz="1800" dirty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34987"/>
          </a:xfrm>
        </p:spPr>
        <p:txBody>
          <a:bodyPr/>
          <a:lstStyle/>
          <a:p>
            <a:r>
              <a:rPr lang="en-US" sz="2400" dirty="0" smtClean="0"/>
              <a:t>Computational complexity lessened by IRMK Check</a:t>
            </a:r>
            <a:endParaRPr lang="en-US" sz="2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Oct 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4221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23900" y="1752599"/>
            <a:ext cx="7772400" cy="3801035"/>
          </a:xfrm>
        </p:spPr>
        <p:txBody>
          <a:bodyPr/>
          <a:lstStyle/>
          <a:p>
            <a:r>
              <a:rPr lang="en-US" sz="2000" dirty="0" smtClean="0"/>
              <a:t>Every time STA associates, the address IRMA AND IRM Hash values change.</a:t>
            </a:r>
          </a:p>
          <a:p>
            <a:r>
              <a:rPr lang="en-US" sz="2000" dirty="0" smtClean="0"/>
              <a:t>Third party would need to brute strength all </a:t>
            </a:r>
            <a:r>
              <a:rPr lang="en-US" sz="2000" dirty="0" smtClean="0"/>
              <a:t>keys, </a:t>
            </a:r>
            <a:r>
              <a:rPr lang="en-US" sz="2000" dirty="0" smtClean="0"/>
              <a:t>IRMK (128 </a:t>
            </a:r>
            <a:r>
              <a:rPr lang="en-US" sz="2000" dirty="0" smtClean="0"/>
              <a:t>bits, or 120 bits if using IRMK Check, </a:t>
            </a:r>
            <a:r>
              <a:rPr lang="en-US" sz="2000" dirty="0" smtClean="0"/>
              <a:t>to find the IRMK.  BUT, next time STA associates, third party must do it all again, find the IRMK then check if seen before.</a:t>
            </a:r>
          </a:p>
          <a:p>
            <a:pPr marL="457200" lvl="1" indent="0">
              <a:buNone/>
            </a:pPr>
            <a:endParaRPr lang="en-US" sz="1600" dirty="0" smtClean="0"/>
          </a:p>
          <a:p>
            <a:r>
              <a:rPr lang="en-US" sz="2000" dirty="0" smtClean="0"/>
              <a:t>IF STA changes IRMK (once associated) then IMPOSSIBLE to know the STA.</a:t>
            </a:r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dirty="0" smtClean="0"/>
              <a:t>IRM is very Secure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Oct 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7321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219200"/>
            <a:ext cx="7772400" cy="4953000"/>
          </a:xfrm>
        </p:spPr>
        <p:txBody>
          <a:bodyPr/>
          <a:lstStyle/>
          <a:p>
            <a:r>
              <a:rPr lang="en-US" sz="1800" dirty="0" smtClean="0"/>
              <a:t>This is a presentation on “Identifiable Random MAC Address”, IRMA</a:t>
            </a:r>
            <a:endParaRPr lang="en-US" sz="1800" dirty="0"/>
          </a:p>
          <a:p>
            <a:pPr marL="0" indent="0">
              <a:buNone/>
            </a:pPr>
            <a:r>
              <a:rPr lang="en-US" sz="1400" b="0" dirty="0" smtClean="0"/>
              <a:t>Rev 1, </a:t>
            </a:r>
          </a:p>
          <a:p>
            <a:r>
              <a:rPr lang="en-US" sz="1400" b="0" dirty="0" smtClean="0"/>
              <a:t>Presented initial idea to </a:t>
            </a:r>
            <a:r>
              <a:rPr lang="en-US" sz="1400" b="0" dirty="0" err="1" smtClean="0"/>
              <a:t>TGbh</a:t>
            </a:r>
            <a:r>
              <a:rPr lang="en-US" sz="1400" b="0" dirty="0" smtClean="0"/>
              <a:t> 10/12/2021</a:t>
            </a:r>
          </a:p>
          <a:p>
            <a:pPr marL="0" indent="0">
              <a:buNone/>
            </a:pPr>
            <a:r>
              <a:rPr lang="en-US" sz="1400" b="0" dirty="0" smtClean="0"/>
              <a:t>Rev 2, </a:t>
            </a:r>
          </a:p>
          <a:p>
            <a:r>
              <a:rPr lang="en-US" sz="1400" b="0" dirty="0" smtClean="0"/>
              <a:t>Added “No IRMK found” to cover case when the AP has deleted the “old” IRMKs.  AP can ask for new IRMK (STA sends new or same)</a:t>
            </a:r>
          </a:p>
          <a:p>
            <a:r>
              <a:rPr lang="en-US" sz="1400" b="0" dirty="0" smtClean="0"/>
              <a:t>Added “Private” to IRM element to allow IRM STA to use a private MAC address (eliminate need to set I/G bit)</a:t>
            </a:r>
          </a:p>
          <a:p>
            <a:pPr marL="0" indent="0">
              <a:buNone/>
            </a:pPr>
            <a:r>
              <a:rPr lang="en-US" sz="1400" b="0" dirty="0"/>
              <a:t>Rev </a:t>
            </a:r>
            <a:r>
              <a:rPr lang="en-US" sz="1400" b="0" dirty="0" smtClean="0"/>
              <a:t>3</a:t>
            </a:r>
          </a:p>
          <a:p>
            <a:r>
              <a:rPr lang="en-US" sz="1400" b="0" dirty="0" smtClean="0"/>
              <a:t>Added “IRMK Check” </a:t>
            </a:r>
            <a:endParaRPr lang="en-US" sz="1600" b="0" dirty="0" smtClean="0"/>
          </a:p>
          <a:p>
            <a:pPr lvl="1"/>
            <a:r>
              <a:rPr lang="en-US" sz="1200" dirty="0" smtClean="0"/>
              <a:t>Used</a:t>
            </a:r>
            <a:r>
              <a:rPr lang="en-US" sz="1200" b="0" dirty="0" smtClean="0"/>
              <a:t> to down-select stored IRMKs in AP </a:t>
            </a:r>
          </a:p>
          <a:p>
            <a:pPr lvl="1"/>
            <a:r>
              <a:rPr lang="en-US" sz="1200" dirty="0" smtClean="0"/>
              <a:t>Used to confirm back to STA that correct IRMK has been found</a:t>
            </a:r>
          </a:p>
          <a:p>
            <a:pPr marL="0" indent="0">
              <a:buNone/>
            </a:pPr>
            <a:r>
              <a:rPr lang="en-US" sz="1400" b="0" dirty="0" smtClean="0"/>
              <a:t>Rev 4 - Discussed Change to stop any possible brute force attack</a:t>
            </a:r>
          </a:p>
          <a:p>
            <a:pPr marL="0" indent="0">
              <a:buNone/>
            </a:pPr>
            <a:r>
              <a:rPr lang="en-US" sz="1400" b="0" dirty="0" smtClean="0"/>
              <a:t>Rev 5 - Delete Provide </a:t>
            </a:r>
            <a:r>
              <a:rPr lang="en-US" sz="1400" b="0" dirty="0"/>
              <a:t>IRMK ? (</a:t>
            </a:r>
            <a:r>
              <a:rPr lang="en-US" sz="1400" b="0" dirty="0" smtClean="0"/>
              <a:t>can’t see a good use case for it)</a:t>
            </a:r>
          </a:p>
          <a:p>
            <a:pPr marL="0" indent="0">
              <a:buNone/>
            </a:pPr>
            <a:r>
              <a:rPr lang="en-US" sz="1400" b="0" dirty="0" smtClean="0"/>
              <a:t>Rev 6 - Worked on Advantages.  Corrected ANQP-element</a:t>
            </a:r>
          </a:p>
          <a:p>
            <a:pPr marL="0" indent="0">
              <a:buNone/>
            </a:pPr>
            <a:r>
              <a:rPr lang="en-US" sz="1400" b="0" dirty="0" smtClean="0"/>
              <a:t>Rev 7 - Added IRMK Check Request and Response.</a:t>
            </a:r>
          </a:p>
          <a:p>
            <a:pPr marL="0" indent="0">
              <a:buNone/>
            </a:pPr>
            <a:r>
              <a:rPr lang="en-US" sz="1400" b="0" dirty="0" smtClean="0"/>
              <a:t>Rev 8 – Added slides on </a:t>
            </a:r>
            <a:r>
              <a:rPr lang="en-US" sz="1400" b="0" dirty="0" smtClean="0"/>
              <a:t>security</a:t>
            </a:r>
          </a:p>
          <a:p>
            <a:pPr marL="0" indent="0">
              <a:buNone/>
            </a:pPr>
            <a:r>
              <a:rPr lang="en-US" sz="1400" b="0" dirty="0" smtClean="0"/>
              <a:t>Rev 9 – Added IRMK Check numbers and performance</a:t>
            </a:r>
            <a:endParaRPr lang="en-US" sz="1400" b="0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 smtClean="0"/>
              <a:t>Intro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Oct 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8423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IRM enables the AP to identify the STA, </a:t>
            </a:r>
          </a:p>
          <a:p>
            <a:pPr lvl="1"/>
            <a:r>
              <a:rPr lang="en-US" dirty="0" smtClean="0"/>
              <a:t>i.e. STA 123 </a:t>
            </a:r>
          </a:p>
          <a:p>
            <a:r>
              <a:rPr lang="en-US" dirty="0" smtClean="0"/>
              <a:t>AP can exchange frames or higher layer APP can then associate STA 123 with some other specific details/IDs</a:t>
            </a:r>
          </a:p>
          <a:p>
            <a:pPr lvl="1"/>
            <a:r>
              <a:rPr lang="en-US" dirty="0" smtClean="0"/>
              <a:t>Membership ID , customer ID, guest ID, family member, employee ID, etc.</a:t>
            </a:r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 details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Oct 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5343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112139"/>
            <a:ext cx="7772400" cy="5027612"/>
          </a:xfrm>
        </p:spPr>
        <p:txBody>
          <a:bodyPr/>
          <a:lstStyle/>
          <a:p>
            <a:r>
              <a:rPr lang="en-US" sz="1600" dirty="0" smtClean="0"/>
              <a:t>A different Random MAC can be used even when returning to same ESS – more privacy!</a:t>
            </a:r>
          </a:p>
          <a:p>
            <a:pPr lvl="1"/>
            <a:r>
              <a:rPr lang="en-US" sz="1200" dirty="0" smtClean="0"/>
              <a:t>Even though STA indicates “Known”, </a:t>
            </a:r>
            <a:r>
              <a:rPr lang="en-US" sz="1200" dirty="0"/>
              <a:t>No way a 3</a:t>
            </a:r>
            <a:r>
              <a:rPr lang="en-US" sz="1200" baseline="30000" dirty="0"/>
              <a:t>rd</a:t>
            </a:r>
            <a:r>
              <a:rPr lang="en-US" sz="1200" dirty="0"/>
              <a:t> party can know if same STA (unlike “same MAC address for same AP</a:t>
            </a:r>
            <a:r>
              <a:rPr lang="en-US" sz="1200" dirty="0" smtClean="0"/>
              <a:t>”)</a:t>
            </a:r>
          </a:p>
          <a:p>
            <a:pPr lvl="1"/>
            <a:r>
              <a:rPr lang="en-US" sz="1200" dirty="0" smtClean="0"/>
              <a:t> MAC address and IRM Hash field values change every time.  The last associated IRMK stays constant at the AP.  </a:t>
            </a:r>
          </a:p>
          <a:p>
            <a:r>
              <a:rPr lang="en-US" sz="1600" dirty="0" smtClean="0"/>
              <a:t>An IRM STA can still choose to use “private” random MAC</a:t>
            </a:r>
          </a:p>
          <a:p>
            <a:pPr lvl="1"/>
            <a:r>
              <a:rPr lang="en-US" sz="1200" dirty="0" smtClean="0"/>
              <a:t>If no IRM Hash field, then private MAC address in use.</a:t>
            </a:r>
          </a:p>
          <a:p>
            <a:r>
              <a:rPr lang="en-US" sz="1600" dirty="0" smtClean="0"/>
              <a:t>STA can change IRMK at any time</a:t>
            </a:r>
          </a:p>
          <a:p>
            <a:pPr lvl="1"/>
            <a:r>
              <a:rPr lang="en-US" sz="1200" dirty="0" smtClean="0"/>
              <a:t>Changed when associated.  No way 3</a:t>
            </a:r>
            <a:r>
              <a:rPr lang="en-US" sz="1200" baseline="30000" dirty="0" smtClean="0"/>
              <a:t>rd</a:t>
            </a:r>
            <a:r>
              <a:rPr lang="en-US" sz="1200" dirty="0" smtClean="0"/>
              <a:t> party can know.  Hence even if brute force to find IRMK, if changed, impossible to know if same STA reassociates</a:t>
            </a:r>
          </a:p>
          <a:p>
            <a:pPr lvl="1"/>
            <a:r>
              <a:rPr lang="en-US" sz="1200" dirty="0" smtClean="0"/>
              <a:t>AP still knows that it is STA X even though IRMK has changed</a:t>
            </a:r>
          </a:p>
          <a:p>
            <a:r>
              <a:rPr lang="en-US" sz="1600" dirty="0" smtClean="0"/>
              <a:t>AP can restrict its stored list if necessary and request a new IRMK if “No IRMK found”</a:t>
            </a:r>
          </a:p>
          <a:p>
            <a:pPr lvl="1"/>
            <a:r>
              <a:rPr lang="en-US" sz="1200" dirty="0" smtClean="0"/>
              <a:t>STA can provide old or new</a:t>
            </a:r>
          </a:p>
          <a:p>
            <a:pPr lvl="1"/>
            <a:r>
              <a:rPr lang="en-US" sz="1200" dirty="0" smtClean="0"/>
              <a:t>However, “IRMK Check” allows AP to keep a large </a:t>
            </a:r>
            <a:r>
              <a:rPr lang="en-US" sz="1200" dirty="0" smtClean="0"/>
              <a:t>store. 1/256 reduction in list</a:t>
            </a:r>
            <a:endParaRPr lang="en-US" sz="1200" dirty="0" smtClean="0"/>
          </a:p>
          <a:p>
            <a:r>
              <a:rPr lang="en-US" sz="1600" dirty="0" smtClean="0"/>
              <a:t>STA can be identified pre-association </a:t>
            </a:r>
          </a:p>
          <a:p>
            <a:pPr lvl="1"/>
            <a:r>
              <a:rPr lang="en-US" sz="1400" dirty="0" smtClean="0"/>
              <a:t>AP can check stored IRMKs as soon as Association Request received OR wait for association</a:t>
            </a:r>
          </a:p>
          <a:p>
            <a:pPr lvl="1"/>
            <a:r>
              <a:rPr lang="en-US" sz="1400" dirty="0"/>
              <a:t> STA can send IRMK-ANQP </a:t>
            </a:r>
            <a:r>
              <a:rPr lang="en-US" sz="1400" dirty="0" smtClean="0"/>
              <a:t>element</a:t>
            </a:r>
          </a:p>
          <a:p>
            <a:r>
              <a:rPr lang="en-US" sz="1600" dirty="0" smtClean="0"/>
              <a:t>No reference to any ‘real’ address or real ID</a:t>
            </a:r>
          </a:p>
          <a:p>
            <a:r>
              <a:rPr lang="en-US" sz="1600" dirty="0" smtClean="0"/>
              <a:t>Very flexible, easy to add Action frames</a:t>
            </a:r>
            <a:endParaRPr lang="en-US" sz="1600" i="1" dirty="0" smtClean="0"/>
          </a:p>
          <a:p>
            <a:pPr marL="0" indent="0" algn="ctr">
              <a:buNone/>
            </a:pPr>
            <a:r>
              <a:rPr lang="en-US" sz="1600" i="1" dirty="0" smtClean="0"/>
              <a:t>Provides an ID that solves many Use Case problems created by RCM</a:t>
            </a:r>
            <a:endParaRPr lang="en-US" sz="1800" i="1" dirty="0" smtClean="0"/>
          </a:p>
          <a:p>
            <a:endParaRPr lang="en-US" sz="20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350139"/>
          </a:xfrm>
        </p:spPr>
        <p:txBody>
          <a:bodyPr/>
          <a:lstStyle/>
          <a:p>
            <a:r>
              <a:rPr lang="en-US" dirty="0" smtClean="0"/>
              <a:t>Advantages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Oct 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3519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8788" y="1034534"/>
            <a:ext cx="7772400" cy="5438775"/>
          </a:xfrm>
        </p:spPr>
        <p:txBody>
          <a:bodyPr/>
          <a:lstStyle/>
          <a:p>
            <a:pPr lvl="0">
              <a:buFont typeface="+mj-lt"/>
              <a:buAutoNum type="arabicPeriod"/>
            </a:pPr>
            <a:r>
              <a:rPr lang="en-US" sz="1200" dirty="0" smtClean="0"/>
              <a:t>Is a private address/identifier dynamic or is it just a different static address/identifier? How often does/should it change? </a:t>
            </a:r>
          </a:p>
          <a:p>
            <a:pPr lvl="1"/>
            <a:r>
              <a:rPr lang="en-US" sz="1200" dirty="0" smtClean="0"/>
              <a:t>Dynamic as IRMA changes every time.  The IRMK may remain constant or can be different per ESS.  IRMK may be changed at an ESS.</a:t>
            </a:r>
          </a:p>
          <a:p>
            <a:pPr>
              <a:buFont typeface="+mj-lt"/>
              <a:buAutoNum type="arabicPeriod"/>
            </a:pPr>
            <a:r>
              <a:rPr lang="en-US" sz="1200" dirty="0" smtClean="0"/>
              <a:t>Is it invertible such that the "real" address/identifier can be determined from a private address/identifier</a:t>
            </a:r>
          </a:p>
          <a:p>
            <a:pPr lvl="1"/>
            <a:r>
              <a:rPr lang="en-US" sz="1200" dirty="0" smtClean="0"/>
              <a:t>There is no concept of a “real” address.  The IRMK stored at the AP identifies the STA.</a:t>
            </a:r>
          </a:p>
          <a:p>
            <a:pPr>
              <a:buFont typeface="+mj-lt"/>
              <a:buAutoNum type="arabicPeriod"/>
            </a:pPr>
            <a:r>
              <a:rPr lang="en-US" sz="1200" dirty="0" smtClean="0"/>
              <a:t>Does a 3</a:t>
            </a:r>
            <a:r>
              <a:rPr lang="en-US" sz="1200" baseline="30000" dirty="0" smtClean="0"/>
              <a:t>rd</a:t>
            </a:r>
            <a:r>
              <a:rPr lang="en-US" sz="1200" dirty="0" smtClean="0"/>
              <a:t> party know whether private identifiers are used?</a:t>
            </a:r>
          </a:p>
          <a:p>
            <a:pPr lvl="1"/>
            <a:r>
              <a:rPr lang="en-US" sz="1100" dirty="0" smtClean="0"/>
              <a:t>Yes, the U/L and I/G bits and “IRM capability” can indicate IRM is in use</a:t>
            </a:r>
          </a:p>
          <a:p>
            <a:pPr>
              <a:buFont typeface="+mj-lt"/>
              <a:buAutoNum type="arabicPeriod"/>
            </a:pPr>
            <a:r>
              <a:rPr lang="en-US" sz="1200" dirty="0" smtClean="0"/>
              <a:t>Is it assumed that only certain entities can make a binding/track someone? </a:t>
            </a:r>
          </a:p>
          <a:p>
            <a:pPr lvl="1"/>
            <a:r>
              <a:rPr lang="en-US" sz="1200" dirty="0" smtClean="0"/>
              <a:t>Yes the AP must support and the STA makes the decision on whether to provide the IRMK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1200" dirty="0" smtClean="0"/>
              <a:t>Is the private address/identifier bound to a secure connection or is unencrypted (poss. unassociated) use of this functionality required?</a:t>
            </a:r>
          </a:p>
          <a:p>
            <a:pPr lvl="1"/>
            <a:r>
              <a:rPr lang="en-US" sz="1100" dirty="0" smtClean="0"/>
              <a:t>Bound to a secure connection.  Only pass IRMK when associated.</a:t>
            </a:r>
          </a:p>
          <a:p>
            <a:pPr>
              <a:buFont typeface="+mj-lt"/>
              <a:buAutoNum type="arabicPeriod"/>
            </a:pPr>
            <a:r>
              <a:rPr lang="en-US" sz="1200" dirty="0" smtClean="0"/>
              <a:t>What are the assumptions on forgery of such an address/identifier? How hard does it need to be for someone to fake one? </a:t>
            </a:r>
          </a:p>
          <a:p>
            <a:pPr lvl="1"/>
            <a:r>
              <a:rPr lang="en-US" sz="1200" dirty="0" smtClean="0"/>
              <a:t>IRMK is well protected.  128 bit key and 128 bit hash function (random address every time)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dirty="0" smtClean="0"/>
              <a:t>   Are there any requirements to force STAs to do a scheme like this?</a:t>
            </a:r>
          </a:p>
          <a:p>
            <a:pPr marL="571500" lvl="1" indent="-171450"/>
            <a:r>
              <a:rPr lang="en-US" sz="1200" dirty="0" smtClean="0"/>
              <a:t>No, entirely up to the STA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dirty="0" smtClean="0"/>
              <a:t>What's the probability of collision?</a:t>
            </a:r>
          </a:p>
          <a:p>
            <a:pPr marL="571500" lvl="1" indent="-171450"/>
            <a:r>
              <a:rPr lang="en-US" sz="1200" dirty="0" smtClean="0"/>
              <a:t>2 </a:t>
            </a:r>
            <a:r>
              <a:rPr lang="en-US" sz="1200" baseline="30000" dirty="0" smtClean="0"/>
              <a:t>-64  </a:t>
            </a:r>
            <a:r>
              <a:rPr lang="en-US" sz="1200" dirty="0" smtClean="0"/>
              <a:t> or 2 </a:t>
            </a:r>
            <a:r>
              <a:rPr lang="en-US" sz="1200" baseline="30000" dirty="0" smtClean="0"/>
              <a:t>-128 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dirty="0" smtClean="0"/>
              <a:t>What about protecting client identities from the network?</a:t>
            </a:r>
          </a:p>
          <a:p>
            <a:pPr marL="571500" lvl="1" indent="-171450"/>
            <a:r>
              <a:rPr lang="en-US" sz="1200" dirty="0" smtClean="0"/>
              <a:t>Actual ID is not known.  Just an Identifier, i.e., the IRMK very secure</a:t>
            </a:r>
          </a:p>
          <a:p>
            <a:pPr marL="228600" lvl="0" indent="-228600">
              <a:buFont typeface="+mj-lt"/>
              <a:buAutoNum type="arabicPeriod"/>
            </a:pPr>
            <a:r>
              <a:rPr lang="en-US" sz="1200" dirty="0" smtClean="0"/>
              <a:t>What other requirements do we have on usage of this address/identifier (aside from “private”)? </a:t>
            </a:r>
          </a:p>
          <a:p>
            <a:pPr marL="571500" lvl="1" indent="-171450"/>
            <a:r>
              <a:rPr lang="en-US" sz="1200" dirty="0" smtClean="0"/>
              <a:t>STA is only indicating it is the same STA as associated before.  Also it can change its ID at any time.</a:t>
            </a:r>
          </a:p>
          <a:p>
            <a:pPr marL="228600" indent="-228600">
              <a:buFont typeface="+mj-lt"/>
              <a:buAutoNum type="arabicPeriod"/>
            </a:pPr>
            <a:endParaRPr lang="en-US" sz="1200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96913" y="499547"/>
            <a:ext cx="7772400" cy="534987"/>
          </a:xfrm>
        </p:spPr>
        <p:txBody>
          <a:bodyPr/>
          <a:lstStyle/>
          <a:p>
            <a:r>
              <a:rPr lang="en-US" dirty="0" smtClean="0"/>
              <a:t>10 criteria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Oct 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4362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Document 21/1673 is the working document for the accompanying text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IRM Text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Oct 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8788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Oct 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24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429000" y="2667000"/>
            <a:ext cx="228940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QUESTIONS??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1262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 agree that an Identifiable Random MAC scheme, along the lines as described in &lt;this document&gt;,  should be further worked on for possible inclusion in the </a:t>
            </a:r>
            <a:r>
              <a:rPr lang="en-US" dirty="0" err="1" smtClean="0"/>
              <a:t>TGbh</a:t>
            </a:r>
            <a:r>
              <a:rPr lang="en-US" dirty="0" smtClean="0"/>
              <a:t> Amendment?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Oct 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9471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0413" y="1336211"/>
            <a:ext cx="8229600" cy="4571999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MAC Address 48-bit</a:t>
            </a:r>
          </a:p>
          <a:p>
            <a:pPr marL="0" indent="0">
              <a:buNone/>
            </a:pPr>
            <a:r>
              <a:rPr lang="en-US" dirty="0" smtClean="0"/>
              <a:t>Two Types:</a:t>
            </a:r>
          </a:p>
          <a:p>
            <a:r>
              <a:rPr lang="en-US" dirty="0" smtClean="0"/>
              <a:t>Fixed</a:t>
            </a:r>
          </a:p>
          <a:p>
            <a:pPr lvl="1"/>
            <a:r>
              <a:rPr lang="en-US" dirty="0" smtClean="0"/>
              <a:t>Assigned MAC.  </a:t>
            </a:r>
          </a:p>
          <a:p>
            <a:r>
              <a:rPr lang="en-US" dirty="0" smtClean="0"/>
              <a:t>Random</a:t>
            </a:r>
          </a:p>
          <a:p>
            <a:pPr lvl="1"/>
            <a:r>
              <a:rPr lang="en-US" dirty="0" smtClean="0"/>
              <a:t>Two types, </a:t>
            </a:r>
          </a:p>
          <a:p>
            <a:pPr lvl="2"/>
            <a:r>
              <a:rPr lang="en-US" b="1" dirty="0" smtClean="0"/>
              <a:t>Non-identifiable</a:t>
            </a:r>
            <a:r>
              <a:rPr lang="en-US" dirty="0" smtClean="0"/>
              <a:t> - random, STA does not want to be known in any way</a:t>
            </a:r>
          </a:p>
          <a:p>
            <a:pPr lvl="2"/>
            <a:r>
              <a:rPr lang="en-US" b="1" dirty="0" smtClean="0">
                <a:solidFill>
                  <a:srgbClr val="FF0000"/>
                </a:solidFill>
              </a:rPr>
              <a:t>Identifiable </a:t>
            </a:r>
            <a:r>
              <a:rPr lang="en-US" dirty="0" smtClean="0">
                <a:solidFill>
                  <a:srgbClr val="FF0000"/>
                </a:solidFill>
              </a:rPr>
              <a:t>– random, but STA wishes to be identified/remembered by particular APs (networks)</a:t>
            </a:r>
          </a:p>
          <a:p>
            <a:pPr lvl="1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74211"/>
          </a:xfrm>
        </p:spPr>
        <p:txBody>
          <a:bodyPr/>
          <a:lstStyle/>
          <a:p>
            <a:r>
              <a:rPr lang="en-US" dirty="0" smtClean="0"/>
              <a:t>MAC Addresses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Oct 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4007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3657600"/>
          </a:xfrm>
        </p:spPr>
        <p:txBody>
          <a:bodyPr/>
          <a:lstStyle/>
          <a:p>
            <a:pPr marL="0" lvl="1" indent="0">
              <a:buNone/>
            </a:pPr>
            <a:r>
              <a:rPr lang="en-US" sz="1800" b="1" dirty="0" smtClean="0"/>
              <a:t>Identifiable </a:t>
            </a:r>
            <a:r>
              <a:rPr lang="en-US" sz="1800" b="1" dirty="0"/>
              <a:t>Random MAC </a:t>
            </a:r>
            <a:r>
              <a:rPr lang="en-US" sz="1800" b="1" dirty="0" smtClean="0"/>
              <a:t>(IRM) </a:t>
            </a:r>
            <a:r>
              <a:rPr lang="en-GB" dirty="0" smtClean="0"/>
              <a:t>: </a:t>
            </a:r>
            <a:r>
              <a:rPr lang="en-GB" dirty="0"/>
              <a:t>a scheme where a non-AP STA uses identifiable random medium access control (MAC) addresses (IRMA) to prevent third parties from tracking the non-AP STA while still allowing trusted parties to identify the non-AP STA</a:t>
            </a:r>
            <a:r>
              <a:rPr lang="en-US" sz="1800" dirty="0" smtClean="0"/>
              <a:t>.</a:t>
            </a:r>
            <a:endParaRPr lang="en-US" sz="1600" b="0" dirty="0">
              <a:latin typeface="+mj-lt"/>
            </a:endParaRPr>
          </a:p>
          <a:p>
            <a:pPr marL="0" indent="0">
              <a:buNone/>
            </a:pPr>
            <a:endParaRPr lang="en-US" sz="1800" dirty="0" smtClean="0"/>
          </a:p>
          <a:p>
            <a:pPr marL="0" indent="0">
              <a:buNone/>
            </a:pPr>
            <a:r>
              <a:rPr lang="en-US" sz="1800" dirty="0" smtClean="0"/>
              <a:t>Identifiable Random MAC Address (IRMA) – a r</a:t>
            </a:r>
            <a:r>
              <a:rPr lang="en-US" sz="1800" b="0" dirty="0" smtClean="0"/>
              <a:t>andom MAC address used by a STA using IRM</a:t>
            </a:r>
          </a:p>
          <a:p>
            <a:pPr marL="0" indent="0">
              <a:buNone/>
            </a:pPr>
            <a:endParaRPr lang="en-US" sz="1800" dirty="0" smtClean="0"/>
          </a:p>
          <a:p>
            <a:pPr marL="0" indent="0">
              <a:buNone/>
            </a:pPr>
            <a:r>
              <a:rPr lang="en-US" sz="1800" dirty="0" smtClean="0"/>
              <a:t>Identifiable </a:t>
            </a:r>
            <a:r>
              <a:rPr lang="en-US" sz="1800" dirty="0"/>
              <a:t>Random </a:t>
            </a:r>
            <a:r>
              <a:rPr lang="en-US" sz="1800" dirty="0" smtClean="0"/>
              <a:t>MAC Key (IRMK) – </a:t>
            </a:r>
            <a:r>
              <a:rPr lang="en-US" sz="1800" b="0" dirty="0" smtClean="0"/>
              <a:t>a</a:t>
            </a:r>
            <a:r>
              <a:rPr lang="en-US" sz="1800" dirty="0" smtClean="0"/>
              <a:t> </a:t>
            </a:r>
            <a:r>
              <a:rPr lang="en-US" sz="1800" b="0" dirty="0" smtClean="0"/>
              <a:t>Key used to resolve an IRMA </a:t>
            </a:r>
          </a:p>
          <a:p>
            <a:pPr marL="0" indent="0">
              <a:buNone/>
            </a:pPr>
            <a:endParaRPr lang="en-US" sz="1800" b="0" dirty="0"/>
          </a:p>
          <a:p>
            <a:pPr marL="0" indent="0">
              <a:buNone/>
            </a:pPr>
            <a:endParaRPr lang="en-US" sz="1800" b="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dirty="0" smtClean="0"/>
              <a:t>802.11 Definitions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Oct 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6374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8788" y="1219200"/>
            <a:ext cx="7772400" cy="5003800"/>
          </a:xfrm>
        </p:spPr>
        <p:txBody>
          <a:bodyPr/>
          <a:lstStyle/>
          <a:p>
            <a:r>
              <a:rPr lang="en-US" sz="2000" dirty="0" smtClean="0"/>
              <a:t>Purpose</a:t>
            </a:r>
          </a:p>
          <a:p>
            <a:pPr lvl="1"/>
            <a:r>
              <a:rPr lang="en-US" sz="1800" dirty="0" smtClean="0"/>
              <a:t>Prevent third-parties </a:t>
            </a:r>
            <a:r>
              <a:rPr lang="en-US" sz="1800" dirty="0"/>
              <a:t>from tracking </a:t>
            </a:r>
            <a:r>
              <a:rPr lang="en-US" sz="1800" dirty="0" smtClean="0"/>
              <a:t>the STA while </a:t>
            </a:r>
            <a:r>
              <a:rPr lang="en-US" sz="1800" dirty="0"/>
              <a:t>still allowing </a:t>
            </a:r>
            <a:r>
              <a:rPr lang="en-US" sz="1800" dirty="0" smtClean="0"/>
              <a:t>trusted </a:t>
            </a:r>
            <a:r>
              <a:rPr lang="en-US" sz="1800" dirty="0"/>
              <a:t>parties </a:t>
            </a:r>
            <a:r>
              <a:rPr lang="en-US" sz="1800" dirty="0" smtClean="0"/>
              <a:t>to recognize </a:t>
            </a:r>
            <a:r>
              <a:rPr lang="en-US" sz="1800" dirty="0"/>
              <a:t>the </a:t>
            </a:r>
            <a:r>
              <a:rPr lang="en-US" sz="1800" dirty="0" smtClean="0"/>
              <a:t>STA.</a:t>
            </a:r>
          </a:p>
          <a:p>
            <a:r>
              <a:rPr lang="en-US" sz="2000" dirty="0" smtClean="0"/>
              <a:t>Identifiable </a:t>
            </a:r>
          </a:p>
          <a:p>
            <a:pPr lvl="1"/>
            <a:r>
              <a:rPr lang="en-US" sz="1800" dirty="0" smtClean="0"/>
              <a:t>Uses a key shared with trusted AP/network – IRMK</a:t>
            </a:r>
          </a:p>
          <a:p>
            <a:pPr lvl="2"/>
            <a:r>
              <a:rPr lang="en-US" sz="1600" dirty="0"/>
              <a:t>STA </a:t>
            </a:r>
            <a:r>
              <a:rPr lang="en-US" sz="1600" dirty="0" smtClean="0"/>
              <a:t>generates IRMK , or</a:t>
            </a:r>
          </a:p>
          <a:p>
            <a:pPr lvl="2"/>
            <a:r>
              <a:rPr lang="en-US" sz="1600" dirty="0" smtClean="0"/>
              <a:t>Option is that AP could provide an IRMK to a STA, </a:t>
            </a:r>
          </a:p>
          <a:p>
            <a:pPr lvl="1"/>
            <a:r>
              <a:rPr lang="en-US" sz="1600" dirty="0" smtClean="0"/>
              <a:t>STA generates an “</a:t>
            </a:r>
            <a:r>
              <a:rPr lang="en-US" sz="1600" b="1" dirty="0" smtClean="0"/>
              <a:t>IRM Hash</a:t>
            </a:r>
            <a:r>
              <a:rPr lang="en-US" sz="1600" dirty="0" smtClean="0"/>
              <a:t>” using </a:t>
            </a:r>
            <a:r>
              <a:rPr lang="en-US" sz="1600" b="1" dirty="0" smtClean="0"/>
              <a:t>IRMK and IRMA</a:t>
            </a:r>
          </a:p>
          <a:p>
            <a:pPr lvl="1"/>
            <a:r>
              <a:rPr lang="en-US" sz="1600" dirty="0" smtClean="0"/>
              <a:t>IRMA is the TA MAC address</a:t>
            </a:r>
          </a:p>
          <a:p>
            <a:pPr lvl="1"/>
            <a:r>
              <a:rPr lang="en-US" sz="1600" b="1" dirty="0" smtClean="0"/>
              <a:t>IRM Hash is sent in IRM element </a:t>
            </a:r>
            <a:r>
              <a:rPr lang="en-US" sz="1600" dirty="0" smtClean="0"/>
              <a:t>(in Association Request)</a:t>
            </a:r>
          </a:p>
          <a:p>
            <a:pPr lvl="1"/>
            <a:r>
              <a:rPr lang="en-US" sz="1600" dirty="0" smtClean="0"/>
              <a:t>STA can use same IRMK or may change it for every connection</a:t>
            </a:r>
          </a:p>
          <a:p>
            <a:r>
              <a:rPr lang="en-US" sz="2000" dirty="0" smtClean="0"/>
              <a:t>Changing TA address</a:t>
            </a:r>
          </a:p>
          <a:p>
            <a:pPr lvl="1"/>
            <a:r>
              <a:rPr lang="en-US" sz="1800" dirty="0" smtClean="0"/>
              <a:t>TA MAC Address (IRMA) changes every use.</a:t>
            </a:r>
          </a:p>
          <a:p>
            <a:pPr lvl="1"/>
            <a:r>
              <a:rPr lang="en-US" sz="1800" dirty="0" smtClean="0"/>
              <a:t>Does NOT use same MAC address for each ESS</a:t>
            </a:r>
          </a:p>
          <a:p>
            <a:pPr lvl="1"/>
            <a:endParaRPr lang="en-US" sz="1800" dirty="0"/>
          </a:p>
          <a:p>
            <a:pPr marL="457200" lvl="1" indent="0">
              <a:buNone/>
            </a:pPr>
            <a:endParaRPr lang="en-US" sz="1800" dirty="0" smtClean="0"/>
          </a:p>
          <a:p>
            <a:pPr marL="57150" indent="0">
              <a:buNone/>
            </a:pPr>
            <a:endParaRPr lang="en-US" sz="1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33400"/>
          </a:xfrm>
        </p:spPr>
        <p:txBody>
          <a:bodyPr/>
          <a:lstStyle/>
          <a:p>
            <a:r>
              <a:rPr lang="en-US" sz="2800" dirty="0" smtClean="0"/>
              <a:t>Identifiable Random MAC Address - IRMA</a:t>
            </a:r>
            <a:endParaRPr lang="en-US" sz="2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Oct 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8043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38842" y="1295400"/>
            <a:ext cx="7772400" cy="5105400"/>
          </a:xfrm>
        </p:spPr>
        <p:txBody>
          <a:bodyPr/>
          <a:lstStyle/>
          <a:p>
            <a:r>
              <a:rPr lang="en-US" sz="1600" dirty="0" smtClean="0"/>
              <a:t>Two basic random MAC address types:</a:t>
            </a:r>
          </a:p>
          <a:p>
            <a:pPr lvl="1"/>
            <a:r>
              <a:rPr lang="en-US" sz="1400" dirty="0" smtClean="0"/>
              <a:t>Random private (changes randomly, non-identifiable))</a:t>
            </a:r>
          </a:p>
          <a:p>
            <a:pPr lvl="1"/>
            <a:r>
              <a:rPr lang="en-US" sz="1400" dirty="0" smtClean="0"/>
              <a:t>Random identifiable  IRMA</a:t>
            </a:r>
            <a:endParaRPr lang="en-US" sz="1400" dirty="0"/>
          </a:p>
          <a:p>
            <a:r>
              <a:rPr lang="en-US" sz="1600" dirty="0" smtClean="0"/>
              <a:t>MAC Address is 48 bits </a:t>
            </a:r>
          </a:p>
          <a:p>
            <a:pPr lvl="1"/>
            <a:r>
              <a:rPr lang="en-US" sz="1400" b="0" dirty="0" smtClean="0"/>
              <a:t>Least significant bit of first octet (“I/G bit”)</a:t>
            </a:r>
          </a:p>
          <a:p>
            <a:pPr lvl="2"/>
            <a:r>
              <a:rPr lang="en-US" sz="1200" b="0" dirty="0" smtClean="0"/>
              <a:t>0 = unicast, 1 = multicast</a:t>
            </a:r>
          </a:p>
          <a:p>
            <a:pPr lvl="1"/>
            <a:r>
              <a:rPr lang="en-US" sz="1400" b="0" dirty="0" smtClean="0"/>
              <a:t>Second-least-significant </a:t>
            </a:r>
            <a:r>
              <a:rPr lang="en-US" sz="1400" b="0" dirty="0"/>
              <a:t>bit of the first </a:t>
            </a:r>
            <a:r>
              <a:rPr lang="en-US" sz="1400" b="0" dirty="0" smtClean="0"/>
              <a:t>octet (“U/L bit”)</a:t>
            </a:r>
          </a:p>
          <a:p>
            <a:pPr lvl="2"/>
            <a:r>
              <a:rPr lang="en-US" sz="1200" dirty="0" smtClean="0"/>
              <a:t>0 = globally unique, 1 = locally administered</a:t>
            </a:r>
          </a:p>
          <a:p>
            <a:r>
              <a:rPr lang="en-US" sz="1600" b="0" dirty="0" smtClean="0"/>
              <a:t>Random MAC is described in Clause 12.2.10 (D0.0)</a:t>
            </a:r>
          </a:p>
          <a:p>
            <a:pPr lvl="1"/>
            <a:r>
              <a:rPr lang="en-US" sz="1400" b="0" dirty="0" smtClean="0"/>
              <a:t>“The STA shall </a:t>
            </a:r>
            <a:r>
              <a:rPr lang="en-US" sz="1400" b="0" dirty="0"/>
              <a:t>construct the randomized MAC address from the </a:t>
            </a:r>
            <a:r>
              <a:rPr lang="en-US" sz="1400" b="1" i="1" dirty="0"/>
              <a:t>locally administered address </a:t>
            </a:r>
            <a:r>
              <a:rPr lang="en-US" sz="1400" b="1" i="1" dirty="0" smtClean="0"/>
              <a:t>space</a:t>
            </a:r>
            <a:r>
              <a:rPr lang="en-US" sz="1400" b="0" dirty="0" smtClean="0"/>
              <a:t>”</a:t>
            </a:r>
          </a:p>
          <a:p>
            <a:pPr marL="0" indent="0">
              <a:buNone/>
            </a:pPr>
            <a:endParaRPr lang="en-US" sz="1800" b="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sz="1800" u="sng" dirty="0" smtClean="0">
                <a:solidFill>
                  <a:srgbClr val="FF0000"/>
                </a:solidFill>
              </a:rPr>
              <a:t>IRMA</a:t>
            </a:r>
            <a:r>
              <a:rPr lang="en-US" sz="1800" b="0" u="sng" dirty="0" smtClean="0">
                <a:solidFill>
                  <a:srgbClr val="FF0000"/>
                </a:solidFill>
              </a:rPr>
              <a:t> looks like any other randomized MAC address</a:t>
            </a:r>
            <a:r>
              <a:rPr lang="en-US" sz="1800" b="0" dirty="0" smtClean="0">
                <a:solidFill>
                  <a:srgbClr val="FF0000"/>
                </a:solidFill>
              </a:rPr>
              <a:t>,</a:t>
            </a:r>
            <a:endParaRPr lang="en-US" sz="1800" b="0" dirty="0">
              <a:solidFill>
                <a:srgbClr val="FF0000"/>
              </a:solidFill>
            </a:endParaRPr>
          </a:p>
          <a:p>
            <a:r>
              <a:rPr lang="en-US" sz="1800" b="0" dirty="0" smtClean="0">
                <a:solidFill>
                  <a:srgbClr val="FF0000"/>
                </a:solidFill>
              </a:rPr>
              <a:t>IF IRM element includes the IRM Hash, then the address is an IRMA, i.e., “identifiable”</a:t>
            </a:r>
          </a:p>
          <a:p>
            <a:r>
              <a:rPr lang="en-US" sz="1800" b="0" dirty="0" smtClean="0">
                <a:solidFill>
                  <a:srgbClr val="FF0000"/>
                </a:solidFill>
              </a:rPr>
              <a:t>IF IRM element indicates “Private”, the IRM Hash is NOT sent and the address is a private randomized MAC, i.e., NOT an IRMA.</a:t>
            </a:r>
            <a:endParaRPr lang="en-US" sz="1800" b="0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sz="1800" dirty="0">
              <a:solidFill>
                <a:srgbClr val="00B050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 smtClean="0"/>
              <a:t>IRM Address (IRMA)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Oct 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5042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648200"/>
          </a:xfrm>
        </p:spPr>
        <p:txBody>
          <a:bodyPr/>
          <a:lstStyle/>
          <a:p>
            <a:r>
              <a:rPr lang="en-US" sz="2000" dirty="0" smtClean="0"/>
              <a:t>An IRM Capability field is used in the STA and AP</a:t>
            </a:r>
          </a:p>
          <a:p>
            <a:r>
              <a:rPr lang="en-US" sz="2000" dirty="0" smtClean="0"/>
              <a:t>The AP looks for the IRM Capability AND the IRM Hash in IRM element</a:t>
            </a:r>
          </a:p>
          <a:p>
            <a:r>
              <a:rPr lang="en-US" sz="2000" dirty="0" smtClean="0"/>
              <a:t>AP can use the IRM Capability bit to indicate to STAs that there may be a reason to be identified, i.e., “I provide a service”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sz="3200" dirty="0" smtClean="0"/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dirty="0" smtClean="0"/>
              <a:t>CAPABILITY BIT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Oct 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2320" y="3657600"/>
            <a:ext cx="8001605" cy="7758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9224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21659" y="1371600"/>
            <a:ext cx="7772400" cy="5103813"/>
          </a:xfrm>
        </p:spPr>
        <p:txBody>
          <a:bodyPr/>
          <a:lstStyle/>
          <a:p>
            <a:pPr marL="0" lvl="0" indent="0">
              <a:buNone/>
            </a:pPr>
            <a:r>
              <a:rPr lang="en-US" sz="1600" dirty="0" smtClean="0"/>
              <a:t>IRMK (Identifiable Random MAC Key)</a:t>
            </a:r>
            <a:endParaRPr lang="en-US" sz="1600" dirty="0"/>
          </a:p>
          <a:p>
            <a:pPr lvl="0">
              <a:buFont typeface="+mj-lt"/>
              <a:buAutoNum type="arabicPeriod"/>
            </a:pPr>
            <a:r>
              <a:rPr lang="en-US" sz="1600" dirty="0" smtClean="0"/>
              <a:t>STA generates the IRMK</a:t>
            </a:r>
          </a:p>
          <a:p>
            <a:pPr lvl="1"/>
            <a:r>
              <a:rPr lang="en-US" sz="1600" dirty="0" smtClean="0"/>
              <a:t>Could be constant; could vary for each SSID; could be preset.</a:t>
            </a:r>
          </a:p>
          <a:p>
            <a:pPr lvl="1"/>
            <a:r>
              <a:rPr lang="en-US" sz="1600" dirty="0" smtClean="0"/>
              <a:t>Option for AP to provide a key to the STA</a:t>
            </a:r>
            <a:endParaRPr lang="en-US" sz="1600" dirty="0"/>
          </a:p>
          <a:p>
            <a:pPr>
              <a:buFont typeface="+mj-lt"/>
              <a:buAutoNum type="arabicPeriod"/>
            </a:pPr>
            <a:r>
              <a:rPr lang="en-US" sz="1600" dirty="0" smtClean="0"/>
              <a:t>STA shares IRMK with AP when first associated</a:t>
            </a:r>
          </a:p>
          <a:p>
            <a:pPr>
              <a:buFont typeface="+mj-lt"/>
              <a:buAutoNum type="arabicPeriod"/>
            </a:pPr>
            <a:r>
              <a:rPr lang="en-US" sz="1600" dirty="0" smtClean="0"/>
              <a:t>STA provides IRM Hash in “IRM element”</a:t>
            </a:r>
          </a:p>
          <a:p>
            <a:pPr>
              <a:buFont typeface="+mj-lt"/>
              <a:buAutoNum type="arabicPeriod"/>
            </a:pPr>
            <a:r>
              <a:rPr lang="en-US" sz="1600" dirty="0" smtClean="0"/>
              <a:t>The IRMK </a:t>
            </a:r>
            <a:r>
              <a:rPr lang="en-US" sz="1600" dirty="0"/>
              <a:t>is </a:t>
            </a:r>
            <a:r>
              <a:rPr lang="en-US" sz="1600" dirty="0" smtClean="0"/>
              <a:t>used </a:t>
            </a:r>
            <a:r>
              <a:rPr lang="en-US" sz="1600" dirty="0"/>
              <a:t>to resolve the </a:t>
            </a:r>
            <a:r>
              <a:rPr lang="en-US" sz="1600" dirty="0" smtClean="0"/>
              <a:t>identity of the STA</a:t>
            </a:r>
            <a:endParaRPr lang="en-US" sz="1600" dirty="0"/>
          </a:p>
          <a:p>
            <a:pPr lvl="1"/>
            <a:r>
              <a:rPr lang="en-US" sz="1800" dirty="0" smtClean="0"/>
              <a:t>verifies </a:t>
            </a:r>
            <a:r>
              <a:rPr lang="en-US" sz="1800" dirty="0"/>
              <a:t>that the hash included in the </a:t>
            </a:r>
            <a:r>
              <a:rPr lang="en-US" sz="1800" dirty="0" smtClean="0"/>
              <a:t>IRM element matches </a:t>
            </a:r>
            <a:r>
              <a:rPr lang="en-US" sz="1800" dirty="0"/>
              <a:t>the output of the local hash computation </a:t>
            </a:r>
            <a:endParaRPr lang="en-US" sz="1800" dirty="0" smtClean="0"/>
          </a:p>
          <a:p>
            <a:pPr lvl="1"/>
            <a:r>
              <a:rPr lang="en-US" sz="1800" dirty="0"/>
              <a:t>	</a:t>
            </a:r>
            <a:r>
              <a:rPr lang="en-US" sz="1800" b="1" dirty="0" smtClean="0"/>
              <a:t>IRM hash </a:t>
            </a:r>
            <a:r>
              <a:rPr lang="en-US" sz="1800" b="1" dirty="0"/>
              <a:t>= </a:t>
            </a:r>
            <a:r>
              <a:rPr lang="en-US" sz="1800" b="1" dirty="0" smtClean="0"/>
              <a:t>function (IRMK</a:t>
            </a:r>
            <a:r>
              <a:rPr lang="en-US" sz="1800" b="1" dirty="0"/>
              <a:t>, </a:t>
            </a:r>
            <a:r>
              <a:rPr lang="en-US" sz="1800" b="1" dirty="0" smtClean="0"/>
              <a:t>IRMA)</a:t>
            </a:r>
            <a:endParaRPr lang="en-US" sz="1800" b="1" dirty="0"/>
          </a:p>
          <a:p>
            <a:pPr marL="0" lvl="0" indent="0">
              <a:buNone/>
            </a:pPr>
            <a:endParaRPr lang="en-US" sz="1400" b="0" dirty="0" smtClean="0"/>
          </a:p>
          <a:p>
            <a:pPr marL="0" lvl="0" indent="0">
              <a:buNone/>
            </a:pPr>
            <a:r>
              <a:rPr lang="en-US" sz="1400" dirty="0" smtClean="0"/>
              <a:t>Since </a:t>
            </a:r>
            <a:r>
              <a:rPr lang="en-US" sz="1400" dirty="0"/>
              <a:t>the </a:t>
            </a:r>
            <a:r>
              <a:rPr lang="en-US" sz="1400" dirty="0" smtClean="0"/>
              <a:t>AP </a:t>
            </a:r>
            <a:r>
              <a:rPr lang="en-US" sz="1400" dirty="0"/>
              <a:t>has the </a:t>
            </a:r>
            <a:r>
              <a:rPr lang="en-US" sz="1400" dirty="0" smtClean="0"/>
              <a:t>IRMK </a:t>
            </a:r>
            <a:r>
              <a:rPr lang="en-US" sz="1400" dirty="0"/>
              <a:t>stored locally and has access to the </a:t>
            </a:r>
            <a:r>
              <a:rPr lang="en-US" sz="1400" dirty="0" smtClean="0"/>
              <a:t>IRMA </a:t>
            </a:r>
            <a:r>
              <a:rPr lang="en-US" sz="1400" dirty="0"/>
              <a:t>included as </a:t>
            </a:r>
            <a:r>
              <a:rPr lang="en-US" sz="1400" dirty="0" smtClean="0"/>
              <a:t>the MAC </a:t>
            </a:r>
            <a:r>
              <a:rPr lang="en-US" sz="1400" dirty="0"/>
              <a:t>address </a:t>
            </a:r>
            <a:r>
              <a:rPr lang="en-US" sz="1400" dirty="0" smtClean="0"/>
              <a:t>and the IRM Hash in the association packet, </a:t>
            </a:r>
            <a:r>
              <a:rPr lang="en-US" sz="1400" dirty="0"/>
              <a:t>it can perform this </a:t>
            </a:r>
            <a:r>
              <a:rPr lang="en-US" sz="1400" dirty="0" smtClean="0"/>
              <a:t>computation and verify the IRMK</a:t>
            </a:r>
          </a:p>
          <a:p>
            <a:pPr marL="0" lvl="0" indent="0">
              <a:buNone/>
            </a:pPr>
            <a:endParaRPr lang="en-US" sz="1200" b="0" i="1" dirty="0"/>
          </a:p>
          <a:p>
            <a:pPr marL="0" indent="0">
              <a:buNone/>
            </a:pPr>
            <a:r>
              <a:rPr lang="en-US" sz="1400" b="0" i="1" dirty="0" smtClean="0"/>
              <a:t>NOTE: Scheme is based on known proven technology – “key </a:t>
            </a:r>
            <a:r>
              <a:rPr lang="en-US" sz="1400" b="0" i="1" dirty="0"/>
              <a:t>derivation functions”.  </a:t>
            </a:r>
            <a:endParaRPr lang="en-US" sz="1400" b="0" i="1" dirty="0" smtClean="0"/>
          </a:p>
          <a:p>
            <a:pPr marL="0" indent="0">
              <a:buNone/>
            </a:pPr>
            <a:r>
              <a:rPr lang="en-US" sz="1400" b="0" i="1" dirty="0" smtClean="0"/>
              <a:t>A </a:t>
            </a:r>
            <a:r>
              <a:rPr lang="en-US" sz="1400" b="0" i="1" dirty="0"/>
              <a:t>typical usage </a:t>
            </a:r>
            <a:r>
              <a:rPr lang="en-US" sz="1400" b="0" i="1" dirty="0" smtClean="0"/>
              <a:t>is take </a:t>
            </a:r>
            <a:r>
              <a:rPr lang="en-US" sz="1400" b="0" i="1" dirty="0"/>
              <a:t>a secret, such as a password or a shared </a:t>
            </a:r>
            <a:r>
              <a:rPr lang="en-US" sz="1400" b="0" i="1" dirty="0" smtClean="0"/>
              <a:t>key (IRMK), and </a:t>
            </a:r>
            <a:r>
              <a:rPr lang="en-US" sz="1400" b="0" i="1" dirty="0"/>
              <a:t>a random number (known as a ‘salt’) </a:t>
            </a:r>
            <a:r>
              <a:rPr lang="en-US" sz="1400" b="0" i="1" dirty="0" smtClean="0"/>
              <a:t>(IRMA) to </a:t>
            </a:r>
            <a:r>
              <a:rPr lang="en-US" sz="1400" b="0" i="1" dirty="0"/>
              <a:t>produce a </a:t>
            </a:r>
            <a:r>
              <a:rPr lang="en-US" sz="1400" b="0" i="1" dirty="0" smtClean="0"/>
              <a:t>key (IRM Hash). Used in many applications.  </a:t>
            </a:r>
          </a:p>
          <a:p>
            <a:pPr marL="0" lvl="0" indent="0">
              <a:buNone/>
            </a:pPr>
            <a:endParaRPr lang="en-US" sz="1800" b="0" i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dirty="0" smtClean="0"/>
              <a:t>IRMK and Hash function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Oct 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3388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96913" y="1295400"/>
            <a:ext cx="7772400" cy="4799013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 smtClean="0"/>
              <a:t>Proposed to use SHA-256 truncated to 128 bits*, i.e.:</a:t>
            </a:r>
          </a:p>
          <a:p>
            <a:r>
              <a:rPr lang="en-US" sz="2000" dirty="0" smtClean="0"/>
              <a:t>IRM Hash = SHA-256/128 (IRMK, IRMA)</a:t>
            </a:r>
          </a:p>
          <a:p>
            <a:r>
              <a:rPr lang="en-US" sz="2000" b="0" dirty="0" smtClean="0"/>
              <a:t>Where SHA-256/128 is the truncated SHA-256 where </a:t>
            </a:r>
            <a:r>
              <a:rPr lang="en-US" sz="1800" b="0" dirty="0" smtClean="0"/>
              <a:t>the </a:t>
            </a:r>
            <a:r>
              <a:rPr lang="en-US" sz="1800" b="0" dirty="0"/>
              <a:t>leftmost </a:t>
            </a:r>
            <a:r>
              <a:rPr lang="en-US" sz="1800" b="0" dirty="0" smtClean="0"/>
              <a:t>128 </a:t>
            </a:r>
            <a:r>
              <a:rPr lang="en-US" sz="1800" b="0" dirty="0"/>
              <a:t>bits of the 256-bit </a:t>
            </a:r>
            <a:r>
              <a:rPr lang="en-US" sz="1800" b="0" dirty="0" smtClean="0"/>
              <a:t>hash generated </a:t>
            </a:r>
            <a:r>
              <a:rPr lang="en-US" sz="1800" b="0" dirty="0"/>
              <a:t>by SHA-256 are selected as the truncated </a:t>
            </a:r>
            <a:r>
              <a:rPr lang="en-US" sz="1800" b="0" dirty="0" smtClean="0"/>
              <a:t>128 bit IRM Hash</a:t>
            </a:r>
            <a:endParaRPr lang="en-US" sz="1050" dirty="0"/>
          </a:p>
          <a:p>
            <a:endParaRPr lang="en-US" sz="1200" dirty="0" smtClean="0"/>
          </a:p>
          <a:p>
            <a:r>
              <a:rPr lang="en-US" sz="1600" dirty="0" smtClean="0"/>
              <a:t>A 3</a:t>
            </a:r>
            <a:r>
              <a:rPr lang="en-US" sz="1600" baseline="30000" dirty="0" smtClean="0"/>
              <a:t>rd</a:t>
            </a:r>
            <a:r>
              <a:rPr lang="en-US" sz="1600" dirty="0" smtClean="0"/>
              <a:t> party chance of discovering the IRMK?</a:t>
            </a:r>
          </a:p>
          <a:p>
            <a:pPr lvl="1"/>
            <a:r>
              <a:rPr lang="en-US" sz="1400" dirty="0" smtClean="0"/>
              <a:t>Pre-image resistance</a:t>
            </a:r>
          </a:p>
          <a:p>
            <a:pPr lvl="1"/>
            <a:r>
              <a:rPr lang="en-US" sz="1400" dirty="0" smtClean="0"/>
              <a:t>1 in 2 </a:t>
            </a:r>
            <a:r>
              <a:rPr lang="en-US" sz="1400" baseline="30000" dirty="0" smtClean="0"/>
              <a:t>128</a:t>
            </a:r>
          </a:p>
          <a:p>
            <a:r>
              <a:rPr lang="en-US" sz="1600" dirty="0" smtClean="0"/>
              <a:t>Chance that AP finds wrong key or more than one key?</a:t>
            </a:r>
          </a:p>
          <a:p>
            <a:pPr lvl="1"/>
            <a:r>
              <a:rPr lang="en-US" sz="1400" dirty="0" smtClean="0"/>
              <a:t>Hash collision</a:t>
            </a:r>
          </a:p>
          <a:p>
            <a:pPr lvl="1"/>
            <a:r>
              <a:rPr lang="en-US" sz="1400" dirty="0" smtClean="0"/>
              <a:t>1 in 2 </a:t>
            </a:r>
            <a:r>
              <a:rPr lang="en-US" sz="1400" baseline="30000" dirty="0" smtClean="0"/>
              <a:t>64</a:t>
            </a:r>
          </a:p>
          <a:p>
            <a:r>
              <a:rPr lang="en-US" sz="1600" dirty="0"/>
              <a:t>Two STAs pick same key </a:t>
            </a:r>
            <a:r>
              <a:rPr lang="en-US" sz="1600" dirty="0" smtClean="0"/>
              <a:t>, 1 in 2</a:t>
            </a:r>
            <a:r>
              <a:rPr lang="en-US" sz="1600" baseline="30000" dirty="0" smtClean="0"/>
              <a:t>64</a:t>
            </a:r>
            <a:endParaRPr lang="en-US" sz="1600" baseline="30000" dirty="0"/>
          </a:p>
          <a:p>
            <a:pPr lvl="1"/>
            <a:r>
              <a:rPr lang="en-US" sz="1400" dirty="0" smtClean="0"/>
              <a:t>AP can </a:t>
            </a:r>
            <a:r>
              <a:rPr lang="en-US" sz="1400" dirty="0"/>
              <a:t>ask for “New </a:t>
            </a:r>
            <a:r>
              <a:rPr lang="en-US" sz="1400" dirty="0" smtClean="0"/>
              <a:t>IRMK </a:t>
            </a:r>
            <a:r>
              <a:rPr lang="en-US" sz="1400" dirty="0"/>
              <a:t>Request”</a:t>
            </a:r>
          </a:p>
          <a:p>
            <a:pPr marL="0" indent="0">
              <a:buNone/>
            </a:pPr>
            <a:r>
              <a:rPr lang="en-US" sz="1600" dirty="0" smtClean="0"/>
              <a:t>Note: AP can ask for new key if IRMK not found or duplicate, for example</a:t>
            </a:r>
          </a:p>
          <a:p>
            <a:pPr marL="57150" indent="0">
              <a:buNone/>
            </a:pPr>
            <a:r>
              <a:rPr lang="en-US" dirty="0" smtClean="0"/>
              <a:t>* </a:t>
            </a:r>
            <a:r>
              <a:rPr lang="en-US" sz="1400" i="1" dirty="0" smtClean="0">
                <a:solidFill>
                  <a:srgbClr val="FF0000"/>
                </a:solidFill>
              </a:rPr>
              <a:t>Could use other hash functions.  Want to select a function already known and used.</a:t>
            </a:r>
            <a:endParaRPr lang="en-US" sz="1400" i="1" dirty="0">
              <a:solidFill>
                <a:srgbClr val="FF0000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33400"/>
          </a:xfrm>
        </p:spPr>
        <p:txBody>
          <a:bodyPr/>
          <a:lstStyle/>
          <a:p>
            <a:r>
              <a:rPr lang="en-US" dirty="0" smtClean="0"/>
              <a:t>IRM Hash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Oct 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6252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102806</TotalTime>
  <Words>2505</Words>
  <Application>Microsoft Office PowerPoint</Application>
  <PresentationFormat>On-screen Show (4:3)</PresentationFormat>
  <Paragraphs>330</Paragraphs>
  <Slides>25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8" baseType="lpstr">
      <vt:lpstr>Arial</vt:lpstr>
      <vt:lpstr>Times New Roman</vt:lpstr>
      <vt:lpstr>Default Design</vt:lpstr>
      <vt:lpstr>TG bh Identifiable Random MAC Address</vt:lpstr>
      <vt:lpstr>Intro</vt:lpstr>
      <vt:lpstr>MAC Addresses</vt:lpstr>
      <vt:lpstr>802.11 Definitions</vt:lpstr>
      <vt:lpstr>Identifiable Random MAC Address - IRMA</vt:lpstr>
      <vt:lpstr>IRM Address (IRMA)</vt:lpstr>
      <vt:lpstr>CAPABILITY BIT</vt:lpstr>
      <vt:lpstr>IRMK and Hash function</vt:lpstr>
      <vt:lpstr>IRM Hash</vt:lpstr>
      <vt:lpstr>Basic Steps for IRM</vt:lpstr>
      <vt:lpstr>IRM element</vt:lpstr>
      <vt:lpstr>IRMK Check field</vt:lpstr>
      <vt:lpstr>Action Frames to get IRMK</vt:lpstr>
      <vt:lpstr>IRMK Confirm</vt:lpstr>
      <vt:lpstr>IRMK Check Request/Response</vt:lpstr>
      <vt:lpstr>AP requests new IRMK</vt:lpstr>
      <vt:lpstr>Pre-Association</vt:lpstr>
      <vt:lpstr>Computational complexity lessened by IRMK Check</vt:lpstr>
      <vt:lpstr>IRM is very Secure</vt:lpstr>
      <vt:lpstr>STA details</vt:lpstr>
      <vt:lpstr>Advantages</vt:lpstr>
      <vt:lpstr>10 criteria </vt:lpstr>
      <vt:lpstr>IRM Text</vt:lpstr>
      <vt:lpstr>PowerPoint Presentation</vt:lpstr>
      <vt:lpstr>Straw Poll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Outdoor Enterprise DSC</dc:title>
  <dc:creator>gsmith@srtrl.com</dc:creator>
  <cp:lastModifiedBy>User</cp:lastModifiedBy>
  <cp:revision>1743</cp:revision>
  <cp:lastPrinted>1998-02-10T13:28:06Z</cp:lastPrinted>
  <dcterms:created xsi:type="dcterms:W3CDTF">1998-02-10T13:07:52Z</dcterms:created>
  <dcterms:modified xsi:type="dcterms:W3CDTF">2021-11-08T22:06:07Z</dcterms:modified>
</cp:coreProperties>
</file>