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89" r:id="rId3"/>
    <p:sldId id="271" r:id="rId4"/>
    <p:sldId id="282" r:id="rId5"/>
    <p:sldId id="275" r:id="rId6"/>
    <p:sldId id="281" r:id="rId7"/>
    <p:sldId id="284" r:id="rId8"/>
    <p:sldId id="285" r:id="rId9"/>
    <p:sldId id="290" r:id="rId10"/>
    <p:sldId id="277" r:id="rId11"/>
    <p:sldId id="291" r:id="rId12"/>
    <p:sldId id="298" r:id="rId13"/>
    <p:sldId id="292" r:id="rId14"/>
    <p:sldId id="297" r:id="rId15"/>
    <p:sldId id="294" r:id="rId16"/>
    <p:sldId id="293" r:id="rId17"/>
    <p:sldId id="295" r:id="rId18"/>
    <p:sldId id="287" r:id="rId19"/>
    <p:sldId id="283" r:id="rId20"/>
    <p:sldId id="296" r:id="rId21"/>
    <p:sldId id="288" r:id="rId22"/>
    <p:sldId id="286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0" autoAdjust="0"/>
  </p:normalViewPr>
  <p:slideViewPr>
    <p:cSldViewPr>
      <p:cViewPr varScale="1">
        <p:scale>
          <a:sx n="71" d="100"/>
          <a:sy n="71" d="100"/>
        </p:scale>
        <p:origin x="116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802.11-21/1585r6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Oct 2021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Identifiable Random MAC Address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29405"/>
              </p:ext>
            </p:extLst>
          </p:nvPr>
        </p:nvGraphicFramePr>
        <p:xfrm>
          <a:off x="1133831" y="3697246"/>
          <a:ext cx="7162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Olivia</a:t>
                      </a:r>
                      <a:r>
                        <a:rPr lang="en-US" sz="1400" baseline="0" dirty="0" smtClean="0"/>
                        <a:t> Fernandez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ofernandez@srtrl.com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3"/>
            <a:ext cx="7772400" cy="525621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dirty="0" smtClean="0"/>
              <a:t>STA indicates IRM support in Capability Field</a:t>
            </a:r>
          </a:p>
          <a:p>
            <a:pPr lvl="0">
              <a:buFont typeface="+mj-lt"/>
              <a:buAutoNum type="arabicPeriod"/>
            </a:pPr>
            <a:r>
              <a:rPr lang="en-US" sz="1600" dirty="0" smtClean="0"/>
              <a:t>STA generates 48 bit IRMA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Generates a </a:t>
            </a:r>
            <a:r>
              <a:rPr lang="en-US" sz="1400" dirty="0"/>
              <a:t>random 46 bit number </a:t>
            </a:r>
            <a:endParaRPr lang="en-US" sz="1400" dirty="0" smtClean="0"/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Appends </a:t>
            </a:r>
            <a:r>
              <a:rPr lang="en-US" sz="1400" dirty="0"/>
              <a:t>I/G = 0, U/L = </a:t>
            </a:r>
            <a:r>
              <a:rPr lang="en-US" sz="1400" dirty="0" smtClean="0"/>
              <a:t>1  (Compatible with 12.2.10)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calculates IRM Hash value and includes it in the IRM element </a:t>
            </a:r>
          </a:p>
          <a:p>
            <a:pPr lvl="1">
              <a:buFont typeface="+mj-lt"/>
              <a:buAutoNum type="arabicPeriod"/>
            </a:pPr>
            <a:r>
              <a:rPr lang="en-US" sz="1400" dirty="0"/>
              <a:t>Element included in (re)association frame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Element may be included pre-association ANQP frames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can also indicate other information for the AP, e.g.: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First time association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(you should have my key)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but want to change key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When </a:t>
            </a:r>
            <a:r>
              <a:rPr lang="en-US" sz="1600" u="sng" dirty="0"/>
              <a:t>first </a:t>
            </a:r>
            <a:r>
              <a:rPr lang="en-US" sz="1600" dirty="0"/>
              <a:t>associated, </a:t>
            </a:r>
            <a:r>
              <a:rPr lang="en-US" sz="1600" dirty="0" smtClean="0"/>
              <a:t>STA provides IRMK to AP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Action frame Request and Response exchange(s)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New key can be provided if STA wants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 can suggest new key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AP uses IRMA and stored IRMKs to calculate hash and identify the STA IRMK.</a:t>
            </a:r>
          </a:p>
          <a:p>
            <a:pPr marL="0" indent="0">
              <a:buNone/>
            </a:pPr>
            <a:r>
              <a:rPr lang="en-US" sz="1600" b="0" dirty="0" smtClean="0"/>
              <a:t>It’s </a:t>
            </a:r>
            <a:r>
              <a:rPr lang="en-US" sz="1600" b="0" dirty="0"/>
              <a:t>important to note that the </a:t>
            </a:r>
            <a:r>
              <a:rPr lang="en-US" sz="1600" b="0" u="sng" dirty="0" smtClean="0"/>
              <a:t>IRMK </a:t>
            </a:r>
            <a:r>
              <a:rPr lang="en-US" sz="1600" b="0" u="sng" dirty="0"/>
              <a:t>is not used to reveal the </a:t>
            </a:r>
            <a:r>
              <a:rPr lang="en-US" sz="1600" b="0" u="sng" dirty="0" smtClean="0"/>
              <a:t>STA’s MAC or “identity” address </a:t>
            </a:r>
            <a:r>
              <a:rPr lang="en-US" sz="1600" b="0" dirty="0" smtClean="0"/>
              <a:t>but </a:t>
            </a:r>
            <a:r>
              <a:rPr lang="en-US" sz="1600" b="0" dirty="0"/>
              <a:t>rather for verification purposes </a:t>
            </a:r>
            <a:r>
              <a:rPr lang="en-US" sz="1600" b="0" dirty="0" smtClean="0"/>
              <a:t>only, i.e., the hash matches</a:t>
            </a:r>
          </a:p>
          <a:p>
            <a:pPr lvl="1"/>
            <a:endParaRPr lang="en-US" sz="12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 smtClean="0"/>
              <a:t>Basic Steps for 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 smtClean="0"/>
              <a:t>IRM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32902"/>
            <a:ext cx="5100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STA can use “private” address</a:t>
            </a:r>
          </a:p>
          <a:p>
            <a:r>
              <a:rPr lang="en-US" sz="1600" b="0" dirty="0" smtClean="0"/>
              <a:t>IRM element sent in Association Request</a:t>
            </a:r>
          </a:p>
          <a:p>
            <a:r>
              <a:rPr lang="en-US" sz="1600" b="0" dirty="0" smtClean="0"/>
              <a:t>AP then knows if STA IRMK already known (stored) or not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53" y="3065306"/>
            <a:ext cx="5865895" cy="2342463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 bwMode="auto">
          <a:xfrm flipV="1">
            <a:off x="2915598" y="2590802"/>
            <a:ext cx="1959615" cy="935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542" y="2128064"/>
            <a:ext cx="6406694" cy="935638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 bwMode="auto">
          <a:xfrm flipV="1">
            <a:off x="2915598" y="2614609"/>
            <a:ext cx="3485202" cy="1714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2915598" y="2590802"/>
            <a:ext cx="3602836" cy="21688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100" y="3087508"/>
            <a:ext cx="6406694" cy="644043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 bwMode="auto">
          <a:xfrm>
            <a:off x="6091548" y="2743200"/>
            <a:ext cx="690252" cy="3443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565236" y="2743200"/>
            <a:ext cx="1121564" cy="3154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>
          <a:xfrm>
            <a:off x="6194666" y="4664797"/>
            <a:ext cx="24906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u="sng" dirty="0">
                <a:solidFill>
                  <a:srgbClr val="FF3300"/>
                </a:solidFill>
              </a:rPr>
              <a:t>Change – Eliminates all chances of a brute-force attack.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28536" y="3499820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See next slide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Check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9" y="1386071"/>
            <a:ext cx="8115148" cy="8157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98176" y="2216330"/>
            <a:ext cx="739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IRMK Offset takes a value N, from 0 to 112  (Note: IRMK is 128 bits)</a:t>
            </a:r>
            <a:endParaRPr lang="en-GB" sz="1400" dirty="0"/>
          </a:p>
          <a:p>
            <a:r>
              <a:rPr lang="en-GB" sz="1400" dirty="0" smtClean="0"/>
              <a:t>The </a:t>
            </a:r>
            <a:r>
              <a:rPr lang="en-GB" sz="1400" dirty="0"/>
              <a:t>Check field contains the 8 bits representing the EX-OR of the 8 bits of the </a:t>
            </a:r>
            <a:r>
              <a:rPr lang="en-GB" sz="1400" dirty="0" smtClean="0"/>
              <a:t>IRMK, 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/>
              <a:t> </a:t>
            </a:r>
            <a:r>
              <a:rPr lang="en-GB" sz="1400" dirty="0" smtClean="0"/>
              <a:t>to b</a:t>
            </a:r>
            <a:r>
              <a:rPr lang="en-GB" sz="1400" baseline="-25000" dirty="0" smtClean="0"/>
              <a:t>N+7 </a:t>
            </a:r>
            <a:r>
              <a:rPr lang="en-GB" sz="1400" dirty="0" smtClean="0"/>
              <a:t>with </a:t>
            </a:r>
            <a:r>
              <a:rPr lang="en-GB" sz="1400" dirty="0"/>
              <a:t>the following 8 </a:t>
            </a:r>
            <a:r>
              <a:rPr lang="en-GB" sz="1400" dirty="0" smtClean="0"/>
              <a:t>bits (b</a:t>
            </a:r>
            <a:r>
              <a:rPr lang="en-GB" sz="1400" baseline="-25000" dirty="0" smtClean="0"/>
              <a:t>N+8</a:t>
            </a:r>
            <a:r>
              <a:rPr lang="en-GB" sz="1400" dirty="0" smtClean="0"/>
              <a:t> to b</a:t>
            </a:r>
            <a:r>
              <a:rPr lang="en-GB" sz="1400" baseline="-25000" dirty="0" smtClean="0"/>
              <a:t>N+15</a:t>
            </a:r>
            <a:r>
              <a:rPr lang="en-GB" sz="1400" dirty="0" smtClean="0"/>
              <a:t>)</a:t>
            </a:r>
          </a:p>
          <a:p>
            <a:endParaRPr lang="en-GB" sz="1400" dirty="0"/>
          </a:p>
          <a:p>
            <a:r>
              <a:rPr lang="en-GB" sz="1400" dirty="0" smtClean="0"/>
              <a:t>i.e.  For n = 0 to 7</a:t>
            </a:r>
          </a:p>
          <a:p>
            <a:r>
              <a:rPr lang="en-GB" sz="1400" dirty="0" smtClean="0"/>
              <a:t>Bits in Check field are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= EX-OR (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N+n</a:t>
            </a:r>
            <a:r>
              <a:rPr lang="en-GB" sz="1400" dirty="0" smtClean="0"/>
              <a:t>, b</a:t>
            </a:r>
            <a:r>
              <a:rPr lang="en-GB" sz="1400" baseline="-25000" dirty="0" smtClean="0"/>
              <a:t>N+n+8</a:t>
            </a:r>
            <a:r>
              <a:rPr lang="en-GB" sz="1400" dirty="0" smtClean="0"/>
              <a:t>)          where 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is Nth bit in IRMK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		</a:t>
            </a:r>
            <a:endParaRPr lang="en-US" sz="1400" dirty="0"/>
          </a:p>
          <a:p>
            <a:r>
              <a:rPr lang="en-GB" sz="1400" dirty="0" smtClean="0"/>
              <a:t>As </a:t>
            </a:r>
            <a:r>
              <a:rPr lang="en-GB" sz="1400" dirty="0"/>
              <a:t>an example, </a:t>
            </a:r>
            <a:r>
              <a:rPr lang="en-GB" sz="1400" dirty="0" smtClean="0"/>
              <a:t>IRKM Offset = 72</a:t>
            </a:r>
          </a:p>
          <a:p>
            <a:r>
              <a:rPr lang="en-GB" sz="1400" dirty="0" smtClean="0"/>
              <a:t>Check </a:t>
            </a:r>
            <a:r>
              <a:rPr lang="en-GB" sz="1400" dirty="0"/>
              <a:t>field </a:t>
            </a:r>
            <a:r>
              <a:rPr lang="en-GB" sz="1400" dirty="0" smtClean="0"/>
              <a:t>b0 is </a:t>
            </a:r>
            <a:r>
              <a:rPr lang="en-GB" sz="1400" dirty="0"/>
              <a:t>EX_OR of bits 72 and </a:t>
            </a:r>
            <a:r>
              <a:rPr lang="en-GB" sz="1400" dirty="0" smtClean="0"/>
              <a:t>80, and b7 is EX-OR of bits 79 and 87</a:t>
            </a:r>
          </a:p>
          <a:p>
            <a:endParaRPr lang="en-US" sz="1800" u="sng" dirty="0" smtClean="0"/>
          </a:p>
          <a:p>
            <a:r>
              <a:rPr lang="en-US" sz="1800" u="sng" dirty="0" smtClean="0"/>
              <a:t>Acts </a:t>
            </a:r>
            <a:r>
              <a:rPr lang="en-US" sz="1800" u="sng" dirty="0"/>
              <a:t>as a “Hint” to the AP so AP can quickly find a stored IRMK</a:t>
            </a:r>
            <a:r>
              <a:rPr lang="en-US" sz="1800" u="sng" dirty="0" smtClean="0"/>
              <a:t>.</a:t>
            </a:r>
          </a:p>
          <a:p>
            <a:r>
              <a:rPr lang="en-US" sz="1800" u="sng" dirty="0" smtClean="0"/>
              <a:t>But does not declare any part of the IRMK</a:t>
            </a:r>
          </a:p>
          <a:p>
            <a:endParaRPr lang="en-US" sz="1800" u="sng" dirty="0"/>
          </a:p>
          <a:p>
            <a:r>
              <a:rPr lang="en-US" sz="1800" b="0" dirty="0" smtClean="0"/>
              <a:t>Note that STA can change the IRMK at any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89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20197"/>
          </a:xfrm>
        </p:spPr>
        <p:txBody>
          <a:bodyPr/>
          <a:lstStyle/>
          <a:p>
            <a:r>
              <a:rPr lang="en-US" dirty="0" smtClean="0"/>
              <a:t>Action Frames to get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35088" y="3669891"/>
            <a:ext cx="6019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 sends “Unknown”</a:t>
            </a:r>
          </a:p>
          <a:p>
            <a:r>
              <a:rPr lang="en-US" sz="1600" dirty="0" smtClean="0"/>
              <a:t>AP sends IRMK Request, STA sends IRMK Response with IRMK</a:t>
            </a:r>
          </a:p>
          <a:p>
            <a:endParaRPr lang="en-US" sz="1600" dirty="0" smtClean="0"/>
          </a:p>
          <a:p>
            <a:r>
              <a:rPr lang="en-US" sz="1600" dirty="0" smtClean="0"/>
              <a:t>STA sends “Known” or “Change”</a:t>
            </a:r>
          </a:p>
          <a:p>
            <a:r>
              <a:rPr lang="en-US" sz="1600" dirty="0" smtClean="0"/>
              <a:t>AP sends IRMK Confirm optionally with “IRMK check”</a:t>
            </a:r>
          </a:p>
          <a:p>
            <a:endParaRPr lang="en-US" sz="1600" dirty="0" smtClean="0"/>
          </a:p>
          <a:p>
            <a:r>
              <a:rPr lang="en-US" sz="1600" strike="sngStrike" dirty="0" smtClean="0"/>
              <a:t>STA can ask AP for an IRMK (“Provide IRMK Request”)</a:t>
            </a:r>
          </a:p>
          <a:p>
            <a:endParaRPr lang="en-US" sz="1600" dirty="0"/>
          </a:p>
          <a:p>
            <a:r>
              <a:rPr lang="en-US" sz="1600" dirty="0" smtClean="0"/>
              <a:t>AP can request New IRMK (with reasons)</a:t>
            </a:r>
            <a:endParaRPr lang="en-US" sz="1600" dirty="0"/>
          </a:p>
          <a:p>
            <a:r>
              <a:rPr lang="en-US" sz="1600" dirty="0" smtClean="0"/>
              <a:t>STA can change IRMK whenever it wants (prevents any possible brute-force attack</a:t>
            </a:r>
          </a:p>
          <a:p>
            <a:endParaRPr lang="en-US" sz="1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14" y="1424497"/>
            <a:ext cx="8827771" cy="256445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3429000" y="2667000"/>
            <a:ext cx="243840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62800" y="2168114"/>
            <a:ext cx="1560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 sure required, can’t see a use case.</a:t>
            </a:r>
          </a:p>
          <a:p>
            <a:r>
              <a:rPr lang="en-US" sz="1600" dirty="0" smtClean="0"/>
              <a:t>Suggest delete</a:t>
            </a:r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791200" y="2575342"/>
            <a:ext cx="1371600" cy="1678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90932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IRMK Confirm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01" y="2051675"/>
            <a:ext cx="8101918" cy="8144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4214" y="305631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IRMK Confirm Action frame is transmitted from an AP to a non-AP STA to confirm that an IRMK has been </a:t>
            </a:r>
            <a:r>
              <a:rPr lang="en-GB" sz="1600" dirty="0" smtClean="0"/>
              <a:t>recognized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48" y="3908253"/>
            <a:ext cx="7813424" cy="5875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5988" y="4685387"/>
            <a:ext cx="7796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 Check field </a:t>
            </a:r>
            <a:r>
              <a:rPr lang="en-US" sz="1600" dirty="0" smtClean="0"/>
              <a:t>allows the STA to check that it is the right IRMK without having to send 128 bits.</a:t>
            </a:r>
          </a:p>
          <a:p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04768" y="1160433"/>
            <a:ext cx="8007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 provide extra security, AP confirms IRMK and STA can check it without having to declare the full IRMK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06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AP requests new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3077" y="1498600"/>
            <a:ext cx="7391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 can request a new IRMK (provides reason)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5800" y="4349651"/>
            <a:ext cx="7010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 might delete stored IRMKs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STA associates as “Known” and IRMK not found, then AP can request a new IRMA 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76" y="2054662"/>
            <a:ext cx="8073999" cy="214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61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18288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 can send IRM ANQP-element</a:t>
            </a:r>
          </a:p>
          <a:p>
            <a:r>
              <a:rPr lang="en-US" sz="2000" dirty="0" smtClean="0"/>
              <a:t>AP can use the IRM Hash and the IRMA (TA) to find the IRMK</a:t>
            </a:r>
          </a:p>
          <a:p>
            <a:r>
              <a:rPr lang="en-US" sz="2000" dirty="0" smtClean="0"/>
              <a:t>(Can only be used if AP already has the IRMK) 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274" y="3124200"/>
            <a:ext cx="7861427" cy="77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069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sz="2000" dirty="0" smtClean="0"/>
              <a:t>The “IRMK Check” field allows the AP to quickly sort ‘candidate’ IRMKs</a:t>
            </a:r>
          </a:p>
          <a:p>
            <a:pPr lvl="1"/>
            <a:r>
              <a:rPr lang="en-US" sz="1800" dirty="0" smtClean="0"/>
              <a:t>STA indicates 8 EX-</a:t>
            </a:r>
            <a:r>
              <a:rPr lang="en-US" sz="1800" dirty="0" err="1" smtClean="0"/>
              <a:t>OR’d</a:t>
            </a:r>
            <a:r>
              <a:rPr lang="en-US" sz="1800" dirty="0" smtClean="0"/>
              <a:t> bits of IRMK from a ‘random’ start</a:t>
            </a:r>
          </a:p>
          <a:p>
            <a:pPr lvl="1"/>
            <a:r>
              <a:rPr lang="en-US" sz="1800" dirty="0" smtClean="0"/>
              <a:t>AP can quickly sort through list to reduce number of possible IRMKs</a:t>
            </a:r>
          </a:p>
          <a:p>
            <a:r>
              <a:rPr lang="en-US" sz="2000" dirty="0" smtClean="0"/>
              <a:t>IRM Check field also used by AP to Confirm IRMK back to STA.</a:t>
            </a:r>
          </a:p>
          <a:p>
            <a:pPr lvl="1"/>
            <a:r>
              <a:rPr lang="en-US" sz="1800" dirty="0" smtClean="0"/>
              <a:t>This provides  double security that the AP is who it says it is, i.e. the same AP that was originally used to share the Key.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sz="2400" dirty="0" smtClean="0"/>
              <a:t>Computational complexity lessened by IRMK Check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21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12139"/>
            <a:ext cx="7772400" cy="5027612"/>
          </a:xfrm>
        </p:spPr>
        <p:txBody>
          <a:bodyPr/>
          <a:lstStyle/>
          <a:p>
            <a:r>
              <a:rPr lang="en-US" sz="1600" dirty="0" smtClean="0"/>
              <a:t>A different Random MAC can be used even when returning to same ESS – more privacy!</a:t>
            </a:r>
          </a:p>
          <a:p>
            <a:pPr lvl="1"/>
            <a:r>
              <a:rPr lang="en-US" sz="1200" dirty="0" smtClean="0"/>
              <a:t>Even though STA indicates “Known”, </a:t>
            </a:r>
            <a:r>
              <a:rPr lang="en-US" sz="1200" dirty="0"/>
              <a:t>No way a 3</a:t>
            </a:r>
            <a:r>
              <a:rPr lang="en-US" sz="1200" baseline="30000" dirty="0"/>
              <a:t>rd</a:t>
            </a:r>
            <a:r>
              <a:rPr lang="en-US" sz="1200" dirty="0"/>
              <a:t> party can know if same STA (unlike “same MAC address for same AP</a:t>
            </a:r>
            <a:r>
              <a:rPr lang="en-US" sz="1200" dirty="0" smtClean="0"/>
              <a:t>”)</a:t>
            </a:r>
          </a:p>
          <a:p>
            <a:pPr lvl="1"/>
            <a:r>
              <a:rPr lang="en-US" sz="1200" dirty="0" smtClean="0"/>
              <a:t> MAC address and IRM Hash field values change every time.  The last associated IRMK stays constant at the AP.  </a:t>
            </a:r>
          </a:p>
          <a:p>
            <a:r>
              <a:rPr lang="en-US" sz="1600" dirty="0" smtClean="0"/>
              <a:t>An IRM STA can still choose to use “private” random MAC</a:t>
            </a:r>
          </a:p>
          <a:p>
            <a:pPr lvl="1"/>
            <a:r>
              <a:rPr lang="en-US" sz="1200" dirty="0" smtClean="0"/>
              <a:t>If no IRM Hash field, then private MAC address in use.</a:t>
            </a:r>
          </a:p>
          <a:p>
            <a:r>
              <a:rPr lang="en-US" sz="1600" dirty="0" smtClean="0"/>
              <a:t>STA can change IRMK at any time</a:t>
            </a:r>
          </a:p>
          <a:p>
            <a:pPr lvl="1"/>
            <a:r>
              <a:rPr lang="en-US" sz="1200" dirty="0" smtClean="0"/>
              <a:t>Changed when associated.  No way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can know.  Hence even if brute force to find IRMK, if changed, impossible to know if same STA reassociates</a:t>
            </a:r>
          </a:p>
          <a:p>
            <a:pPr lvl="1"/>
            <a:r>
              <a:rPr lang="en-US" sz="1200" dirty="0" smtClean="0"/>
              <a:t>AP still knows that it is STA X even though IRMK has changed</a:t>
            </a:r>
          </a:p>
          <a:p>
            <a:r>
              <a:rPr lang="en-US" sz="1600" dirty="0" smtClean="0"/>
              <a:t>AP can restrict its stored list if necessary and request a new IRMK if “No IRMK found”</a:t>
            </a:r>
          </a:p>
          <a:p>
            <a:pPr lvl="1"/>
            <a:r>
              <a:rPr lang="en-US" sz="1200" dirty="0" smtClean="0"/>
              <a:t>STA can provide old or new</a:t>
            </a:r>
          </a:p>
          <a:p>
            <a:pPr lvl="1"/>
            <a:r>
              <a:rPr lang="en-US" sz="1200" dirty="0" smtClean="0"/>
              <a:t>However, “IRMK Check” allows AP to keep a large store</a:t>
            </a:r>
          </a:p>
          <a:p>
            <a:r>
              <a:rPr lang="en-US" sz="1600" dirty="0" smtClean="0"/>
              <a:t>STA can be identified pre-association </a:t>
            </a:r>
          </a:p>
          <a:p>
            <a:pPr lvl="1"/>
            <a:r>
              <a:rPr lang="en-US" sz="1400" dirty="0" smtClean="0"/>
              <a:t>AP can check stored IRMKs as soon as Association Request received OR wait for association</a:t>
            </a:r>
          </a:p>
          <a:p>
            <a:pPr lvl="1"/>
            <a:r>
              <a:rPr lang="en-US" sz="1400" dirty="0"/>
              <a:t> STA can send IRMK-ANQP </a:t>
            </a:r>
            <a:r>
              <a:rPr lang="en-US" sz="1400" dirty="0" smtClean="0"/>
              <a:t>element</a:t>
            </a:r>
          </a:p>
          <a:p>
            <a:r>
              <a:rPr lang="en-US" sz="1600" dirty="0" smtClean="0"/>
              <a:t>No reference to any ‘real’ address or real ID</a:t>
            </a:r>
          </a:p>
          <a:p>
            <a:r>
              <a:rPr lang="en-US" sz="1600" dirty="0" smtClean="0"/>
              <a:t>Very flexible, easy to add Action frames</a:t>
            </a:r>
            <a:endParaRPr lang="en-US" sz="1600" i="1" dirty="0" smtClean="0"/>
          </a:p>
          <a:p>
            <a:pPr marL="0" indent="0" algn="ctr">
              <a:buNone/>
            </a:pPr>
            <a:r>
              <a:rPr lang="en-US" sz="1600" i="1" dirty="0" smtClean="0"/>
              <a:t>Provides an ID that solves many Use Case problems created by RCM</a:t>
            </a:r>
            <a:endParaRPr lang="en-US" sz="1800" i="1" dirty="0" smtClean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50139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19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88" y="1034534"/>
            <a:ext cx="7772400" cy="5438775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200" dirty="0" smtClean="0"/>
              <a:t>Is a private address/identifier dynamic or is it just a different static address/identifier? How often does/should it change? </a:t>
            </a:r>
          </a:p>
          <a:p>
            <a:pPr lvl="1"/>
            <a:r>
              <a:rPr lang="en-US" sz="1200" dirty="0" smtClean="0"/>
              <a:t>Dynamic as IRMA changes every time.  The IRMK may remains constant or can be different per ESS.  IRMK may be changed at an ESS.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invertible such that the "real" address/identifier can be determined from a private address/identifier</a:t>
            </a:r>
          </a:p>
          <a:p>
            <a:pPr lvl="1"/>
            <a:r>
              <a:rPr lang="en-US" sz="1200" dirty="0" smtClean="0"/>
              <a:t>There is no concept of a “real” address.  The IRMK stored at the AP identifies the STA.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Does a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know whether private identifiers are used?</a:t>
            </a:r>
          </a:p>
          <a:p>
            <a:pPr lvl="1"/>
            <a:r>
              <a:rPr lang="en-US" sz="1100" dirty="0" smtClean="0"/>
              <a:t>Yes, the U/L and I/G bits and “IRM capability” can indicate IRM is in use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assumed that only certain entities can make a binding/track someone? </a:t>
            </a:r>
          </a:p>
          <a:p>
            <a:pPr lvl="1"/>
            <a:r>
              <a:rPr lang="en-US" sz="1200" dirty="0" smtClean="0"/>
              <a:t>Yes the AP must support and the STA makes the decision on whether to provide the IRMK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Is the private address/identifier bound to a secure connection or is unencrypted (poss. unassociated) use of this functionality required?</a:t>
            </a:r>
          </a:p>
          <a:p>
            <a:pPr lvl="1"/>
            <a:r>
              <a:rPr lang="en-US" sz="1100" dirty="0" smtClean="0"/>
              <a:t>Bound to a secure connection.  Only pass IRMK when associated.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What are the assumptions on forgery of such an address/identifier? How hard does it need to be for someone to fake one? </a:t>
            </a:r>
          </a:p>
          <a:p>
            <a:pPr lvl="1"/>
            <a:r>
              <a:rPr lang="en-US" sz="1200" dirty="0" smtClean="0"/>
              <a:t>IRMK is well protected.  128 bit key and 128 bit hash function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   Are there any requirements to force STAs to do a scheme like this?</a:t>
            </a:r>
          </a:p>
          <a:p>
            <a:pPr marL="571500" lvl="1" indent="-171450"/>
            <a:r>
              <a:rPr lang="en-US" sz="1200" dirty="0" smtClean="0"/>
              <a:t>No, entirely up to the STA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What's the probability of collision?</a:t>
            </a:r>
          </a:p>
          <a:p>
            <a:pPr marL="571500" lvl="1" indent="-171450"/>
            <a:r>
              <a:rPr lang="en-US" sz="1200" dirty="0" smtClean="0"/>
              <a:t>2 </a:t>
            </a:r>
            <a:r>
              <a:rPr lang="en-US" sz="1200" baseline="30000" dirty="0" smtClean="0"/>
              <a:t>-64  </a:t>
            </a:r>
            <a:r>
              <a:rPr lang="en-US" sz="1200" dirty="0" smtClean="0"/>
              <a:t> or 2 </a:t>
            </a:r>
            <a:r>
              <a:rPr lang="en-US" sz="1200" baseline="30000" dirty="0" smtClean="0"/>
              <a:t>-128 </a:t>
            </a:r>
            <a:endParaRPr lang="en-US" sz="1200" baseline="30000" dirty="0"/>
          </a:p>
          <a:p>
            <a:pPr marL="571500" lvl="1" indent="-171450"/>
            <a:endParaRPr lang="en-US" sz="1200" baseline="300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 about protecting client identities from the network?</a:t>
            </a:r>
          </a:p>
          <a:p>
            <a:pPr marL="571500" lvl="1" indent="-171450"/>
            <a:r>
              <a:rPr lang="en-US" sz="1200" dirty="0" smtClean="0"/>
              <a:t>Actual ID is not known.  Just an Identifier, i.e., the IRMK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What other requirements do we have on usage of this address/identifier (aside from “private”)? </a:t>
            </a:r>
          </a:p>
          <a:p>
            <a:pPr marL="571500" lvl="1" indent="-171450"/>
            <a:r>
              <a:rPr lang="en-US" sz="1200" dirty="0" smtClean="0"/>
              <a:t>STA is only indicating it is the same STA as associated before.  Also it can change its ID at any time.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499547"/>
            <a:ext cx="7772400" cy="534987"/>
          </a:xfrm>
        </p:spPr>
        <p:txBody>
          <a:bodyPr/>
          <a:lstStyle/>
          <a:p>
            <a:r>
              <a:rPr lang="en-US" dirty="0" smtClean="0"/>
              <a:t>10 criteria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6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sz="2000" dirty="0" smtClean="0"/>
              <a:t>This is a presentation on “Identifiable Random MAC Address”, IRMA</a:t>
            </a:r>
            <a:endParaRPr lang="en-US" sz="2000" dirty="0"/>
          </a:p>
          <a:p>
            <a:pPr marL="0" indent="0">
              <a:buNone/>
            </a:pPr>
            <a:r>
              <a:rPr lang="en-US" sz="1400" b="0" dirty="0" smtClean="0"/>
              <a:t>Rev 1, </a:t>
            </a:r>
          </a:p>
          <a:p>
            <a:r>
              <a:rPr lang="en-US" sz="1400" b="0" dirty="0" smtClean="0"/>
              <a:t>Presented initial idea to </a:t>
            </a:r>
            <a:r>
              <a:rPr lang="en-US" sz="1400" b="0" dirty="0" err="1" smtClean="0"/>
              <a:t>TGbh</a:t>
            </a:r>
            <a:r>
              <a:rPr lang="en-US" sz="1400" b="0" dirty="0" smtClean="0"/>
              <a:t> 10/12/2021</a:t>
            </a:r>
          </a:p>
          <a:p>
            <a:pPr marL="0" indent="0">
              <a:buNone/>
            </a:pPr>
            <a:r>
              <a:rPr lang="en-US" sz="1400" b="0" dirty="0" smtClean="0"/>
              <a:t>Rev 2, </a:t>
            </a:r>
          </a:p>
          <a:p>
            <a:r>
              <a:rPr lang="en-US" sz="1400" b="0" dirty="0" smtClean="0"/>
              <a:t>Added “No IRMK found” to cover case when the AP has deleted the “old” IRMKs.  AP can ask for new IRMK (STA sends new or same)</a:t>
            </a:r>
          </a:p>
          <a:p>
            <a:r>
              <a:rPr lang="en-US" sz="1400" b="0" dirty="0" smtClean="0"/>
              <a:t>Added “Private” to IRM element to allow IRM STA to use a private MAC address (eliminate need to set I/G bit)</a:t>
            </a:r>
          </a:p>
          <a:p>
            <a:pPr marL="0" indent="0">
              <a:buNone/>
            </a:pPr>
            <a:r>
              <a:rPr lang="en-US" sz="1400" b="0" dirty="0"/>
              <a:t>Rev </a:t>
            </a:r>
            <a:r>
              <a:rPr lang="en-US" sz="1400" b="0" dirty="0" smtClean="0"/>
              <a:t>3</a:t>
            </a:r>
          </a:p>
          <a:p>
            <a:r>
              <a:rPr lang="en-US" sz="1400" b="0" dirty="0" smtClean="0"/>
              <a:t>Added “IRMK Check” </a:t>
            </a:r>
            <a:endParaRPr lang="en-US" sz="1600" b="0" dirty="0" smtClean="0"/>
          </a:p>
          <a:p>
            <a:pPr lvl="1"/>
            <a:r>
              <a:rPr lang="en-US" sz="1200" dirty="0" smtClean="0"/>
              <a:t>Used</a:t>
            </a:r>
            <a:r>
              <a:rPr lang="en-US" sz="1200" b="0" dirty="0" smtClean="0"/>
              <a:t> to down-select stored IRMKs in AP </a:t>
            </a:r>
          </a:p>
          <a:p>
            <a:pPr lvl="1"/>
            <a:r>
              <a:rPr lang="en-US" sz="1200" dirty="0" smtClean="0"/>
              <a:t>Used to confirm back to STA that correct IRMK has been found</a:t>
            </a:r>
          </a:p>
          <a:p>
            <a:pPr marL="0" indent="0">
              <a:buNone/>
            </a:pPr>
            <a:r>
              <a:rPr lang="en-US" sz="1400" b="0" dirty="0" smtClean="0"/>
              <a:t>  Rev 4</a:t>
            </a:r>
          </a:p>
          <a:p>
            <a:r>
              <a:rPr lang="en-US" sz="1400" b="0" dirty="0" smtClean="0"/>
              <a:t>Discussed Change to stop any possible brute force attack</a:t>
            </a:r>
          </a:p>
          <a:p>
            <a:pPr marL="0" indent="0">
              <a:buNone/>
            </a:pPr>
            <a:r>
              <a:rPr lang="en-US" sz="1400" b="0" dirty="0" smtClean="0"/>
              <a:t>Rev 5 </a:t>
            </a:r>
          </a:p>
          <a:p>
            <a:r>
              <a:rPr lang="en-US" sz="1400" b="0" dirty="0" smtClean="0"/>
              <a:t>Delete Provide </a:t>
            </a:r>
            <a:r>
              <a:rPr lang="en-US" sz="1400" b="0" dirty="0"/>
              <a:t>IRMK ? (</a:t>
            </a:r>
            <a:r>
              <a:rPr lang="en-US" sz="1400" b="0" dirty="0" smtClean="0"/>
              <a:t>can’t see a good use case for it)</a:t>
            </a:r>
          </a:p>
          <a:p>
            <a:pPr marL="0" indent="0">
              <a:buNone/>
            </a:pPr>
            <a:r>
              <a:rPr lang="en-US" sz="1400" b="0" dirty="0" smtClean="0"/>
              <a:t>Rev 6</a:t>
            </a:r>
          </a:p>
          <a:p>
            <a:r>
              <a:rPr lang="en-US" sz="1400" b="0" dirty="0" smtClean="0"/>
              <a:t>Worked on </a:t>
            </a:r>
            <a:r>
              <a:rPr lang="en-US" sz="1400" b="0" dirty="0" smtClean="0"/>
              <a:t>Advantages.  Corrected ANQP-element</a:t>
            </a:r>
            <a:endParaRPr lang="en-US" sz="14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21/1673 is the working document for the accompanying text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667000"/>
            <a:ext cx="2289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62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an Identifiable Random MAC scheme, along the lines as described in &lt;this document&gt;,  should be further worked on for possible inclusion in the </a:t>
            </a:r>
            <a:r>
              <a:rPr lang="en-US" dirty="0" err="1" smtClean="0"/>
              <a:t>TGbh</a:t>
            </a:r>
            <a:r>
              <a:rPr lang="en-US" dirty="0" smtClean="0"/>
              <a:t> Amendment?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0413" y="1336211"/>
            <a:ext cx="8229600" cy="45719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MAC Address 48-bit</a:t>
            </a:r>
          </a:p>
          <a:p>
            <a:pPr marL="0" indent="0">
              <a:buNone/>
            </a:pPr>
            <a:r>
              <a:rPr lang="en-US" dirty="0" smtClean="0"/>
              <a:t>Two Types:</a:t>
            </a:r>
          </a:p>
          <a:p>
            <a:r>
              <a:rPr lang="en-US" dirty="0" smtClean="0"/>
              <a:t>Fixed</a:t>
            </a:r>
          </a:p>
          <a:p>
            <a:pPr lvl="1"/>
            <a:r>
              <a:rPr lang="en-US" dirty="0" smtClean="0"/>
              <a:t>Assigned MAC.  </a:t>
            </a:r>
          </a:p>
          <a:p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Two types, </a:t>
            </a:r>
          </a:p>
          <a:p>
            <a:pPr lvl="2"/>
            <a:r>
              <a:rPr lang="en-US" b="1" dirty="0" smtClean="0"/>
              <a:t>Non-identifiable</a:t>
            </a:r>
            <a:r>
              <a:rPr lang="en-US" dirty="0" smtClean="0"/>
              <a:t> - random, STA does not want to be known in any way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Identifiable </a:t>
            </a:r>
            <a:r>
              <a:rPr lang="en-US" dirty="0" smtClean="0">
                <a:solidFill>
                  <a:srgbClr val="FF0000"/>
                </a:solidFill>
              </a:rPr>
              <a:t>– random, but STA wishes to be identified/remembered by particular APs (networks)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4211"/>
          </a:xfrm>
        </p:spPr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0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 smtClean="0"/>
              <a:t>Identifiable </a:t>
            </a:r>
            <a:r>
              <a:rPr lang="en-US" sz="1800" b="1" dirty="0"/>
              <a:t>Random MAC </a:t>
            </a:r>
            <a:r>
              <a:rPr lang="en-US" sz="1800" b="1" dirty="0" smtClean="0"/>
              <a:t>(IRM) </a:t>
            </a:r>
            <a:r>
              <a:rPr lang="en-GB" dirty="0" smtClean="0"/>
              <a:t>: </a:t>
            </a:r>
            <a:r>
              <a:rPr lang="en-GB" dirty="0"/>
              <a:t>a scheme where a non-AP STA uses identifiable random medium access control (MAC) addresses (IRMA) to prevent third parties from tracking the non-AP STA while still allowing trusted parties to identify the non-AP STA</a:t>
            </a:r>
            <a:r>
              <a:rPr lang="en-US" sz="1800" dirty="0" smtClean="0"/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Random MAC Address (IRMA) – a r</a:t>
            </a:r>
            <a:r>
              <a:rPr lang="en-US" sz="1800" b="0" dirty="0" smtClean="0"/>
              <a:t>andom MAC address used by a STA using IRM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/>
              <a:t>Random </a:t>
            </a:r>
            <a:r>
              <a:rPr lang="en-US" sz="1800" dirty="0" smtClean="0"/>
              <a:t>MAC Key (IRMK) – </a:t>
            </a:r>
            <a:r>
              <a:rPr lang="en-US" sz="1800" b="0" dirty="0" smtClean="0"/>
              <a:t>a</a:t>
            </a:r>
            <a:r>
              <a:rPr lang="en-US" sz="1800" dirty="0" smtClean="0"/>
              <a:t> </a:t>
            </a:r>
            <a:r>
              <a:rPr lang="en-US" sz="1800" b="0" dirty="0" smtClean="0"/>
              <a:t>Key used to resolve an IRMA 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802.11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164" y="1320800"/>
            <a:ext cx="7772400" cy="5003800"/>
          </a:xfrm>
        </p:spPr>
        <p:txBody>
          <a:bodyPr/>
          <a:lstStyle/>
          <a:p>
            <a:r>
              <a:rPr lang="en-US" sz="2000" dirty="0" smtClean="0"/>
              <a:t>Purpose</a:t>
            </a:r>
          </a:p>
          <a:p>
            <a:pPr lvl="1"/>
            <a:r>
              <a:rPr lang="en-US" sz="1800" dirty="0" smtClean="0"/>
              <a:t>Prevent third-parties </a:t>
            </a:r>
            <a:r>
              <a:rPr lang="en-US" sz="1800" dirty="0"/>
              <a:t>from tracking </a:t>
            </a:r>
            <a:r>
              <a:rPr lang="en-US" sz="1800" dirty="0" smtClean="0"/>
              <a:t>the STA while </a:t>
            </a:r>
            <a:r>
              <a:rPr lang="en-US" sz="1800" dirty="0"/>
              <a:t>still allowing </a:t>
            </a:r>
            <a:r>
              <a:rPr lang="en-US" sz="1800" dirty="0" smtClean="0"/>
              <a:t>trusted </a:t>
            </a:r>
            <a:r>
              <a:rPr lang="en-US" sz="1800" dirty="0"/>
              <a:t>parties </a:t>
            </a:r>
            <a:r>
              <a:rPr lang="en-US" sz="1800" dirty="0" smtClean="0"/>
              <a:t>to recognize </a:t>
            </a:r>
            <a:r>
              <a:rPr lang="en-US" sz="1800" dirty="0"/>
              <a:t>the </a:t>
            </a:r>
            <a:r>
              <a:rPr lang="en-US" sz="1800" dirty="0" smtClean="0"/>
              <a:t>STA.</a:t>
            </a:r>
          </a:p>
          <a:p>
            <a:r>
              <a:rPr lang="en-US" sz="2000" dirty="0" smtClean="0"/>
              <a:t>Identifiable </a:t>
            </a:r>
          </a:p>
          <a:p>
            <a:pPr lvl="1"/>
            <a:r>
              <a:rPr lang="en-US" sz="1800" dirty="0" smtClean="0"/>
              <a:t>Uses a key shared with trusted AP/network – IRMK</a:t>
            </a:r>
          </a:p>
          <a:p>
            <a:pPr lvl="2"/>
            <a:r>
              <a:rPr lang="en-US" sz="1600" dirty="0"/>
              <a:t>STA </a:t>
            </a:r>
            <a:r>
              <a:rPr lang="en-US" sz="1600" dirty="0" smtClean="0"/>
              <a:t>generates IRMK , or</a:t>
            </a:r>
          </a:p>
          <a:p>
            <a:pPr lvl="2"/>
            <a:r>
              <a:rPr lang="en-US" sz="1600" dirty="0" smtClean="0"/>
              <a:t>Option is that AP could provide an IRMK to a STA, </a:t>
            </a:r>
          </a:p>
          <a:p>
            <a:pPr lvl="1"/>
            <a:r>
              <a:rPr lang="en-US" sz="1600" dirty="0" smtClean="0"/>
              <a:t>STA generates an “</a:t>
            </a:r>
            <a:r>
              <a:rPr lang="en-US" sz="1600" b="1" dirty="0" smtClean="0"/>
              <a:t>IRM Hash</a:t>
            </a:r>
            <a:r>
              <a:rPr lang="en-US" sz="1600" dirty="0" smtClean="0"/>
              <a:t>” using </a:t>
            </a:r>
            <a:r>
              <a:rPr lang="en-US" sz="1600" b="1" dirty="0" smtClean="0"/>
              <a:t>IRMK and IRMA</a:t>
            </a:r>
          </a:p>
          <a:p>
            <a:pPr lvl="1"/>
            <a:r>
              <a:rPr lang="en-US" sz="1600" dirty="0" smtClean="0"/>
              <a:t>IRMA is the TA MAC address</a:t>
            </a:r>
          </a:p>
          <a:p>
            <a:pPr lvl="1"/>
            <a:r>
              <a:rPr lang="en-US" sz="1600" dirty="0" smtClean="0"/>
              <a:t>IRM Hash is sent in IRM element (in Association Request)</a:t>
            </a:r>
          </a:p>
          <a:p>
            <a:pPr lvl="1"/>
            <a:r>
              <a:rPr lang="en-US" sz="1600" dirty="0" smtClean="0"/>
              <a:t>STA can use same IRMK or may change it for every connection</a:t>
            </a:r>
          </a:p>
          <a:p>
            <a:r>
              <a:rPr lang="en-US" sz="2000" dirty="0" smtClean="0"/>
              <a:t>Changing TA address</a:t>
            </a:r>
          </a:p>
          <a:p>
            <a:pPr lvl="1"/>
            <a:r>
              <a:rPr lang="en-US" sz="1800" dirty="0" smtClean="0"/>
              <a:t>TA MAC Address (IRMA) changes every use.</a:t>
            </a:r>
          </a:p>
          <a:p>
            <a:pPr lvl="1"/>
            <a:r>
              <a:rPr lang="en-US" sz="1800" dirty="0" smtClean="0"/>
              <a:t>No need to use same MAC address for each ESS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5715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Identifiable Random MAC Address - IRMA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4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8842" y="1295400"/>
            <a:ext cx="7772400" cy="5105400"/>
          </a:xfrm>
        </p:spPr>
        <p:txBody>
          <a:bodyPr/>
          <a:lstStyle/>
          <a:p>
            <a:r>
              <a:rPr lang="en-US" sz="1600" dirty="0" smtClean="0"/>
              <a:t>Two basic random MAC address types:</a:t>
            </a:r>
          </a:p>
          <a:p>
            <a:pPr lvl="1"/>
            <a:r>
              <a:rPr lang="en-US" sz="1400" dirty="0" smtClean="0"/>
              <a:t>Random private (changes randomly, non-identifiable))</a:t>
            </a:r>
          </a:p>
          <a:p>
            <a:pPr lvl="1"/>
            <a:r>
              <a:rPr lang="en-US" sz="1400" dirty="0" smtClean="0"/>
              <a:t>Random identifiable  IRMA</a:t>
            </a:r>
            <a:endParaRPr lang="en-US" sz="1400" dirty="0"/>
          </a:p>
          <a:p>
            <a:r>
              <a:rPr lang="en-US" sz="1600" dirty="0" smtClean="0"/>
              <a:t>MAC Address is 48 bits </a:t>
            </a:r>
          </a:p>
          <a:p>
            <a:pPr lvl="1"/>
            <a:r>
              <a:rPr lang="en-US" sz="1400" b="0" dirty="0" smtClean="0"/>
              <a:t>Least significant bit of first octet (“I/G bit”)</a:t>
            </a:r>
          </a:p>
          <a:p>
            <a:pPr lvl="2"/>
            <a:r>
              <a:rPr lang="en-US" sz="1200" b="0" dirty="0" smtClean="0"/>
              <a:t>0 = unicast, 1 = multicast</a:t>
            </a:r>
          </a:p>
          <a:p>
            <a:pPr lvl="1"/>
            <a:r>
              <a:rPr lang="en-US" sz="1400" b="0" dirty="0" smtClean="0"/>
              <a:t>Second-least-significant </a:t>
            </a:r>
            <a:r>
              <a:rPr lang="en-US" sz="1400" b="0" dirty="0"/>
              <a:t>bit of the first </a:t>
            </a:r>
            <a:r>
              <a:rPr lang="en-US" sz="1400" b="0" dirty="0" smtClean="0"/>
              <a:t>octet (“U/L bit”)</a:t>
            </a:r>
          </a:p>
          <a:p>
            <a:pPr lvl="2"/>
            <a:r>
              <a:rPr lang="en-US" sz="1200" dirty="0" smtClean="0"/>
              <a:t>0 = globally unique, 1 = locally administered</a:t>
            </a:r>
          </a:p>
          <a:p>
            <a:r>
              <a:rPr lang="en-US" sz="1600" b="0" dirty="0" smtClean="0"/>
              <a:t>Random MAC is described in Clause 12.2.10 (D0.0)</a:t>
            </a:r>
          </a:p>
          <a:p>
            <a:pPr lvl="1"/>
            <a:r>
              <a:rPr lang="en-US" sz="1400" b="0" dirty="0" smtClean="0"/>
              <a:t>“The STA shall </a:t>
            </a:r>
            <a:r>
              <a:rPr lang="en-US" sz="1400" b="0" dirty="0"/>
              <a:t>construct the randomized MAC address from the </a:t>
            </a:r>
            <a:r>
              <a:rPr lang="en-US" sz="1400" b="1" i="1" dirty="0"/>
              <a:t>locally administered address </a:t>
            </a:r>
            <a:r>
              <a:rPr lang="en-US" sz="1400" b="1" i="1" dirty="0" smtClean="0"/>
              <a:t>space</a:t>
            </a:r>
            <a:r>
              <a:rPr lang="en-US" sz="1400" b="0" dirty="0" smtClean="0"/>
              <a:t>”</a:t>
            </a:r>
          </a:p>
          <a:p>
            <a:pPr marL="0" indent="0">
              <a:buNone/>
            </a:pPr>
            <a:endParaRPr lang="en-US" sz="1800" b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IRMA</a:t>
            </a:r>
            <a:r>
              <a:rPr lang="en-US" sz="1800" b="0" dirty="0" smtClean="0">
                <a:solidFill>
                  <a:srgbClr val="FF0000"/>
                </a:solidFill>
              </a:rPr>
              <a:t> looks like any other randomized MAC address</a:t>
            </a:r>
          </a:p>
          <a:p>
            <a:pPr marL="0" indent="0">
              <a:buNone/>
            </a:pPr>
            <a:endParaRPr lang="en-US" sz="1800" b="0" dirty="0">
              <a:solidFill>
                <a:srgbClr val="FF0000"/>
              </a:solidFill>
            </a:endParaRP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includes the IRM Hash, then the address is an IRMA, i.e., “identifiable”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indicates “Private”, the IRM Hash is NOT sent and the address is a private randomized MAC, i.e., NOT an IRMA.</a:t>
            </a:r>
            <a:endParaRPr lang="en-US" sz="18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 Address (IRMA)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4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 smtClean="0"/>
              <a:t>An IRM Capability field is used in the STA and AP</a:t>
            </a:r>
          </a:p>
          <a:p>
            <a:r>
              <a:rPr lang="en-US" sz="2000" dirty="0" smtClean="0"/>
              <a:t>The AP looks for the IRM Capability AND the IRM Hash in IRM element</a:t>
            </a:r>
          </a:p>
          <a:p>
            <a:r>
              <a:rPr lang="en-US" sz="2000" dirty="0" smtClean="0"/>
              <a:t>AP can use the IRM Capability bit to indicate to STAs that there may be a reason to be identified, i.e., “I provide a service”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CAPABILITY BIT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36576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659" y="1371600"/>
            <a:ext cx="7772400" cy="4951413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IRMK (Identifiable Random MAC Key)</a:t>
            </a:r>
            <a:endParaRPr lang="en-US" sz="1800" dirty="0"/>
          </a:p>
          <a:p>
            <a:pPr lvl="0">
              <a:buFont typeface="+mj-lt"/>
              <a:buAutoNum type="arabicPeriod"/>
            </a:pPr>
            <a:r>
              <a:rPr lang="en-US" sz="1800" dirty="0" smtClean="0"/>
              <a:t>STA generates the IRMK</a:t>
            </a:r>
          </a:p>
          <a:p>
            <a:pPr lvl="1"/>
            <a:r>
              <a:rPr lang="en-US" sz="1800" dirty="0" smtClean="0"/>
              <a:t>Could be constant; could vary for each SSID; could be preset.</a:t>
            </a:r>
          </a:p>
          <a:p>
            <a:pPr lvl="1"/>
            <a:r>
              <a:rPr lang="en-US" sz="1800" dirty="0" smtClean="0"/>
              <a:t>Option for AP to provide a key to the STA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STA shares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STA provides IRM Hash in “IRM element”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The IRMK </a:t>
            </a:r>
            <a:r>
              <a:rPr lang="en-US" sz="1800" dirty="0"/>
              <a:t>is </a:t>
            </a:r>
            <a:r>
              <a:rPr lang="en-US" sz="1800" dirty="0" smtClean="0"/>
              <a:t>used </a:t>
            </a:r>
            <a:r>
              <a:rPr lang="en-US" sz="1800" dirty="0"/>
              <a:t>to resolve the </a:t>
            </a:r>
            <a:r>
              <a:rPr lang="en-US" sz="1800" dirty="0" smtClean="0"/>
              <a:t>identity of the STA</a:t>
            </a:r>
            <a:endParaRPr lang="en-US" sz="1800" dirty="0"/>
          </a:p>
          <a:p>
            <a:pPr lvl="1"/>
            <a:r>
              <a:rPr lang="en-US" dirty="0" smtClean="0"/>
              <a:t>verifies </a:t>
            </a:r>
            <a:r>
              <a:rPr lang="en-US" dirty="0"/>
              <a:t>that the hash included in the </a:t>
            </a:r>
            <a:r>
              <a:rPr lang="en-US" dirty="0" smtClean="0"/>
              <a:t>IRM element matches </a:t>
            </a:r>
            <a:r>
              <a:rPr lang="en-US" dirty="0"/>
              <a:t>the output of the local hash computation </a:t>
            </a:r>
            <a:endParaRPr lang="en-US" dirty="0" smtClean="0"/>
          </a:p>
          <a:p>
            <a:pPr lvl="1"/>
            <a:r>
              <a:rPr lang="en-US" dirty="0"/>
              <a:t>	</a:t>
            </a:r>
            <a:r>
              <a:rPr lang="en-US" b="1" dirty="0" smtClean="0"/>
              <a:t>IRM hash </a:t>
            </a:r>
            <a:r>
              <a:rPr lang="en-US" b="1" dirty="0"/>
              <a:t>= </a:t>
            </a:r>
            <a:r>
              <a:rPr lang="en-US" b="1" dirty="0" smtClean="0"/>
              <a:t>function (IRMK</a:t>
            </a:r>
            <a:r>
              <a:rPr lang="en-US" b="1" dirty="0"/>
              <a:t>, </a:t>
            </a:r>
            <a:r>
              <a:rPr lang="en-US" b="1" dirty="0" smtClean="0"/>
              <a:t>IRMA)</a:t>
            </a:r>
            <a:endParaRPr lang="en-US" b="1" dirty="0"/>
          </a:p>
          <a:p>
            <a:pPr marL="0" lvl="0" indent="0">
              <a:buNone/>
            </a:pPr>
            <a:endParaRPr lang="en-US" sz="1600" b="0" dirty="0" smtClean="0"/>
          </a:p>
          <a:p>
            <a:pPr marL="0" lvl="0" indent="0">
              <a:buNone/>
            </a:pPr>
            <a:r>
              <a:rPr lang="en-US" sz="1600" dirty="0" smtClean="0"/>
              <a:t>Since </a:t>
            </a:r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has the </a:t>
            </a:r>
            <a:r>
              <a:rPr lang="en-US" sz="1600" dirty="0" smtClean="0"/>
              <a:t>IRMK </a:t>
            </a:r>
            <a:r>
              <a:rPr lang="en-US" sz="1600" dirty="0"/>
              <a:t>stored locally and has access to the </a:t>
            </a:r>
            <a:r>
              <a:rPr lang="en-US" sz="1600" dirty="0" smtClean="0"/>
              <a:t>IRMA </a:t>
            </a:r>
            <a:r>
              <a:rPr lang="en-US" sz="1600" dirty="0"/>
              <a:t>included as </a:t>
            </a:r>
            <a:r>
              <a:rPr lang="en-US" sz="1600" dirty="0" smtClean="0"/>
              <a:t>the MAC </a:t>
            </a:r>
            <a:r>
              <a:rPr lang="en-US" sz="1600" dirty="0"/>
              <a:t>address </a:t>
            </a:r>
            <a:r>
              <a:rPr lang="en-US" sz="1600" dirty="0" smtClean="0"/>
              <a:t>and the IRM Hash in the association packet, </a:t>
            </a:r>
            <a:r>
              <a:rPr lang="en-US" sz="1600" dirty="0"/>
              <a:t>it can perform this </a:t>
            </a:r>
            <a:r>
              <a:rPr lang="en-US" sz="1600" dirty="0" smtClean="0"/>
              <a:t>computation and verify the IRMK</a:t>
            </a:r>
          </a:p>
          <a:p>
            <a:pPr marL="0" lvl="0" indent="0">
              <a:buNone/>
            </a:pPr>
            <a:r>
              <a:rPr lang="en-US" sz="1600" b="0" i="1" dirty="0" smtClean="0"/>
              <a:t>NOTE: A 128 bit hash function is proposed.  A truncated SHA 256/128 hash may be used (see next slide)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and Hash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Proposed to use SHA-256 truncated to 128 bits*, i.e.:</a:t>
            </a:r>
          </a:p>
          <a:p>
            <a:r>
              <a:rPr lang="en-US" sz="2000" dirty="0" smtClean="0"/>
              <a:t>IRM Hash = SHA-256/128 (IRMK, IRMA)</a:t>
            </a:r>
          </a:p>
          <a:p>
            <a:r>
              <a:rPr lang="en-US" sz="2000" b="0" dirty="0" smtClean="0"/>
              <a:t>Where SHA-256/128 is the truncated SHA-256 where </a:t>
            </a:r>
            <a:r>
              <a:rPr lang="en-US" sz="1800" b="0" dirty="0" smtClean="0"/>
              <a:t>the </a:t>
            </a:r>
            <a:r>
              <a:rPr lang="en-US" sz="1800" b="0" dirty="0"/>
              <a:t>leftmost </a:t>
            </a:r>
            <a:r>
              <a:rPr lang="en-US" sz="1800" b="0" dirty="0" smtClean="0"/>
              <a:t>128 </a:t>
            </a:r>
            <a:r>
              <a:rPr lang="en-US" sz="1800" b="0" dirty="0"/>
              <a:t>bits of the 256-bit </a:t>
            </a:r>
            <a:r>
              <a:rPr lang="en-US" sz="1800" b="0" dirty="0" smtClean="0"/>
              <a:t>hash generated </a:t>
            </a:r>
            <a:r>
              <a:rPr lang="en-US" sz="1800" b="0" dirty="0"/>
              <a:t>by SHA-256 are selected as the truncated </a:t>
            </a:r>
            <a:r>
              <a:rPr lang="en-US" sz="1800" b="0" dirty="0" smtClean="0"/>
              <a:t>128 bit IRM Hash</a:t>
            </a:r>
            <a:endParaRPr lang="en-US" sz="1050" dirty="0"/>
          </a:p>
          <a:p>
            <a:endParaRPr lang="en-US" sz="1200" dirty="0" smtClean="0"/>
          </a:p>
          <a:p>
            <a:r>
              <a:rPr lang="en-US" sz="1600" dirty="0" smtClean="0"/>
              <a:t>A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chance of discovering the IRMK?</a:t>
            </a:r>
          </a:p>
          <a:p>
            <a:pPr lvl="1"/>
            <a:r>
              <a:rPr lang="en-US" sz="1400" dirty="0" smtClean="0"/>
              <a:t>Pre-image resistance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128</a:t>
            </a:r>
          </a:p>
          <a:p>
            <a:r>
              <a:rPr lang="en-US" sz="1600" dirty="0" smtClean="0"/>
              <a:t>Chance that AP finds wrong key or more than one key?</a:t>
            </a:r>
          </a:p>
          <a:p>
            <a:pPr lvl="1"/>
            <a:r>
              <a:rPr lang="en-US" sz="1400" dirty="0" smtClean="0"/>
              <a:t>Hash collision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64</a:t>
            </a:r>
          </a:p>
          <a:p>
            <a:r>
              <a:rPr lang="en-US" sz="1600" dirty="0"/>
              <a:t>Two STAs pick same key </a:t>
            </a:r>
          </a:p>
          <a:p>
            <a:pPr lvl="1"/>
            <a:r>
              <a:rPr lang="en-US" sz="1400" dirty="0"/>
              <a:t>Can ask for “New </a:t>
            </a:r>
            <a:r>
              <a:rPr lang="en-US" sz="1400" dirty="0" smtClean="0"/>
              <a:t>IRMK </a:t>
            </a:r>
            <a:r>
              <a:rPr lang="en-US" sz="1400" dirty="0"/>
              <a:t>Request”</a:t>
            </a:r>
          </a:p>
          <a:p>
            <a:pPr marL="0" indent="0">
              <a:buNone/>
            </a:pPr>
            <a:r>
              <a:rPr lang="en-US" sz="1600" dirty="0" smtClean="0"/>
              <a:t>Note: AP can ask for new key if IRMK not found or duplicate, for example</a:t>
            </a:r>
          </a:p>
          <a:p>
            <a:pPr marL="57150" indent="0">
              <a:buNone/>
            </a:pPr>
            <a:r>
              <a:rPr lang="en-US" dirty="0" smtClean="0"/>
              <a:t>* </a:t>
            </a:r>
            <a:r>
              <a:rPr lang="en-US" sz="1400" i="1" dirty="0" smtClean="0">
                <a:solidFill>
                  <a:srgbClr val="FF0000"/>
                </a:solidFill>
              </a:rPr>
              <a:t>Could use other hash functions.  Want to select a function already known and used.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IRM Hash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523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102608</TotalTime>
  <Words>2134</Words>
  <Application>Microsoft Office PowerPoint</Application>
  <PresentationFormat>On-screen Show (4:3)</PresentationFormat>
  <Paragraphs>298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Times New Roman</vt:lpstr>
      <vt:lpstr>Default Design</vt:lpstr>
      <vt:lpstr>TG bh Identifiable Random MAC Address</vt:lpstr>
      <vt:lpstr>Intro</vt:lpstr>
      <vt:lpstr>MAC Addresses</vt:lpstr>
      <vt:lpstr>802.11 Definitions</vt:lpstr>
      <vt:lpstr>Identifiable Random MAC Address - IRMA</vt:lpstr>
      <vt:lpstr>IRM Address (IRMA)</vt:lpstr>
      <vt:lpstr>CAPABILITY BIT</vt:lpstr>
      <vt:lpstr>IRMK and Hash function</vt:lpstr>
      <vt:lpstr>IRM Hash</vt:lpstr>
      <vt:lpstr>Basic Steps for IRM</vt:lpstr>
      <vt:lpstr>IRM element</vt:lpstr>
      <vt:lpstr>IRMK Check field</vt:lpstr>
      <vt:lpstr>Action Frames to get IRMK</vt:lpstr>
      <vt:lpstr>IRMK Confirm</vt:lpstr>
      <vt:lpstr>AP requests new IRMK</vt:lpstr>
      <vt:lpstr>Pre-Association</vt:lpstr>
      <vt:lpstr>Computational complexity lessened by IRMK Check</vt:lpstr>
      <vt:lpstr>Advantages</vt:lpstr>
      <vt:lpstr>10 criteria </vt:lpstr>
      <vt:lpstr>IRM Text</vt:lpstr>
      <vt:lpstr>PowerPoint Presentation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1729</cp:revision>
  <cp:lastPrinted>1998-02-10T13:28:06Z</cp:lastPrinted>
  <dcterms:created xsi:type="dcterms:W3CDTF">1998-02-10T13:07:52Z</dcterms:created>
  <dcterms:modified xsi:type="dcterms:W3CDTF">2021-10-22T19:22:40Z</dcterms:modified>
</cp:coreProperties>
</file>