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89" r:id="rId3"/>
    <p:sldId id="271" r:id="rId4"/>
    <p:sldId id="282" r:id="rId5"/>
    <p:sldId id="275" r:id="rId6"/>
    <p:sldId id="281" r:id="rId7"/>
    <p:sldId id="284" r:id="rId8"/>
    <p:sldId id="285" r:id="rId9"/>
    <p:sldId id="290" r:id="rId10"/>
    <p:sldId id="277" r:id="rId11"/>
    <p:sldId id="291" r:id="rId12"/>
    <p:sldId id="292" r:id="rId13"/>
    <p:sldId id="294" r:id="rId14"/>
    <p:sldId id="293" r:id="rId15"/>
    <p:sldId id="295" r:id="rId16"/>
    <p:sldId id="287" r:id="rId17"/>
    <p:sldId id="283" r:id="rId18"/>
    <p:sldId id="296" r:id="rId19"/>
    <p:sldId id="288" r:id="rId20"/>
    <p:sldId id="286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 varScale="1">
        <p:scale>
          <a:sx n="71" d="100"/>
          <a:sy n="71" d="100"/>
        </p:scale>
        <p:origin x="124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802.11-21/1585r2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Oct 2021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TG </a:t>
            </a:r>
            <a:r>
              <a:rPr lang="en-US" dirty="0" err="1" smtClean="0"/>
              <a:t>bh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Identifiable Random MAC Address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2021-10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829405"/>
              </p:ext>
            </p:extLst>
          </p:nvPr>
        </p:nvGraphicFramePr>
        <p:xfrm>
          <a:off x="1133831" y="3697246"/>
          <a:ext cx="71628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Company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Olivia</a:t>
                      </a:r>
                      <a:r>
                        <a:rPr lang="en-US" sz="1400" baseline="0" dirty="0" smtClean="0"/>
                        <a:t> Fernandez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ofernandez@srtrl.com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Graham Smith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gsmith@srtrl.com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3"/>
            <a:ext cx="7772400" cy="5256210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600" dirty="0" smtClean="0"/>
              <a:t>STA indicates IRM support in Capability Field</a:t>
            </a:r>
          </a:p>
          <a:p>
            <a:pPr lvl="0">
              <a:buFont typeface="+mj-lt"/>
              <a:buAutoNum type="arabicPeriod"/>
            </a:pPr>
            <a:r>
              <a:rPr lang="en-US" sz="1600" dirty="0" smtClean="0"/>
              <a:t>STA generates 48 bit IRMA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Generates a </a:t>
            </a:r>
            <a:r>
              <a:rPr lang="en-US" sz="1400" dirty="0"/>
              <a:t>random 46 bit number </a:t>
            </a:r>
            <a:endParaRPr lang="en-US" sz="1400" dirty="0" smtClean="0"/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Appends </a:t>
            </a:r>
            <a:r>
              <a:rPr lang="en-US" sz="1400" dirty="0"/>
              <a:t>I/G = 0, U/L = </a:t>
            </a:r>
            <a:r>
              <a:rPr lang="en-US" sz="1400" dirty="0" smtClean="0"/>
              <a:t>1  (Compatible with 12.2.10)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STA calculates IRM Hash </a:t>
            </a:r>
            <a:r>
              <a:rPr lang="en-US" sz="1600" dirty="0" smtClean="0"/>
              <a:t>value and </a:t>
            </a:r>
            <a:r>
              <a:rPr lang="en-US" sz="1600" dirty="0" smtClean="0"/>
              <a:t>includes it in the IRM element </a:t>
            </a:r>
          </a:p>
          <a:p>
            <a:pPr lvl="1">
              <a:buFont typeface="+mj-lt"/>
              <a:buAutoNum type="arabicPeriod"/>
            </a:pPr>
            <a:r>
              <a:rPr lang="en-US" sz="1400" dirty="0"/>
              <a:t>Element included in (re)association frame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Element may be included pre-association ANQP frames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can also indicate other information for the AP, e.g.: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First time association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Been here before (you </a:t>
            </a:r>
            <a:r>
              <a:rPr lang="en-US" sz="1400" dirty="0" smtClean="0"/>
              <a:t>should have </a:t>
            </a:r>
            <a:r>
              <a:rPr lang="en-US" sz="1400" dirty="0" smtClean="0"/>
              <a:t>my key)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Been here before but want to change key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When </a:t>
            </a:r>
            <a:r>
              <a:rPr lang="en-US" sz="1600" u="sng" dirty="0"/>
              <a:t>first </a:t>
            </a:r>
            <a:r>
              <a:rPr lang="en-US" sz="1600" dirty="0"/>
              <a:t>associated, </a:t>
            </a:r>
            <a:r>
              <a:rPr lang="en-US" sz="1600" dirty="0" smtClean="0"/>
              <a:t>STA provides IRMK to AP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Action frame Request and Response exchange(s)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New key can be provided if STA wants</a:t>
            </a:r>
          </a:p>
          <a:p>
            <a:pPr lvl="1">
              <a:buFont typeface="+mj-lt"/>
              <a:buAutoNum type="arabicPeriod"/>
            </a:pPr>
            <a:r>
              <a:rPr lang="en-US" sz="1400" dirty="0" smtClean="0"/>
              <a:t>AP can suggest new key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AP uses IRMA and stored IRMKs to calculate hash and identify the STA IRMK.</a:t>
            </a:r>
          </a:p>
          <a:p>
            <a:pPr marL="0" indent="0">
              <a:buNone/>
            </a:pPr>
            <a:r>
              <a:rPr lang="en-US" sz="1600" b="0" dirty="0" smtClean="0"/>
              <a:t>It’s </a:t>
            </a:r>
            <a:r>
              <a:rPr lang="en-US" sz="1600" b="0" dirty="0"/>
              <a:t>important to note that the </a:t>
            </a:r>
            <a:r>
              <a:rPr lang="en-US" sz="1600" b="0" u="sng" dirty="0" smtClean="0"/>
              <a:t>IRMK </a:t>
            </a:r>
            <a:r>
              <a:rPr lang="en-US" sz="1600" b="0" u="sng" dirty="0"/>
              <a:t>is not used to reveal the </a:t>
            </a:r>
            <a:r>
              <a:rPr lang="en-US" sz="1600" b="0" u="sng" dirty="0" smtClean="0"/>
              <a:t>STA’s MAC or “identity” address </a:t>
            </a:r>
            <a:r>
              <a:rPr lang="en-US" sz="1600" b="0" dirty="0" smtClean="0"/>
              <a:t>but </a:t>
            </a:r>
            <a:r>
              <a:rPr lang="en-US" sz="1600" b="0" dirty="0"/>
              <a:t>rather for verification purposes </a:t>
            </a:r>
            <a:r>
              <a:rPr lang="en-US" sz="1600" b="0" dirty="0" smtClean="0"/>
              <a:t>only, i.e., the hash matches</a:t>
            </a:r>
          </a:p>
          <a:p>
            <a:pPr lvl="1"/>
            <a:endParaRPr lang="en-US" sz="12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457200"/>
          </a:xfrm>
        </p:spPr>
        <p:txBody>
          <a:bodyPr/>
          <a:lstStyle/>
          <a:p>
            <a:r>
              <a:rPr lang="en-US" dirty="0" smtClean="0"/>
              <a:t>Basic Steps for IRM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360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2431" y="609600"/>
            <a:ext cx="7772400" cy="533400"/>
          </a:xfrm>
        </p:spPr>
        <p:txBody>
          <a:bodyPr/>
          <a:lstStyle/>
          <a:p>
            <a:r>
              <a:rPr lang="en-US" dirty="0" smtClean="0"/>
              <a:t>IRM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1232902"/>
            <a:ext cx="5100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STA can use “private” address</a:t>
            </a:r>
          </a:p>
          <a:p>
            <a:r>
              <a:rPr lang="en-US" sz="1600" b="0" dirty="0" smtClean="0"/>
              <a:t>IRM </a:t>
            </a:r>
            <a:r>
              <a:rPr lang="en-US" sz="1600" b="0" dirty="0" smtClean="0"/>
              <a:t>element sent in Association </a:t>
            </a:r>
            <a:r>
              <a:rPr lang="en-US" sz="1600" b="0" dirty="0" smtClean="0"/>
              <a:t>Request</a:t>
            </a:r>
            <a:endParaRPr lang="en-US" sz="1600" b="0" dirty="0" smtClean="0"/>
          </a:p>
          <a:p>
            <a:r>
              <a:rPr lang="en-US" sz="1600" b="0" dirty="0" smtClean="0"/>
              <a:t>AP then knows if STA IRMK already known (stored) or not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803" y="3582363"/>
            <a:ext cx="6406694" cy="25584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591" y="2154298"/>
            <a:ext cx="6406694" cy="935638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 bwMode="auto">
          <a:xfrm>
            <a:off x="3581400" y="3886200"/>
            <a:ext cx="914400" cy="457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486401" y="2215818"/>
            <a:ext cx="2017884" cy="83218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Arrow Connector 14"/>
          <p:cNvCxnSpPr>
            <a:stCxn id="12" idx="7"/>
          </p:cNvCxnSpPr>
          <p:nvPr/>
        </p:nvCxnSpPr>
        <p:spPr bwMode="auto">
          <a:xfrm flipV="1">
            <a:off x="4361889" y="2590800"/>
            <a:ext cx="513324" cy="13623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92773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20197"/>
          </a:xfrm>
        </p:spPr>
        <p:txBody>
          <a:bodyPr/>
          <a:lstStyle/>
          <a:p>
            <a:r>
              <a:rPr lang="en-US" dirty="0" smtClean="0"/>
              <a:t>Action Frames to get IRMK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35088" y="4013496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 sends IRMK Request, STA sends IRM Response with IRMK</a:t>
            </a:r>
          </a:p>
          <a:p>
            <a:endParaRPr lang="en-US" sz="1600" dirty="0" smtClean="0"/>
          </a:p>
          <a:p>
            <a:r>
              <a:rPr lang="en-US" sz="1600" dirty="0" smtClean="0"/>
              <a:t>AP can send IRMK Confirm (</a:t>
            </a:r>
            <a:r>
              <a:rPr lang="en-US" sz="1400" dirty="0" smtClean="0"/>
              <a:t>optional</a:t>
            </a:r>
            <a:r>
              <a:rPr lang="en-US" sz="1600" dirty="0" smtClean="0"/>
              <a:t>)</a:t>
            </a:r>
          </a:p>
          <a:p>
            <a:endParaRPr lang="en-US" sz="1600" dirty="0" smtClean="0"/>
          </a:p>
          <a:p>
            <a:r>
              <a:rPr lang="en-US" sz="1600" dirty="0" smtClean="0"/>
              <a:t>STA can ask AP for an IRMK (“Provide IRMK Request”)</a:t>
            </a:r>
          </a:p>
          <a:p>
            <a:endParaRPr lang="en-US" sz="1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353" y="1321748"/>
            <a:ext cx="8827771" cy="256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932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AP requests new IRMK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13077" y="1498600"/>
            <a:ext cx="7391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 can request a new IRMK (provides reason)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85800" y="4349651"/>
            <a:ext cx="7010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 might delete stored IRMKs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/>
              <a:t>Old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dirty="0"/>
              <a:t>Capacity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STA associates as “Known” and IRMK not found, then AP can request a new IRMA 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76" y="2054662"/>
            <a:ext cx="8073999" cy="214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261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Pre-Association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9803" y="3505200"/>
            <a:ext cx="8639353" cy="1066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2000" y="18288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 can send IRM ANQP-element</a:t>
            </a:r>
          </a:p>
          <a:p>
            <a:r>
              <a:rPr lang="en-US" sz="2000" dirty="0" smtClean="0"/>
              <a:t>AP can use the IRM Hash and the IRMA (TA) to find the IRMK</a:t>
            </a:r>
          </a:p>
          <a:p>
            <a:r>
              <a:rPr lang="en-US" sz="2000" dirty="0" smtClean="0"/>
              <a:t>(Can only be used if AP already has the IRMK)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9069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Want hash calculation to be fast, given the IRMK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4987"/>
          </a:xfrm>
        </p:spPr>
        <p:txBody>
          <a:bodyPr/>
          <a:lstStyle/>
          <a:p>
            <a:r>
              <a:rPr lang="en-US" dirty="0" smtClean="0"/>
              <a:t>Computational complexity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221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41870"/>
            <a:ext cx="7772400" cy="5027612"/>
          </a:xfrm>
        </p:spPr>
        <p:txBody>
          <a:bodyPr/>
          <a:lstStyle/>
          <a:p>
            <a:r>
              <a:rPr lang="en-US" sz="2000" dirty="0" smtClean="0"/>
              <a:t>A different Random MAC can be used even when returning to same ESS</a:t>
            </a:r>
          </a:p>
          <a:p>
            <a:pPr lvl="1"/>
            <a:r>
              <a:rPr lang="en-US" sz="1600" dirty="0" smtClean="0"/>
              <a:t>Even though STA </a:t>
            </a:r>
            <a:r>
              <a:rPr lang="en-US" sz="1600" dirty="0" smtClean="0"/>
              <a:t>indicates </a:t>
            </a:r>
            <a:r>
              <a:rPr lang="en-US" sz="1600" dirty="0" smtClean="0"/>
              <a:t>“Known”, no way a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can know which STA</a:t>
            </a:r>
          </a:p>
          <a:p>
            <a:r>
              <a:rPr lang="en-US" sz="2000" dirty="0" smtClean="0"/>
              <a:t>An IRM STA can still choose to use </a:t>
            </a:r>
            <a:r>
              <a:rPr lang="en-US" sz="2000" dirty="0" smtClean="0"/>
              <a:t>“private” </a:t>
            </a:r>
            <a:r>
              <a:rPr lang="en-US" sz="2000" dirty="0" smtClean="0"/>
              <a:t>random MAC</a:t>
            </a:r>
          </a:p>
          <a:p>
            <a:r>
              <a:rPr lang="en-US" sz="2000" dirty="0" smtClean="0"/>
              <a:t>STA can change IRMK at any time</a:t>
            </a:r>
          </a:p>
          <a:p>
            <a:r>
              <a:rPr lang="en-US" sz="2000" dirty="0" smtClean="0"/>
              <a:t>AP can restrict its stored list if necessary and request a new IRMK </a:t>
            </a:r>
          </a:p>
          <a:p>
            <a:pPr lvl="1"/>
            <a:r>
              <a:rPr lang="en-US" sz="1600" dirty="0" smtClean="0"/>
              <a:t>STA can provide old or new</a:t>
            </a:r>
          </a:p>
          <a:p>
            <a:r>
              <a:rPr lang="en-US" sz="2000" dirty="0" smtClean="0"/>
              <a:t>STA can be identified pre-association </a:t>
            </a:r>
          </a:p>
          <a:p>
            <a:pPr lvl="1"/>
            <a:r>
              <a:rPr lang="en-US" sz="1800" dirty="0" smtClean="0"/>
              <a:t>STA can send IRMK-ANQP element</a:t>
            </a:r>
          </a:p>
          <a:p>
            <a:pPr marL="457200" lvl="1" indent="0">
              <a:buNone/>
            </a:pPr>
            <a:r>
              <a:rPr lang="en-US" sz="1800" dirty="0" smtClean="0"/>
              <a:t>also</a:t>
            </a:r>
          </a:p>
          <a:p>
            <a:pPr lvl="1"/>
            <a:r>
              <a:rPr lang="en-US" sz="1800" dirty="0" smtClean="0"/>
              <a:t>AP can check stored IRMKs as soon as Association Request received OR wait for association </a:t>
            </a:r>
          </a:p>
          <a:p>
            <a:r>
              <a:rPr lang="en-US" sz="2000" dirty="0" smtClean="0"/>
              <a:t>No reference to any ‘real’ address or real ID</a:t>
            </a:r>
          </a:p>
          <a:p>
            <a:r>
              <a:rPr lang="en-US" sz="2000" dirty="0" smtClean="0"/>
              <a:t>Very flexible</a:t>
            </a:r>
            <a:endParaRPr lang="en-US" sz="2000" i="1" dirty="0" smtClean="0"/>
          </a:p>
          <a:p>
            <a:pPr marL="0" indent="0" algn="ctr">
              <a:buNone/>
            </a:pPr>
            <a:r>
              <a:rPr lang="en-US" sz="2000" i="1" dirty="0" smtClean="0"/>
              <a:t>Provides an ID that solves many Use Case problems created by RCM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7335"/>
          </a:xfrm>
        </p:spPr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19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8788" y="1034534"/>
            <a:ext cx="7772400" cy="5438775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200" dirty="0" smtClean="0"/>
              <a:t>Is a private address/identifier dynamic or is it just a different static address/identifier? How often does/should it change? </a:t>
            </a:r>
          </a:p>
          <a:p>
            <a:pPr lvl="1"/>
            <a:r>
              <a:rPr lang="en-US" sz="1200" dirty="0" smtClean="0"/>
              <a:t>Dynamic as IRMA changes every time.  The IRMK may remains constant or can be different per ESS.  IRMK may be changed at an ESS.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Is it invertible such that the "real" address/identifier can be determined from a private address/identifier</a:t>
            </a:r>
          </a:p>
          <a:p>
            <a:pPr lvl="1"/>
            <a:r>
              <a:rPr lang="en-US" sz="1200" dirty="0" smtClean="0"/>
              <a:t>There is no concept of a “real” address.  The IRMK stored at the AP identifies the STA.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Does a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party know whether private identifiers are used?</a:t>
            </a:r>
          </a:p>
          <a:p>
            <a:pPr lvl="1"/>
            <a:r>
              <a:rPr lang="en-US" sz="1100" dirty="0" smtClean="0"/>
              <a:t>Yes, the U/L and I/G bits and “IRM capability” can indicate IRM is in use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Is it assumed that only certain entities can make a binding/track someone? </a:t>
            </a:r>
          </a:p>
          <a:p>
            <a:pPr lvl="1"/>
            <a:r>
              <a:rPr lang="en-US" sz="1200" dirty="0" smtClean="0"/>
              <a:t>Yes the AP must support and the STA makes the decision on whether to provide the IRMK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Is the private address/identifier bound to a secure connection or is unencrypted (poss. unassociated) use of this functionality required?</a:t>
            </a:r>
          </a:p>
          <a:p>
            <a:pPr lvl="1"/>
            <a:r>
              <a:rPr lang="en-US" sz="1100" dirty="0" smtClean="0"/>
              <a:t>Bound to a secure connection.  Only pass IRMK when associated.</a:t>
            </a:r>
          </a:p>
          <a:p>
            <a:pPr>
              <a:buFont typeface="+mj-lt"/>
              <a:buAutoNum type="arabicPeriod"/>
            </a:pPr>
            <a:r>
              <a:rPr lang="en-US" sz="1200" dirty="0" smtClean="0"/>
              <a:t>What are the assumptions on forgery of such an address/identifier? How hard does it need to be for someone to fake one? </a:t>
            </a:r>
          </a:p>
          <a:p>
            <a:pPr lvl="1"/>
            <a:r>
              <a:rPr lang="en-US" sz="1200" dirty="0" smtClean="0"/>
              <a:t>IRMK is well protected.  128 bit key and 128 bit hash function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   Are there any requirements to force STAs to do a scheme like this?</a:t>
            </a:r>
          </a:p>
          <a:p>
            <a:pPr marL="571500" lvl="1" indent="-171450"/>
            <a:r>
              <a:rPr lang="en-US" sz="1200" dirty="0" smtClean="0"/>
              <a:t>No, entirely up to the STA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What's the probability of collision?</a:t>
            </a:r>
          </a:p>
          <a:p>
            <a:pPr marL="571500" lvl="1" indent="-171450"/>
            <a:r>
              <a:rPr lang="en-US" sz="1200" dirty="0" smtClean="0"/>
              <a:t>2 </a:t>
            </a:r>
            <a:r>
              <a:rPr lang="en-US" sz="1200" baseline="30000" dirty="0" smtClean="0"/>
              <a:t>-64 </a:t>
            </a:r>
            <a:r>
              <a:rPr lang="en-US" sz="1200" baseline="30000" dirty="0" smtClean="0"/>
              <a:t> </a:t>
            </a:r>
            <a:r>
              <a:rPr lang="en-US" sz="1200" dirty="0" smtClean="0"/>
              <a:t> or </a:t>
            </a:r>
            <a:r>
              <a:rPr lang="en-US" sz="1200" dirty="0" smtClean="0"/>
              <a:t>2 </a:t>
            </a:r>
            <a:r>
              <a:rPr lang="en-US" sz="1200" baseline="30000" dirty="0" smtClean="0"/>
              <a:t>-128 </a:t>
            </a:r>
            <a:endParaRPr lang="en-US" sz="1200" baseline="30000" dirty="0"/>
          </a:p>
          <a:p>
            <a:pPr marL="571500" lvl="1" indent="-171450"/>
            <a:endParaRPr lang="en-US" sz="1200" baseline="300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What about protecting client identities from the network?</a:t>
            </a:r>
          </a:p>
          <a:p>
            <a:pPr marL="571500" lvl="1" indent="-171450"/>
            <a:r>
              <a:rPr lang="en-US" sz="1200" dirty="0" smtClean="0"/>
              <a:t>Actual ID is not known.  Just an Identifier, i.e., the IRMK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 smtClean="0"/>
              <a:t>What other requirements do we have on usage of this address/identifier (aside from “private”)? </a:t>
            </a:r>
          </a:p>
          <a:p>
            <a:pPr marL="571500" lvl="1" indent="-171450"/>
            <a:r>
              <a:rPr lang="en-US" sz="1200" dirty="0" smtClean="0"/>
              <a:t>STA is only indicating it is the same STA as associated before.  Also it can change its ID at any time.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913" y="499547"/>
            <a:ext cx="7772400" cy="534987"/>
          </a:xfrm>
        </p:spPr>
        <p:txBody>
          <a:bodyPr/>
          <a:lstStyle/>
          <a:p>
            <a:r>
              <a:rPr lang="en-US" dirty="0" smtClean="0"/>
              <a:t>10 criteria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62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21/1673 is the working document for the accompanying text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IRM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88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2667000"/>
            <a:ext cx="2289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62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presentation on the idea of an “Identifiable Random MAC Address”, IRMA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b="0" dirty="0" smtClean="0"/>
              <a:t>Rev 1, </a:t>
            </a:r>
          </a:p>
          <a:p>
            <a:r>
              <a:rPr lang="en-US" sz="1800" b="0" dirty="0" smtClean="0"/>
              <a:t>Presented to </a:t>
            </a:r>
            <a:r>
              <a:rPr lang="en-US" sz="1800" b="0" dirty="0" err="1" smtClean="0"/>
              <a:t>TGbh</a:t>
            </a:r>
            <a:r>
              <a:rPr lang="en-US" sz="1800" b="0" dirty="0" smtClean="0"/>
              <a:t> 10/12/2021</a:t>
            </a:r>
          </a:p>
          <a:p>
            <a:pPr marL="0" indent="0">
              <a:buNone/>
            </a:pPr>
            <a:r>
              <a:rPr lang="en-US" sz="1800" b="0" dirty="0" smtClean="0"/>
              <a:t>Rev 2, </a:t>
            </a:r>
          </a:p>
          <a:p>
            <a:r>
              <a:rPr lang="en-US" sz="1800" b="0" dirty="0" smtClean="0"/>
              <a:t>Added “No IRMK found” to cover case when the AP has deleted the “old” IRMKs.  </a:t>
            </a:r>
            <a:r>
              <a:rPr lang="en-US" sz="1800" b="0" dirty="0" err="1" smtClean="0"/>
              <a:t>Ap</a:t>
            </a:r>
            <a:r>
              <a:rPr lang="en-US" sz="1800" b="0" dirty="0" smtClean="0"/>
              <a:t> can ask for new IRMK (STA sends new or same)</a:t>
            </a:r>
          </a:p>
          <a:p>
            <a:r>
              <a:rPr lang="en-US" sz="1800" b="0" dirty="0" smtClean="0"/>
              <a:t>Added “Private” to IRM element to allow IRM STA to use a private MAC address (eliminate need to set I/G bit)</a:t>
            </a:r>
            <a:endParaRPr lang="en-US" sz="1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an Identifiable Random MAC scheme, along the lines as described in &lt;this document&gt;,  should be further worked on for possible inclusion in the </a:t>
            </a:r>
            <a:r>
              <a:rPr lang="en-US" dirty="0" err="1" smtClean="0"/>
              <a:t>TGbh</a:t>
            </a:r>
            <a:r>
              <a:rPr lang="en-US" dirty="0" smtClean="0"/>
              <a:t> Amendment?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71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0413" y="1336211"/>
            <a:ext cx="8229600" cy="45719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MAC Address 48-bit</a:t>
            </a:r>
          </a:p>
          <a:p>
            <a:pPr marL="0" indent="0">
              <a:buNone/>
            </a:pPr>
            <a:r>
              <a:rPr lang="en-US" dirty="0" smtClean="0"/>
              <a:t>Two Types:</a:t>
            </a:r>
          </a:p>
          <a:p>
            <a:r>
              <a:rPr lang="en-US" dirty="0" smtClean="0"/>
              <a:t>Fixed</a:t>
            </a:r>
          </a:p>
          <a:p>
            <a:pPr lvl="1"/>
            <a:r>
              <a:rPr lang="en-US" dirty="0" smtClean="0"/>
              <a:t>Assigned MAC.  </a:t>
            </a:r>
          </a:p>
          <a:p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Two types, </a:t>
            </a:r>
          </a:p>
          <a:p>
            <a:pPr lvl="2"/>
            <a:r>
              <a:rPr lang="en-US" b="1" dirty="0" smtClean="0"/>
              <a:t>Non-identifiable</a:t>
            </a:r>
            <a:r>
              <a:rPr lang="en-US" dirty="0" smtClean="0"/>
              <a:t> - random, STA does not want to be known in any way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Identifiable </a:t>
            </a:r>
            <a:r>
              <a:rPr lang="en-US" dirty="0" smtClean="0">
                <a:solidFill>
                  <a:srgbClr val="FF0000"/>
                </a:solidFill>
              </a:rPr>
              <a:t>– random, but STA wishes to be identified/remembered by particular APs (networks)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4211"/>
          </a:xfrm>
        </p:spPr>
        <p:txBody>
          <a:bodyPr/>
          <a:lstStyle/>
          <a:p>
            <a:r>
              <a:rPr lang="en-US" dirty="0" smtClean="0"/>
              <a:t>MAC Addresses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0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657600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b="1" dirty="0" smtClean="0"/>
              <a:t>Identifiable </a:t>
            </a:r>
            <a:r>
              <a:rPr lang="en-US" sz="1800" b="1" dirty="0"/>
              <a:t>Random MAC </a:t>
            </a:r>
            <a:r>
              <a:rPr lang="en-US" sz="1800" b="1" dirty="0" smtClean="0"/>
              <a:t>(IRM) </a:t>
            </a:r>
            <a:r>
              <a:rPr lang="en-GB" dirty="0" smtClean="0"/>
              <a:t>: </a:t>
            </a:r>
            <a:r>
              <a:rPr lang="en-GB" dirty="0"/>
              <a:t>a scheme where a non-AP STA uses identifiable random medium access control (MAC) addresses (IRMA) to prevent third parties from tracking the non-AP STA while still allowing trusted parties to identify the non-AP STA</a:t>
            </a:r>
            <a:r>
              <a:rPr lang="en-US" sz="1800" dirty="0" smtClean="0"/>
              <a:t>.</a:t>
            </a:r>
            <a:endParaRPr lang="en-US" sz="1600" b="0" dirty="0">
              <a:latin typeface="+mj-lt"/>
            </a:endParaRP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Identifiable </a:t>
            </a:r>
            <a:r>
              <a:rPr lang="en-US" sz="1800" dirty="0" smtClean="0"/>
              <a:t>Random MAC Address (IRMA) – a r</a:t>
            </a:r>
            <a:r>
              <a:rPr lang="en-US" sz="1800" b="0" dirty="0" smtClean="0"/>
              <a:t>andom MAC address used by a STA using IRM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Identifiable </a:t>
            </a:r>
            <a:r>
              <a:rPr lang="en-US" sz="1800" dirty="0"/>
              <a:t>Random </a:t>
            </a:r>
            <a:r>
              <a:rPr lang="en-US" sz="1800" dirty="0" smtClean="0"/>
              <a:t>MAC Key (IRMK) – </a:t>
            </a:r>
            <a:r>
              <a:rPr lang="en-US" sz="1800" b="0" dirty="0" smtClean="0"/>
              <a:t>a</a:t>
            </a:r>
            <a:r>
              <a:rPr lang="en-US" sz="1800" dirty="0" smtClean="0"/>
              <a:t> </a:t>
            </a:r>
            <a:r>
              <a:rPr lang="en-US" sz="1800" b="0" dirty="0" smtClean="0"/>
              <a:t>Key used to resolve an IRMA 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802.11 Definitions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7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1164" y="1320800"/>
            <a:ext cx="7772400" cy="5003800"/>
          </a:xfrm>
        </p:spPr>
        <p:txBody>
          <a:bodyPr/>
          <a:lstStyle/>
          <a:p>
            <a:r>
              <a:rPr lang="en-US" sz="2000" dirty="0" smtClean="0"/>
              <a:t>Purpose</a:t>
            </a:r>
          </a:p>
          <a:p>
            <a:pPr lvl="1"/>
            <a:r>
              <a:rPr lang="en-US" sz="1800" dirty="0" smtClean="0"/>
              <a:t>Prevent third-parties </a:t>
            </a:r>
            <a:r>
              <a:rPr lang="en-US" sz="1800" dirty="0"/>
              <a:t>from tracking </a:t>
            </a:r>
            <a:r>
              <a:rPr lang="en-US" sz="1800" dirty="0" smtClean="0"/>
              <a:t>the STA while </a:t>
            </a:r>
            <a:r>
              <a:rPr lang="en-US" sz="1800" dirty="0"/>
              <a:t>still allowing </a:t>
            </a:r>
            <a:r>
              <a:rPr lang="en-US" sz="1800" dirty="0" smtClean="0"/>
              <a:t>trusted </a:t>
            </a:r>
            <a:r>
              <a:rPr lang="en-US" sz="1800" dirty="0"/>
              <a:t>parties </a:t>
            </a:r>
            <a:r>
              <a:rPr lang="en-US" sz="1800" dirty="0" smtClean="0"/>
              <a:t>to recognize </a:t>
            </a:r>
            <a:r>
              <a:rPr lang="en-US" sz="1800" dirty="0"/>
              <a:t>the </a:t>
            </a:r>
            <a:r>
              <a:rPr lang="en-US" sz="1800" dirty="0" smtClean="0"/>
              <a:t>STA.</a:t>
            </a:r>
          </a:p>
          <a:p>
            <a:r>
              <a:rPr lang="en-US" sz="2000" dirty="0" smtClean="0"/>
              <a:t>Identifiable </a:t>
            </a:r>
          </a:p>
          <a:p>
            <a:pPr lvl="1"/>
            <a:r>
              <a:rPr lang="en-US" sz="1800" dirty="0" smtClean="0"/>
              <a:t>Uses a key shared with trusted AP/network – IRMK</a:t>
            </a:r>
          </a:p>
          <a:p>
            <a:pPr lvl="2"/>
            <a:r>
              <a:rPr lang="en-US" sz="1600" dirty="0"/>
              <a:t>STA </a:t>
            </a:r>
            <a:r>
              <a:rPr lang="en-US" sz="1600" dirty="0" smtClean="0"/>
              <a:t>generates IRMK , </a:t>
            </a:r>
            <a:r>
              <a:rPr lang="en-US" sz="1600" dirty="0" smtClean="0"/>
              <a:t>or</a:t>
            </a:r>
          </a:p>
          <a:p>
            <a:pPr lvl="2"/>
            <a:r>
              <a:rPr lang="en-US" sz="1600" dirty="0" smtClean="0"/>
              <a:t>Option is that AP could provide an IRMK to a STA, </a:t>
            </a:r>
          </a:p>
          <a:p>
            <a:pPr lvl="1"/>
            <a:r>
              <a:rPr lang="en-US" sz="1600" dirty="0" smtClean="0"/>
              <a:t>STA generates an “</a:t>
            </a:r>
            <a:r>
              <a:rPr lang="en-US" sz="1600" b="1" dirty="0" smtClean="0"/>
              <a:t>IRM Hash</a:t>
            </a:r>
            <a:r>
              <a:rPr lang="en-US" sz="1600" dirty="0" smtClean="0"/>
              <a:t>” using </a:t>
            </a:r>
            <a:r>
              <a:rPr lang="en-US" sz="1600" b="1" dirty="0" smtClean="0"/>
              <a:t>IRMK and IRMA</a:t>
            </a:r>
          </a:p>
          <a:p>
            <a:pPr lvl="1"/>
            <a:r>
              <a:rPr lang="en-US" sz="1600" dirty="0" smtClean="0"/>
              <a:t>IRM Hash is sent in IRM </a:t>
            </a:r>
            <a:r>
              <a:rPr lang="en-US" sz="1600" dirty="0" smtClean="0"/>
              <a:t>element</a:t>
            </a:r>
          </a:p>
          <a:p>
            <a:pPr lvl="1"/>
            <a:r>
              <a:rPr lang="en-US" sz="1600" dirty="0" smtClean="0"/>
              <a:t>STA can use same IRMK or may change it for every connection</a:t>
            </a: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2000" dirty="0" smtClean="0"/>
              <a:t>Changing </a:t>
            </a:r>
            <a:r>
              <a:rPr lang="en-US" sz="2000" dirty="0" smtClean="0"/>
              <a:t>TA address</a:t>
            </a:r>
            <a:endParaRPr lang="en-US" sz="2000" dirty="0" smtClean="0"/>
          </a:p>
          <a:p>
            <a:pPr lvl="1"/>
            <a:r>
              <a:rPr lang="en-US" sz="1800" dirty="0" smtClean="0"/>
              <a:t>TA MAC Address (IRMA) changes every use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No need to use same MAC address for each ESS</a:t>
            </a:r>
            <a:endParaRPr lang="en-US" sz="1800" dirty="0" smtClean="0"/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57150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Identifiable Random MAC Address - IRMA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04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8842" y="1295400"/>
            <a:ext cx="7772400" cy="5105400"/>
          </a:xfrm>
        </p:spPr>
        <p:txBody>
          <a:bodyPr/>
          <a:lstStyle/>
          <a:p>
            <a:r>
              <a:rPr lang="en-US" sz="1600" dirty="0" smtClean="0"/>
              <a:t>Two basic random MAC address types:</a:t>
            </a:r>
          </a:p>
          <a:p>
            <a:pPr lvl="1"/>
            <a:r>
              <a:rPr lang="en-US" sz="1400" dirty="0" smtClean="0"/>
              <a:t>Random private (changes randomly, non-identifiable</a:t>
            </a:r>
            <a:r>
              <a:rPr lang="en-US" sz="1400" dirty="0" smtClean="0"/>
              <a:t>))</a:t>
            </a:r>
            <a:endParaRPr lang="en-US" sz="1400" dirty="0" smtClean="0"/>
          </a:p>
          <a:p>
            <a:pPr lvl="1"/>
            <a:r>
              <a:rPr lang="en-US" sz="1400" dirty="0" smtClean="0"/>
              <a:t>Random identifiable  IRMA</a:t>
            </a:r>
            <a:endParaRPr lang="en-US" sz="1400" dirty="0"/>
          </a:p>
          <a:p>
            <a:r>
              <a:rPr lang="en-US" sz="1600" dirty="0" smtClean="0"/>
              <a:t>MAC Address is 48 bits </a:t>
            </a:r>
          </a:p>
          <a:p>
            <a:pPr lvl="1"/>
            <a:r>
              <a:rPr lang="en-US" sz="1400" b="0" dirty="0" smtClean="0"/>
              <a:t>Least significant bit of first octet (“I/G bit”)</a:t>
            </a:r>
          </a:p>
          <a:p>
            <a:pPr lvl="2"/>
            <a:r>
              <a:rPr lang="en-US" sz="1200" b="0" dirty="0" smtClean="0"/>
              <a:t>0 = unicast, 1 = multicast</a:t>
            </a:r>
          </a:p>
          <a:p>
            <a:pPr lvl="1"/>
            <a:r>
              <a:rPr lang="en-US" sz="1400" b="0" dirty="0" smtClean="0"/>
              <a:t>Second-least-significant </a:t>
            </a:r>
            <a:r>
              <a:rPr lang="en-US" sz="1400" b="0" dirty="0"/>
              <a:t>bit of the first </a:t>
            </a:r>
            <a:r>
              <a:rPr lang="en-US" sz="1400" b="0" dirty="0" smtClean="0"/>
              <a:t>octet (“U/L bit”)</a:t>
            </a:r>
          </a:p>
          <a:p>
            <a:pPr lvl="2"/>
            <a:r>
              <a:rPr lang="en-US" sz="1200" dirty="0" smtClean="0"/>
              <a:t>0 = globally unique, 1 = locally administered</a:t>
            </a:r>
          </a:p>
          <a:p>
            <a:r>
              <a:rPr lang="en-US" sz="1600" b="0" dirty="0" smtClean="0"/>
              <a:t>Random MAC is described in Clause 12.2.10 (D0.0)</a:t>
            </a:r>
          </a:p>
          <a:p>
            <a:pPr lvl="1"/>
            <a:r>
              <a:rPr lang="en-US" sz="1400" b="0" dirty="0" smtClean="0"/>
              <a:t>“The STA shall </a:t>
            </a:r>
            <a:r>
              <a:rPr lang="en-US" sz="1400" b="0" dirty="0"/>
              <a:t>construct the randomized MAC address from the </a:t>
            </a:r>
            <a:r>
              <a:rPr lang="en-US" sz="1400" b="1" i="1" dirty="0"/>
              <a:t>locally administered address </a:t>
            </a:r>
            <a:r>
              <a:rPr lang="en-US" sz="1400" b="1" i="1" dirty="0" smtClean="0"/>
              <a:t>space</a:t>
            </a:r>
            <a:r>
              <a:rPr lang="en-US" sz="1400" b="0" dirty="0" smtClean="0"/>
              <a:t>”</a:t>
            </a:r>
          </a:p>
          <a:p>
            <a:pPr marL="0" indent="0">
              <a:buNone/>
            </a:pPr>
            <a:endParaRPr lang="en-US" sz="1800" b="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IRMA</a:t>
            </a:r>
            <a:r>
              <a:rPr lang="en-US" sz="1800" b="0" dirty="0" smtClean="0">
                <a:solidFill>
                  <a:srgbClr val="FF0000"/>
                </a:solidFill>
              </a:rPr>
              <a:t> looks like any other randomized MAC address</a:t>
            </a:r>
          </a:p>
          <a:p>
            <a:pPr marL="0" indent="0">
              <a:buNone/>
            </a:pPr>
            <a:endParaRPr lang="en-US" sz="1800" b="0" dirty="0">
              <a:solidFill>
                <a:srgbClr val="FF0000"/>
              </a:solidFill>
            </a:endParaRPr>
          </a:p>
          <a:p>
            <a:r>
              <a:rPr lang="en-US" sz="1800" b="0" dirty="0" smtClean="0">
                <a:solidFill>
                  <a:srgbClr val="FF0000"/>
                </a:solidFill>
              </a:rPr>
              <a:t>IF IRM element includes the IRM Hash, then the address is an IRMA, i.e., “identifiable”</a:t>
            </a:r>
          </a:p>
          <a:p>
            <a:r>
              <a:rPr lang="en-US" sz="1800" b="0" dirty="0" smtClean="0">
                <a:solidFill>
                  <a:srgbClr val="FF0000"/>
                </a:solidFill>
              </a:rPr>
              <a:t>IF IRM element indicates “Private”, the IRM Hash is NOT sent and the address is a private randomized MAC, i.e., NOT an IRMA.</a:t>
            </a:r>
            <a:endParaRPr lang="en-US" sz="1800" b="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IRM Address (IRMA)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42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000" dirty="0" smtClean="0"/>
              <a:t>An IRM Capability field is used in the STA and AP</a:t>
            </a:r>
          </a:p>
          <a:p>
            <a:r>
              <a:rPr lang="en-US" sz="2000" dirty="0" smtClean="0"/>
              <a:t>The AP looks for the IRM Capability AND </a:t>
            </a:r>
            <a:r>
              <a:rPr lang="en-US" sz="2000" dirty="0" smtClean="0"/>
              <a:t>the </a:t>
            </a:r>
            <a:r>
              <a:rPr lang="en-US" sz="2000" dirty="0" smtClean="0"/>
              <a:t>IRM Hash in IRM element</a:t>
            </a:r>
          </a:p>
          <a:p>
            <a:r>
              <a:rPr lang="en-US" sz="2000" dirty="0" smtClean="0"/>
              <a:t>AP </a:t>
            </a:r>
            <a:r>
              <a:rPr lang="en-US" sz="2000" dirty="0" smtClean="0"/>
              <a:t>can use the IRM Capability bit to indicate to STAs that there may be a reason to be identified, i.e., “I provide a service”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CAPABILITY BIT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20" y="3657600"/>
            <a:ext cx="8001605" cy="77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24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659" y="1371600"/>
            <a:ext cx="7772400" cy="4951413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dirty="0" smtClean="0"/>
              <a:t>IRMK (Identifiable Random MAC Key)</a:t>
            </a:r>
            <a:endParaRPr lang="en-US" sz="1800" dirty="0"/>
          </a:p>
          <a:p>
            <a:pPr lvl="0">
              <a:buFont typeface="+mj-lt"/>
              <a:buAutoNum type="arabicPeriod"/>
            </a:pPr>
            <a:r>
              <a:rPr lang="en-US" sz="1800" dirty="0" smtClean="0"/>
              <a:t>STA generates the IRMK</a:t>
            </a:r>
          </a:p>
          <a:p>
            <a:pPr lvl="1"/>
            <a:r>
              <a:rPr lang="en-US" sz="1800" dirty="0" smtClean="0"/>
              <a:t>Could be </a:t>
            </a:r>
            <a:r>
              <a:rPr lang="en-US" sz="1800" dirty="0" smtClean="0"/>
              <a:t>constant; </a:t>
            </a:r>
            <a:r>
              <a:rPr lang="en-US" sz="1800" dirty="0" smtClean="0"/>
              <a:t>could vary for each </a:t>
            </a:r>
            <a:r>
              <a:rPr lang="en-US" sz="1800" dirty="0" smtClean="0"/>
              <a:t>SSID; </a:t>
            </a:r>
            <a:r>
              <a:rPr lang="en-US" sz="1800" dirty="0" smtClean="0"/>
              <a:t>could be preset.</a:t>
            </a:r>
          </a:p>
          <a:p>
            <a:pPr lvl="1"/>
            <a:r>
              <a:rPr lang="en-US" sz="1800" dirty="0" smtClean="0"/>
              <a:t>Option for AP to provide a key to the STA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STA shares IRMK with AP when first associated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STA provides IRM Hash in “IRM element”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The IRMK </a:t>
            </a:r>
            <a:r>
              <a:rPr lang="en-US" sz="1800" dirty="0"/>
              <a:t>is </a:t>
            </a:r>
            <a:r>
              <a:rPr lang="en-US" sz="1800" dirty="0" smtClean="0"/>
              <a:t>used </a:t>
            </a:r>
            <a:r>
              <a:rPr lang="en-US" sz="1800" dirty="0"/>
              <a:t>to resolve the </a:t>
            </a:r>
            <a:r>
              <a:rPr lang="en-US" sz="1800" dirty="0" smtClean="0"/>
              <a:t>identity of </a:t>
            </a:r>
            <a:r>
              <a:rPr lang="en-US" sz="1800" dirty="0" smtClean="0"/>
              <a:t>the STA</a:t>
            </a:r>
            <a:endParaRPr lang="en-US" sz="1800" dirty="0"/>
          </a:p>
          <a:p>
            <a:pPr lvl="1"/>
            <a:r>
              <a:rPr lang="en-US" dirty="0" smtClean="0"/>
              <a:t>verifies </a:t>
            </a:r>
            <a:r>
              <a:rPr lang="en-US" dirty="0"/>
              <a:t>that the hash included in the </a:t>
            </a:r>
            <a:r>
              <a:rPr lang="en-US" dirty="0" smtClean="0"/>
              <a:t>IRM element matches </a:t>
            </a:r>
            <a:r>
              <a:rPr lang="en-US" dirty="0"/>
              <a:t>the output of the local hash computation </a:t>
            </a:r>
            <a:endParaRPr lang="en-US" dirty="0" smtClean="0"/>
          </a:p>
          <a:p>
            <a:pPr lvl="1"/>
            <a:r>
              <a:rPr lang="en-US" dirty="0"/>
              <a:t>	</a:t>
            </a:r>
            <a:r>
              <a:rPr lang="en-US" b="1" dirty="0"/>
              <a:t>hash = </a:t>
            </a:r>
            <a:r>
              <a:rPr lang="en-US" b="1" dirty="0" smtClean="0"/>
              <a:t>function (IRMK</a:t>
            </a:r>
            <a:r>
              <a:rPr lang="en-US" b="1" dirty="0"/>
              <a:t>, </a:t>
            </a:r>
            <a:r>
              <a:rPr lang="en-US" b="1" dirty="0" smtClean="0"/>
              <a:t>IRMA)</a:t>
            </a:r>
            <a:endParaRPr lang="en-US" b="1" dirty="0"/>
          </a:p>
          <a:p>
            <a:pPr marL="0" lvl="0" indent="0">
              <a:buNone/>
            </a:pPr>
            <a:endParaRPr lang="en-US" sz="1600" b="0" dirty="0" smtClean="0"/>
          </a:p>
          <a:p>
            <a:pPr marL="0" lvl="0" indent="0">
              <a:buNone/>
            </a:pPr>
            <a:r>
              <a:rPr lang="en-US" sz="1600" dirty="0" smtClean="0"/>
              <a:t>Since </a:t>
            </a:r>
            <a:r>
              <a:rPr lang="en-US" sz="1600" dirty="0"/>
              <a:t>the </a:t>
            </a:r>
            <a:r>
              <a:rPr lang="en-US" sz="1600" dirty="0" smtClean="0"/>
              <a:t>AP </a:t>
            </a:r>
            <a:r>
              <a:rPr lang="en-US" sz="1600" dirty="0"/>
              <a:t>has the </a:t>
            </a:r>
            <a:r>
              <a:rPr lang="en-US" sz="1600" dirty="0" smtClean="0"/>
              <a:t>IRMK </a:t>
            </a:r>
            <a:r>
              <a:rPr lang="en-US" sz="1600" dirty="0"/>
              <a:t>stored locally and has access to the </a:t>
            </a:r>
            <a:r>
              <a:rPr lang="en-US" sz="1600" dirty="0" smtClean="0"/>
              <a:t>IRMA </a:t>
            </a:r>
            <a:r>
              <a:rPr lang="en-US" sz="1600" dirty="0"/>
              <a:t>included as </a:t>
            </a:r>
            <a:r>
              <a:rPr lang="en-US" sz="1600" dirty="0" smtClean="0"/>
              <a:t>the MAC </a:t>
            </a:r>
            <a:r>
              <a:rPr lang="en-US" sz="1600" dirty="0"/>
              <a:t>address </a:t>
            </a:r>
            <a:r>
              <a:rPr lang="en-US" sz="1600" dirty="0" smtClean="0"/>
              <a:t>and the IRM Hash in the association packet, </a:t>
            </a:r>
            <a:r>
              <a:rPr lang="en-US" sz="1600" dirty="0"/>
              <a:t>it can perform this </a:t>
            </a:r>
            <a:r>
              <a:rPr lang="en-US" sz="1600" dirty="0" smtClean="0"/>
              <a:t>computation and verify the IRMK</a:t>
            </a:r>
          </a:p>
          <a:p>
            <a:pPr marL="0" lvl="0" indent="0">
              <a:buNone/>
            </a:pPr>
            <a:r>
              <a:rPr lang="en-US" sz="1600" b="0" i="1" dirty="0" smtClean="0"/>
              <a:t>NOTE: A 128 bit hash function is proposed.  A truncated SHA 256/128 hash may be used (see next slide)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IRMK and Hash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88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1295400"/>
            <a:ext cx="7772400" cy="47990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Proposed to use SHA-256 truncated to 128 bits*, i.e.:</a:t>
            </a:r>
          </a:p>
          <a:p>
            <a:r>
              <a:rPr lang="en-US" sz="2000" dirty="0" smtClean="0"/>
              <a:t>IRM Hash = SHA-256/128 (IRMK, IRMA)</a:t>
            </a:r>
          </a:p>
          <a:p>
            <a:r>
              <a:rPr lang="en-US" sz="2000" b="0" dirty="0" smtClean="0"/>
              <a:t>Where SHA-256/128 is the truncated SHA-256 where </a:t>
            </a:r>
            <a:r>
              <a:rPr lang="en-US" sz="1800" b="0" dirty="0" smtClean="0"/>
              <a:t>the </a:t>
            </a:r>
            <a:r>
              <a:rPr lang="en-US" sz="1800" b="0" dirty="0"/>
              <a:t>leftmost </a:t>
            </a:r>
            <a:r>
              <a:rPr lang="en-US" sz="1800" b="0" dirty="0" smtClean="0"/>
              <a:t>128 </a:t>
            </a:r>
            <a:r>
              <a:rPr lang="en-US" sz="1800" b="0" dirty="0"/>
              <a:t>bits of the 256-bit </a:t>
            </a:r>
            <a:r>
              <a:rPr lang="en-US" sz="1800" b="0" dirty="0" smtClean="0"/>
              <a:t>hash generated </a:t>
            </a:r>
            <a:r>
              <a:rPr lang="en-US" sz="1800" b="0" dirty="0"/>
              <a:t>by SHA-256 are selected as the truncated </a:t>
            </a:r>
            <a:r>
              <a:rPr lang="en-US" sz="1800" b="0" dirty="0" smtClean="0"/>
              <a:t>128 bit IRM Hash</a:t>
            </a:r>
            <a:endParaRPr lang="en-US" sz="1050" dirty="0"/>
          </a:p>
          <a:p>
            <a:endParaRPr lang="en-US" sz="1200" dirty="0" smtClean="0"/>
          </a:p>
          <a:p>
            <a:r>
              <a:rPr lang="en-US" sz="1600" dirty="0" smtClean="0"/>
              <a:t>A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chance of discovering the IRMK?</a:t>
            </a:r>
          </a:p>
          <a:p>
            <a:pPr lvl="1"/>
            <a:r>
              <a:rPr lang="en-US" sz="1400" dirty="0" smtClean="0"/>
              <a:t>Pre-image resistance</a:t>
            </a:r>
          </a:p>
          <a:p>
            <a:pPr lvl="1"/>
            <a:r>
              <a:rPr lang="en-US" sz="1400" dirty="0" smtClean="0"/>
              <a:t>1 in 2 </a:t>
            </a:r>
            <a:r>
              <a:rPr lang="en-US" sz="1400" baseline="30000" dirty="0" smtClean="0"/>
              <a:t>128</a:t>
            </a:r>
          </a:p>
          <a:p>
            <a:r>
              <a:rPr lang="en-US" sz="1600" dirty="0" smtClean="0"/>
              <a:t>Chance that AP finds wrong key or more than one key?</a:t>
            </a:r>
          </a:p>
          <a:p>
            <a:pPr lvl="1"/>
            <a:r>
              <a:rPr lang="en-US" sz="1400" dirty="0" smtClean="0"/>
              <a:t>Hash collision</a:t>
            </a:r>
          </a:p>
          <a:p>
            <a:pPr lvl="1"/>
            <a:r>
              <a:rPr lang="en-US" sz="1400" dirty="0" smtClean="0"/>
              <a:t>1 in 2 </a:t>
            </a:r>
            <a:r>
              <a:rPr lang="en-US" sz="1400" baseline="30000" dirty="0" smtClean="0"/>
              <a:t>64</a:t>
            </a:r>
          </a:p>
          <a:p>
            <a:r>
              <a:rPr lang="en-US" sz="1600" dirty="0"/>
              <a:t>Two STAs pick same key </a:t>
            </a:r>
          </a:p>
          <a:p>
            <a:pPr lvl="1"/>
            <a:r>
              <a:rPr lang="en-US" sz="1400" dirty="0"/>
              <a:t>Can ask for “New </a:t>
            </a:r>
            <a:r>
              <a:rPr lang="en-US" sz="1400" dirty="0" smtClean="0"/>
              <a:t>IRMK </a:t>
            </a:r>
            <a:r>
              <a:rPr lang="en-US" sz="1400" dirty="0"/>
              <a:t>Request”</a:t>
            </a:r>
          </a:p>
          <a:p>
            <a:pPr marL="0" indent="0">
              <a:buNone/>
            </a:pPr>
            <a:r>
              <a:rPr lang="en-US" sz="1600" dirty="0" smtClean="0"/>
              <a:t>Note: AP can ask for </a:t>
            </a:r>
            <a:r>
              <a:rPr lang="en-US" sz="1600" dirty="0" smtClean="0"/>
              <a:t>new key if IRMK not found or duplicate, for example</a:t>
            </a:r>
            <a:endParaRPr lang="en-US" sz="1600" dirty="0" smtClean="0"/>
          </a:p>
          <a:p>
            <a:pPr marL="57150" indent="0">
              <a:buNone/>
            </a:pPr>
            <a:r>
              <a:rPr lang="en-US" dirty="0" smtClean="0"/>
              <a:t>* </a:t>
            </a:r>
            <a:r>
              <a:rPr lang="en-US" sz="1400" i="1" dirty="0" smtClean="0">
                <a:solidFill>
                  <a:srgbClr val="FF0000"/>
                </a:solidFill>
              </a:rPr>
              <a:t>Could use </a:t>
            </a:r>
            <a:r>
              <a:rPr lang="en-US" sz="1400" i="1" dirty="0" smtClean="0">
                <a:solidFill>
                  <a:srgbClr val="FF0000"/>
                </a:solidFill>
              </a:rPr>
              <a:t>other hash functions.  Want to select a function already known and used.</a:t>
            </a:r>
            <a:endParaRPr lang="en-US" sz="1400" i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IRM Hash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2523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100644</TotalTime>
  <Words>1656</Words>
  <Application>Microsoft Office PowerPoint</Application>
  <PresentationFormat>On-screen Show (4:3)</PresentationFormat>
  <Paragraphs>248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Default Design</vt:lpstr>
      <vt:lpstr>TG bh Identifiable Random MAC Address</vt:lpstr>
      <vt:lpstr>Intro</vt:lpstr>
      <vt:lpstr>MAC Addresses</vt:lpstr>
      <vt:lpstr>802.11 Definitions</vt:lpstr>
      <vt:lpstr>Identifiable Random MAC Address - IRMA</vt:lpstr>
      <vt:lpstr>IRM Address (IRMA)</vt:lpstr>
      <vt:lpstr>CAPABILITY BIT</vt:lpstr>
      <vt:lpstr>IRMK and Hash function</vt:lpstr>
      <vt:lpstr>IRM Hash</vt:lpstr>
      <vt:lpstr>Basic Steps for IRM</vt:lpstr>
      <vt:lpstr>IRM element</vt:lpstr>
      <vt:lpstr>Action Frames to get IRMK</vt:lpstr>
      <vt:lpstr>AP requests new IRMK</vt:lpstr>
      <vt:lpstr>Pre-Association</vt:lpstr>
      <vt:lpstr>Computational complexity</vt:lpstr>
      <vt:lpstr>Advantages</vt:lpstr>
      <vt:lpstr>10 criteria </vt:lpstr>
      <vt:lpstr>IRM Text</vt:lpstr>
      <vt:lpstr>PowerPoint Presentation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User</cp:lastModifiedBy>
  <cp:revision>1696</cp:revision>
  <cp:lastPrinted>1998-02-10T13:28:06Z</cp:lastPrinted>
  <dcterms:created xsi:type="dcterms:W3CDTF">1998-02-10T13:07:52Z</dcterms:created>
  <dcterms:modified xsi:type="dcterms:W3CDTF">2021-10-13T19:21:53Z</dcterms:modified>
</cp:coreProperties>
</file>