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89" r:id="rId3"/>
    <p:sldId id="271" r:id="rId4"/>
    <p:sldId id="282" r:id="rId5"/>
    <p:sldId id="275" r:id="rId6"/>
    <p:sldId id="281" r:id="rId7"/>
    <p:sldId id="284" r:id="rId8"/>
    <p:sldId id="285" r:id="rId9"/>
    <p:sldId id="290" r:id="rId10"/>
    <p:sldId id="277" r:id="rId11"/>
    <p:sldId id="291" r:id="rId12"/>
    <p:sldId id="292" r:id="rId13"/>
    <p:sldId id="293" r:id="rId14"/>
    <p:sldId id="287" r:id="rId15"/>
    <p:sldId id="283" r:id="rId16"/>
    <p:sldId id="288" r:id="rId17"/>
    <p:sldId id="286" r:id="rId1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>
        <p:scale>
          <a:sx n="80" d="100"/>
          <a:sy n="80" d="100"/>
        </p:scale>
        <p:origin x="98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802.11-21/1585r1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Oct </a:t>
            </a:r>
            <a:r>
              <a:rPr lang="en-US" sz="1800" dirty="0" smtClean="0"/>
              <a:t>2021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</a:t>
            </a:r>
            <a:r>
              <a:rPr lang="en-US" dirty="0" err="1" smtClean="0"/>
              <a:t>bh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Identifiable Random MAC Address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2021-10</a:t>
            </a: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829405"/>
              </p:ext>
            </p:extLst>
          </p:nvPr>
        </p:nvGraphicFramePr>
        <p:xfrm>
          <a:off x="1133831" y="3697246"/>
          <a:ext cx="71628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Company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Olivia</a:t>
                      </a:r>
                      <a:r>
                        <a:rPr lang="en-US" sz="1400" baseline="0" dirty="0" smtClean="0"/>
                        <a:t> Fernandez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ofernandez@srtrl.com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Graham Smith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gsmith@srtrl.com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3"/>
            <a:ext cx="7772400" cy="5256210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600" dirty="0" smtClean="0"/>
              <a:t>STA </a:t>
            </a:r>
            <a:r>
              <a:rPr lang="en-US" sz="1600" dirty="0" smtClean="0"/>
              <a:t>indicates </a:t>
            </a:r>
            <a:r>
              <a:rPr lang="en-US" sz="1600" dirty="0" smtClean="0"/>
              <a:t>IRM support in Capability Field</a:t>
            </a:r>
          </a:p>
          <a:p>
            <a:pPr lvl="0">
              <a:buFont typeface="+mj-lt"/>
              <a:buAutoNum type="arabicPeriod"/>
            </a:pPr>
            <a:r>
              <a:rPr lang="en-US" sz="1600" dirty="0" smtClean="0"/>
              <a:t>STA generates 48 bit IRMA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Generates a </a:t>
            </a:r>
            <a:r>
              <a:rPr lang="en-US" sz="1400" dirty="0"/>
              <a:t>random 46 bit number </a:t>
            </a:r>
            <a:endParaRPr lang="en-US" sz="1400" dirty="0" smtClean="0"/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Appends </a:t>
            </a:r>
            <a:r>
              <a:rPr lang="en-US" sz="1400" dirty="0"/>
              <a:t>I/G = 0, U/L = </a:t>
            </a:r>
            <a:r>
              <a:rPr lang="en-US" sz="1400" dirty="0" smtClean="0"/>
              <a:t>1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calculates </a:t>
            </a:r>
            <a:r>
              <a:rPr lang="en-US" sz="1600" dirty="0" smtClean="0"/>
              <a:t>IRM Hash </a:t>
            </a:r>
            <a:r>
              <a:rPr lang="en-US" sz="1600" dirty="0" smtClean="0"/>
              <a:t>and includes it in </a:t>
            </a:r>
            <a:r>
              <a:rPr lang="en-US" sz="1600" dirty="0" smtClean="0"/>
              <a:t>the </a:t>
            </a:r>
            <a:r>
              <a:rPr lang="en-US" sz="1600" dirty="0" smtClean="0"/>
              <a:t>IRM element </a:t>
            </a:r>
          </a:p>
          <a:p>
            <a:pPr lvl="1">
              <a:buFont typeface="+mj-lt"/>
              <a:buAutoNum type="arabicPeriod"/>
            </a:pPr>
            <a:r>
              <a:rPr lang="en-US" sz="1400" dirty="0"/>
              <a:t>Element included in (re)association frame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Element </a:t>
            </a:r>
            <a:r>
              <a:rPr lang="en-US" sz="1400" dirty="0" smtClean="0"/>
              <a:t>may be included pre-association </a:t>
            </a:r>
            <a:r>
              <a:rPr lang="en-US" sz="1400" dirty="0" smtClean="0"/>
              <a:t>ANQP frames 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STA </a:t>
            </a:r>
            <a:r>
              <a:rPr lang="en-US" sz="1600" dirty="0" smtClean="0"/>
              <a:t>can also indicate other information for the AP, e.g.: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First time association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Been here before (you have my key)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Been here before but want to change key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When </a:t>
            </a:r>
            <a:r>
              <a:rPr lang="en-US" sz="1600" u="sng" dirty="0"/>
              <a:t>first </a:t>
            </a:r>
            <a:r>
              <a:rPr lang="en-US" sz="1600" dirty="0"/>
              <a:t>associated, </a:t>
            </a:r>
            <a:r>
              <a:rPr lang="en-US" sz="1600" dirty="0" smtClean="0"/>
              <a:t>STA provides IRMK to AP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Action frame Request and Response exchange(s)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New key can be provided if STA wants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AP can suggest new key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AP uses IRMA and stored IRMKs to calculate hash and identify the </a:t>
            </a:r>
            <a:r>
              <a:rPr lang="en-US" sz="1800" dirty="0" smtClean="0"/>
              <a:t>STA IRMK.</a:t>
            </a:r>
            <a:endParaRPr lang="en-US" sz="1800" dirty="0" smtClean="0"/>
          </a:p>
          <a:p>
            <a:pPr marL="0" indent="0">
              <a:buNone/>
            </a:pPr>
            <a:r>
              <a:rPr lang="en-US" sz="1600" b="0" dirty="0" smtClean="0"/>
              <a:t>It’s </a:t>
            </a:r>
            <a:r>
              <a:rPr lang="en-US" sz="1600" b="0" dirty="0"/>
              <a:t>important to note that the </a:t>
            </a:r>
            <a:r>
              <a:rPr lang="en-US" sz="1600" b="0" u="sng" dirty="0" smtClean="0"/>
              <a:t>IRMK </a:t>
            </a:r>
            <a:r>
              <a:rPr lang="en-US" sz="1600" b="0" u="sng" dirty="0"/>
              <a:t>is not used to reveal the </a:t>
            </a:r>
            <a:r>
              <a:rPr lang="en-US" sz="1600" b="0" u="sng" dirty="0" smtClean="0"/>
              <a:t>STA’s MAC or “identity” address </a:t>
            </a:r>
            <a:r>
              <a:rPr lang="en-US" sz="1600" b="0" dirty="0" smtClean="0"/>
              <a:t>but </a:t>
            </a:r>
            <a:r>
              <a:rPr lang="en-US" sz="1600" b="0" dirty="0"/>
              <a:t>rather for verification purposes </a:t>
            </a:r>
            <a:r>
              <a:rPr lang="en-US" sz="1600" b="0" dirty="0" smtClean="0"/>
              <a:t>only, i.e., the hash matches</a:t>
            </a:r>
          </a:p>
          <a:p>
            <a:pPr lvl="1"/>
            <a:endParaRPr lang="en-US" sz="12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457200"/>
          </a:xfrm>
        </p:spPr>
        <p:txBody>
          <a:bodyPr/>
          <a:lstStyle/>
          <a:p>
            <a:r>
              <a:rPr lang="en-US" dirty="0" smtClean="0"/>
              <a:t>Basic Steps </a:t>
            </a:r>
            <a:r>
              <a:rPr lang="en-US" dirty="0" smtClean="0"/>
              <a:t>for IRM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360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093" y="2122524"/>
            <a:ext cx="8395790" cy="122612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0950" y="773075"/>
            <a:ext cx="7772400" cy="533400"/>
          </a:xfrm>
        </p:spPr>
        <p:txBody>
          <a:bodyPr/>
          <a:lstStyle/>
          <a:p>
            <a:r>
              <a:rPr lang="en-US" dirty="0" smtClean="0"/>
              <a:t>IRM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410" y="3657599"/>
            <a:ext cx="7453190" cy="246011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38200" y="1391334"/>
            <a:ext cx="5710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/>
              <a:t>IRM element sent in Association Request</a:t>
            </a:r>
          </a:p>
          <a:p>
            <a:r>
              <a:rPr lang="en-US" sz="1800" b="0" dirty="0" smtClean="0"/>
              <a:t>AP then knows if STA IRMK already known (stored) or not</a:t>
            </a:r>
          </a:p>
        </p:txBody>
      </p:sp>
    </p:spTree>
    <p:extLst>
      <p:ext uri="{BB962C8B-B14F-4D97-AF65-F5344CB8AC3E}">
        <p14:creationId xmlns:p14="http://schemas.microsoft.com/office/powerpoint/2010/main" val="792773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20197"/>
          </a:xfrm>
        </p:spPr>
        <p:txBody>
          <a:bodyPr/>
          <a:lstStyle/>
          <a:p>
            <a:r>
              <a:rPr lang="en-US" dirty="0" smtClean="0"/>
              <a:t>Action Frames to get IRMK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" y="1143000"/>
            <a:ext cx="6738155" cy="21200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66800" y="3167930"/>
            <a:ext cx="601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 sends IRMK Request, STA sends IRM Response with IRMK</a:t>
            </a:r>
          </a:p>
          <a:p>
            <a:r>
              <a:rPr lang="en-US" sz="1600" dirty="0" smtClean="0"/>
              <a:t>AP can send IRMK Confirm (</a:t>
            </a:r>
            <a:r>
              <a:rPr lang="en-US" sz="1400" dirty="0" smtClean="0"/>
              <a:t>optional</a:t>
            </a:r>
            <a:r>
              <a:rPr lang="en-US" sz="1600" dirty="0" smtClean="0"/>
              <a:t>)</a:t>
            </a:r>
          </a:p>
          <a:p>
            <a:r>
              <a:rPr lang="en-US" sz="1600" dirty="0" smtClean="0"/>
              <a:t>STA can ask AP for an IRMK (“Provide IRMK Request”)</a:t>
            </a:r>
          </a:p>
          <a:p>
            <a:r>
              <a:rPr lang="en-US" sz="1600" dirty="0" smtClean="0"/>
              <a:t>AP can ask STA for a new IRMK (with “IRMK Reason field”)</a:t>
            </a:r>
            <a:endParaRPr lang="en-US" sz="1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791" y="4284204"/>
            <a:ext cx="6975873" cy="152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66800" y="5847260"/>
            <a:ext cx="5077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AP can request a new IRMA i.e., STA </a:t>
            </a:r>
            <a:r>
              <a:rPr lang="en-US" sz="1800" dirty="0" err="1" smtClean="0"/>
              <a:t>reassociates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90932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Pre-Association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9803" y="3505200"/>
            <a:ext cx="8639353" cy="1066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62000" y="1828800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 can send IRM ANQP-element</a:t>
            </a:r>
          </a:p>
          <a:p>
            <a:r>
              <a:rPr lang="en-US" sz="2000" dirty="0" smtClean="0"/>
              <a:t>AP can use the IRM Hash and the IRMA (TA) to find the IRMK</a:t>
            </a:r>
          </a:p>
          <a:p>
            <a:r>
              <a:rPr lang="en-US" sz="2000" dirty="0" smtClean="0"/>
              <a:t>(Can only be used if AP already has the IRMK)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19069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1"/>
            <a:ext cx="7772400" cy="5027612"/>
          </a:xfrm>
        </p:spPr>
        <p:txBody>
          <a:bodyPr/>
          <a:lstStyle/>
          <a:p>
            <a:r>
              <a:rPr lang="en-US" dirty="0" smtClean="0"/>
              <a:t>A different Random MAC can be used even when returning to same ESS</a:t>
            </a:r>
          </a:p>
          <a:p>
            <a:pPr lvl="1"/>
            <a:r>
              <a:rPr lang="en-US" dirty="0" smtClean="0"/>
              <a:t>STA can </a:t>
            </a:r>
            <a:r>
              <a:rPr lang="en-US" dirty="0" smtClean="0"/>
              <a:t>also re-associate </a:t>
            </a:r>
            <a:r>
              <a:rPr lang="en-US" dirty="0" smtClean="0"/>
              <a:t>with a “new” random MAC at any time</a:t>
            </a:r>
          </a:p>
          <a:p>
            <a:r>
              <a:rPr lang="en-US" dirty="0" smtClean="0"/>
              <a:t>An IRM STA </a:t>
            </a:r>
            <a:r>
              <a:rPr lang="en-US" dirty="0" smtClean="0"/>
              <a:t>can choose to use private random MAC</a:t>
            </a:r>
          </a:p>
          <a:p>
            <a:r>
              <a:rPr lang="en-US" dirty="0" smtClean="0"/>
              <a:t>Legacy STAs that set </a:t>
            </a:r>
            <a:r>
              <a:rPr lang="en-US" dirty="0" smtClean="0"/>
              <a:t>(0,1) bits in MAC </a:t>
            </a:r>
            <a:r>
              <a:rPr lang="en-US" dirty="0" smtClean="0"/>
              <a:t>but do not set IRM capability bit, are not a problem.</a:t>
            </a:r>
          </a:p>
          <a:p>
            <a:r>
              <a:rPr lang="en-US" dirty="0" smtClean="0"/>
              <a:t>STA can change IRMK at any time</a:t>
            </a:r>
            <a:endParaRPr lang="en-US" dirty="0" smtClean="0"/>
          </a:p>
          <a:p>
            <a:r>
              <a:rPr lang="en-US" dirty="0" smtClean="0"/>
              <a:t>STA can be identified pre-association </a:t>
            </a:r>
            <a:endParaRPr lang="en-US" dirty="0" smtClean="0"/>
          </a:p>
          <a:p>
            <a:r>
              <a:rPr lang="en-US" dirty="0" smtClean="0"/>
              <a:t>No reference to any ‘real’ address or </a:t>
            </a:r>
            <a:r>
              <a:rPr lang="en-US" dirty="0" smtClean="0"/>
              <a:t>real ID</a:t>
            </a:r>
          </a:p>
          <a:p>
            <a:r>
              <a:rPr lang="en-US" dirty="0" smtClean="0"/>
              <a:t>Very flexible</a:t>
            </a:r>
            <a:endParaRPr lang="en-US" dirty="0" smtClean="0"/>
          </a:p>
          <a:p>
            <a:pPr marL="0" indent="0" algn="ctr">
              <a:buNone/>
            </a:pPr>
            <a:r>
              <a:rPr lang="en-US" i="1" dirty="0" smtClean="0"/>
              <a:t>Provides an ID that solves many Use Case problems created by RCM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7335"/>
          </a:xfrm>
        </p:spPr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19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8788" y="1034534"/>
            <a:ext cx="7772400" cy="5438775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200" dirty="0" smtClean="0"/>
              <a:t>Is a private address/identifier dynamic or is it just a different static address/identifier? How often does/should it change? </a:t>
            </a:r>
          </a:p>
          <a:p>
            <a:pPr lvl="1"/>
            <a:r>
              <a:rPr lang="en-US" sz="1200" dirty="0" smtClean="0"/>
              <a:t>Dynamic as IRMA changes every time.  The IRMK </a:t>
            </a:r>
            <a:r>
              <a:rPr lang="en-US" sz="1200" dirty="0" smtClean="0"/>
              <a:t>may remains </a:t>
            </a:r>
            <a:r>
              <a:rPr lang="en-US" sz="1200" dirty="0" smtClean="0"/>
              <a:t>constant </a:t>
            </a:r>
            <a:r>
              <a:rPr lang="en-US" sz="1200" dirty="0" smtClean="0"/>
              <a:t>or </a:t>
            </a:r>
            <a:r>
              <a:rPr lang="en-US" sz="1200" dirty="0" smtClean="0"/>
              <a:t>can be </a:t>
            </a:r>
            <a:r>
              <a:rPr lang="en-US" sz="1200" dirty="0" smtClean="0"/>
              <a:t>different per ESS.  IRMK may be changed at an ESS.</a:t>
            </a:r>
            <a:endParaRPr lang="en-US" sz="1200" dirty="0" smtClean="0"/>
          </a:p>
          <a:p>
            <a:pPr>
              <a:buFont typeface="+mj-lt"/>
              <a:buAutoNum type="arabicPeriod"/>
            </a:pPr>
            <a:r>
              <a:rPr lang="en-US" sz="1200" dirty="0" smtClean="0"/>
              <a:t>Is it invertible such that the "real" address/identifier can be determined from a private address/identifier</a:t>
            </a:r>
          </a:p>
          <a:p>
            <a:pPr lvl="1"/>
            <a:r>
              <a:rPr lang="en-US" sz="1200" dirty="0" smtClean="0"/>
              <a:t>There is no concept of a “real” address.  The IRMK </a:t>
            </a:r>
            <a:r>
              <a:rPr lang="en-US" sz="1200" dirty="0" smtClean="0"/>
              <a:t>stored at the AP identifies </a:t>
            </a:r>
            <a:r>
              <a:rPr lang="en-US" sz="1200" dirty="0" smtClean="0"/>
              <a:t>the STA.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Does a 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party know whether private identifiers are used?</a:t>
            </a:r>
          </a:p>
          <a:p>
            <a:pPr lvl="1"/>
            <a:r>
              <a:rPr lang="en-US" sz="1100" dirty="0" smtClean="0"/>
              <a:t>Yes, the U/L and I/G bits and “IRM capability” can indicate IRM is in use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Is it assumed that only certain entities can make a binding/track someone? </a:t>
            </a:r>
          </a:p>
          <a:p>
            <a:pPr lvl="1"/>
            <a:r>
              <a:rPr lang="en-US" sz="1200" dirty="0" smtClean="0"/>
              <a:t>Yes the AP must support and the STA makes the decision on whether to provide the IRMK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Is the private address/identifier bound to a secure connection or is unencrypted (poss. unassociated) use of this functionality required?</a:t>
            </a:r>
          </a:p>
          <a:p>
            <a:pPr lvl="1"/>
            <a:r>
              <a:rPr lang="en-US" sz="1100" dirty="0" smtClean="0"/>
              <a:t>Bound to a secure connection.  Only pass IRMK when associated.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What are the assumptions on forgery of such an address/identifier? How hard does it need to be for someone to fake one? </a:t>
            </a:r>
          </a:p>
          <a:p>
            <a:pPr lvl="1"/>
            <a:r>
              <a:rPr lang="en-US" sz="1200" dirty="0" smtClean="0"/>
              <a:t>IRMK is well protected.  128 bit key and </a:t>
            </a:r>
            <a:r>
              <a:rPr lang="en-US" sz="1200" dirty="0" smtClean="0"/>
              <a:t>128 bit hash </a:t>
            </a:r>
            <a:r>
              <a:rPr lang="en-US" sz="1200" dirty="0" smtClean="0"/>
              <a:t>function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   Are there any requirements to force STAs to do a scheme like this?</a:t>
            </a:r>
          </a:p>
          <a:p>
            <a:pPr marL="571500" lvl="1" indent="-171450"/>
            <a:r>
              <a:rPr lang="en-US" sz="1200" dirty="0" smtClean="0"/>
              <a:t>No, entirely up to the STA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What's the probability of collision?</a:t>
            </a:r>
          </a:p>
          <a:p>
            <a:pPr marL="571500" lvl="1" indent="-171450"/>
            <a:r>
              <a:rPr lang="en-US" sz="1200" dirty="0" smtClean="0"/>
              <a:t>10 </a:t>
            </a:r>
            <a:r>
              <a:rPr lang="en-US" sz="1200" baseline="30000" dirty="0" smtClean="0"/>
              <a:t>-64 </a:t>
            </a:r>
            <a:endParaRPr lang="en-US" sz="1200" baseline="300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What about protecting client identities from the network?</a:t>
            </a:r>
          </a:p>
          <a:p>
            <a:pPr marL="571500" lvl="1" indent="-171450"/>
            <a:r>
              <a:rPr lang="en-US" sz="1200" dirty="0" smtClean="0"/>
              <a:t>Actual ID is not known.  Just an Identifier, i.e., the IRMK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dirty="0" smtClean="0"/>
              <a:t>What other requirements do we have on usage of this address/identifier (aside from “private”)? </a:t>
            </a:r>
          </a:p>
          <a:p>
            <a:pPr marL="571500" lvl="1" indent="-171450"/>
            <a:r>
              <a:rPr lang="en-US" sz="1200" dirty="0" smtClean="0"/>
              <a:t>STA is only indicating it is the same STA as associated before.  Also it can change its ID at any time.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913" y="499547"/>
            <a:ext cx="7772400" cy="534987"/>
          </a:xfrm>
        </p:spPr>
        <p:txBody>
          <a:bodyPr/>
          <a:lstStyle/>
          <a:p>
            <a:r>
              <a:rPr lang="en-US" dirty="0" smtClean="0"/>
              <a:t>10 criteria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62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2667000"/>
            <a:ext cx="2289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62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an Identifiable Random MAC scheme, along the lines as described in &lt;this document&gt;,  should be further </a:t>
            </a:r>
            <a:r>
              <a:rPr lang="en-US" dirty="0" smtClean="0"/>
              <a:t>worked on </a:t>
            </a:r>
            <a:r>
              <a:rPr lang="en-US" dirty="0" smtClean="0"/>
              <a:t>for possible inclusion in the </a:t>
            </a:r>
            <a:r>
              <a:rPr lang="en-US" dirty="0" err="1" smtClean="0"/>
              <a:t>TGbh</a:t>
            </a:r>
            <a:r>
              <a:rPr lang="en-US" dirty="0" smtClean="0"/>
              <a:t> Amendment?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471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</a:t>
            </a:r>
            <a:r>
              <a:rPr lang="en-US" dirty="0" smtClean="0"/>
              <a:t>presentation </a:t>
            </a:r>
            <a:r>
              <a:rPr lang="en-US" dirty="0" smtClean="0"/>
              <a:t>on the idea of an “Identifiable Random MAC Address”, IRMA</a:t>
            </a:r>
          </a:p>
          <a:p>
            <a:r>
              <a:rPr lang="en-US" dirty="0" smtClean="0"/>
              <a:t>This outline </a:t>
            </a:r>
            <a:r>
              <a:rPr lang="en-US" dirty="0" smtClean="0"/>
              <a:t>is presented in order to gauge support for such a scheme.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0413" y="1336211"/>
            <a:ext cx="8229600" cy="45719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MAC Address 48-bit</a:t>
            </a:r>
          </a:p>
          <a:p>
            <a:pPr marL="0" indent="0">
              <a:buNone/>
            </a:pPr>
            <a:r>
              <a:rPr lang="en-US" dirty="0" smtClean="0"/>
              <a:t>Two Types:</a:t>
            </a:r>
          </a:p>
          <a:p>
            <a:r>
              <a:rPr lang="en-US" dirty="0" smtClean="0"/>
              <a:t>Fixed</a:t>
            </a:r>
            <a:endParaRPr lang="en-US" dirty="0" smtClean="0"/>
          </a:p>
          <a:p>
            <a:pPr lvl="1"/>
            <a:r>
              <a:rPr lang="en-US" dirty="0" smtClean="0"/>
              <a:t>Assigned MAC.  </a:t>
            </a:r>
          </a:p>
          <a:p>
            <a:r>
              <a:rPr lang="en-US" dirty="0" smtClean="0"/>
              <a:t>Random</a:t>
            </a:r>
          </a:p>
          <a:p>
            <a:pPr lvl="1"/>
            <a:r>
              <a:rPr lang="en-US" dirty="0" smtClean="0"/>
              <a:t>Two types, </a:t>
            </a:r>
          </a:p>
          <a:p>
            <a:pPr lvl="2"/>
            <a:r>
              <a:rPr lang="en-US" b="1" dirty="0" smtClean="0"/>
              <a:t>Non-identifiable</a:t>
            </a:r>
            <a:r>
              <a:rPr lang="en-US" dirty="0" smtClean="0"/>
              <a:t> - random, STA does not want to be known in any way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Identifiable </a:t>
            </a:r>
            <a:r>
              <a:rPr lang="en-US" dirty="0" smtClean="0">
                <a:solidFill>
                  <a:srgbClr val="FF0000"/>
                </a:solidFill>
              </a:rPr>
              <a:t>– random, but STA wishes to be identified/remembered by particular APs (networks)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4211"/>
          </a:xfrm>
        </p:spPr>
        <p:txBody>
          <a:bodyPr/>
          <a:lstStyle/>
          <a:p>
            <a:r>
              <a:rPr lang="en-US" dirty="0" smtClean="0"/>
              <a:t>MAC Addresses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007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657600"/>
          </a:xfrm>
        </p:spPr>
        <p:txBody>
          <a:bodyPr/>
          <a:lstStyle/>
          <a:p>
            <a:pPr marL="0" lvl="1" indent="0">
              <a:buNone/>
            </a:pPr>
            <a:r>
              <a:rPr lang="en-US" sz="1800" b="1" dirty="0" smtClean="0"/>
              <a:t>Identifiable </a:t>
            </a:r>
            <a:r>
              <a:rPr lang="en-US" sz="1800" b="1" dirty="0"/>
              <a:t>Random MAC </a:t>
            </a:r>
            <a:r>
              <a:rPr lang="en-US" sz="1800" b="1" dirty="0" smtClean="0"/>
              <a:t>(IRM) </a:t>
            </a:r>
            <a:r>
              <a:rPr lang="en-GB" dirty="0" smtClean="0"/>
              <a:t>: </a:t>
            </a:r>
            <a:r>
              <a:rPr lang="en-GB" sz="1800" b="0" dirty="0" smtClean="0">
                <a:latin typeface="+mj-lt"/>
              </a:rPr>
              <a:t>a </a:t>
            </a:r>
            <a:r>
              <a:rPr lang="en-GB" sz="1800" b="0" dirty="0">
                <a:latin typeface="+mj-lt"/>
              </a:rPr>
              <a:t>random MAC scheme used by a </a:t>
            </a:r>
            <a:r>
              <a:rPr lang="en-GB" sz="1800" b="0" dirty="0" smtClean="0">
                <a:latin typeface="+mj-lt"/>
              </a:rPr>
              <a:t>non-AP </a:t>
            </a:r>
            <a:r>
              <a:rPr lang="en-GB" sz="1800" b="0" dirty="0">
                <a:latin typeface="+mj-lt"/>
              </a:rPr>
              <a:t>STA </a:t>
            </a:r>
            <a:r>
              <a:rPr lang="en-US" sz="1800" b="0" dirty="0" smtClean="0">
                <a:latin typeface="+mj-lt"/>
              </a:rPr>
              <a:t>to prevent </a:t>
            </a:r>
            <a:r>
              <a:rPr lang="en-US" sz="1800" dirty="0" smtClean="0"/>
              <a:t>third parties </a:t>
            </a:r>
            <a:r>
              <a:rPr lang="en-US" sz="1800" dirty="0"/>
              <a:t>from tracking the </a:t>
            </a:r>
            <a:r>
              <a:rPr lang="en-US" sz="1800" dirty="0" smtClean="0"/>
              <a:t>non-AP STA </a:t>
            </a:r>
            <a:r>
              <a:rPr lang="en-US" sz="1800" dirty="0"/>
              <a:t>while still allowing trusted parties to </a:t>
            </a:r>
            <a:r>
              <a:rPr lang="en-US" sz="1800" dirty="0" smtClean="0"/>
              <a:t>identify </a:t>
            </a:r>
            <a:r>
              <a:rPr lang="en-US" sz="1800" dirty="0"/>
              <a:t>the </a:t>
            </a:r>
            <a:r>
              <a:rPr lang="en-US" sz="1800" dirty="0" smtClean="0"/>
              <a:t>non-AP STA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600" b="0" dirty="0" smtClean="0">
                <a:latin typeface="+mj-lt"/>
              </a:rPr>
              <a:t>.</a:t>
            </a:r>
            <a:endParaRPr lang="en-US" sz="1600" b="0" dirty="0">
              <a:latin typeface="+mj-lt"/>
            </a:endParaRPr>
          </a:p>
          <a:p>
            <a:pPr marL="0" indent="0">
              <a:buNone/>
            </a:pPr>
            <a:r>
              <a:rPr lang="en-US" sz="1800" dirty="0" smtClean="0"/>
              <a:t>Identifiable Random MAC Address (IRMA) – </a:t>
            </a:r>
            <a:r>
              <a:rPr lang="en-US" sz="1800" dirty="0" smtClean="0"/>
              <a:t>a r</a:t>
            </a:r>
            <a:r>
              <a:rPr lang="en-US" sz="1800" b="0" dirty="0" smtClean="0"/>
              <a:t>andom </a:t>
            </a:r>
            <a:r>
              <a:rPr lang="en-US" sz="1800" b="0" dirty="0" smtClean="0"/>
              <a:t>MAC address used by a STA using IRM</a:t>
            </a:r>
          </a:p>
          <a:p>
            <a:pPr marL="0" indent="0">
              <a:buNone/>
            </a:pPr>
            <a:r>
              <a:rPr lang="en-US" sz="1800" dirty="0" smtClean="0"/>
              <a:t>Identifiable </a:t>
            </a:r>
            <a:r>
              <a:rPr lang="en-US" sz="1800" dirty="0"/>
              <a:t>Random </a:t>
            </a:r>
            <a:r>
              <a:rPr lang="en-US" sz="1800" dirty="0" smtClean="0"/>
              <a:t>MAC Key (IRMK) – </a:t>
            </a:r>
            <a:r>
              <a:rPr lang="en-US" sz="1800" b="0" dirty="0" smtClean="0"/>
              <a:t>a</a:t>
            </a:r>
            <a:r>
              <a:rPr lang="en-US" sz="1800" dirty="0" smtClean="0"/>
              <a:t> </a:t>
            </a:r>
            <a:r>
              <a:rPr lang="en-US" sz="1800" b="0" dirty="0" smtClean="0"/>
              <a:t>Key </a:t>
            </a:r>
            <a:r>
              <a:rPr lang="en-US" sz="1800" b="0" dirty="0" smtClean="0"/>
              <a:t>used to resolve an IRMA </a:t>
            </a:r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802.11 Definitions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374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164" y="1320800"/>
            <a:ext cx="7772400" cy="5003800"/>
          </a:xfrm>
        </p:spPr>
        <p:txBody>
          <a:bodyPr/>
          <a:lstStyle/>
          <a:p>
            <a:r>
              <a:rPr lang="en-US" sz="2000" dirty="0" smtClean="0"/>
              <a:t>Purpose</a:t>
            </a:r>
          </a:p>
          <a:p>
            <a:pPr lvl="1"/>
            <a:r>
              <a:rPr lang="en-US" sz="1800" dirty="0" smtClean="0"/>
              <a:t>Prevent third-parties </a:t>
            </a:r>
            <a:r>
              <a:rPr lang="en-US" sz="1800" dirty="0"/>
              <a:t>from tracking </a:t>
            </a:r>
            <a:r>
              <a:rPr lang="en-US" sz="1800" dirty="0" smtClean="0"/>
              <a:t>the STA while </a:t>
            </a:r>
            <a:r>
              <a:rPr lang="en-US" sz="1800" dirty="0"/>
              <a:t>still allowing </a:t>
            </a:r>
            <a:r>
              <a:rPr lang="en-US" sz="1800" dirty="0" smtClean="0"/>
              <a:t>trusted </a:t>
            </a:r>
            <a:r>
              <a:rPr lang="en-US" sz="1800" dirty="0"/>
              <a:t>parties </a:t>
            </a:r>
            <a:r>
              <a:rPr lang="en-US" sz="1800" dirty="0" smtClean="0"/>
              <a:t>to recognize </a:t>
            </a:r>
            <a:r>
              <a:rPr lang="en-US" sz="1800" dirty="0"/>
              <a:t>the </a:t>
            </a:r>
            <a:r>
              <a:rPr lang="en-US" sz="1800" dirty="0" smtClean="0"/>
              <a:t>STA.</a:t>
            </a:r>
          </a:p>
          <a:p>
            <a:r>
              <a:rPr lang="en-US" sz="2000" dirty="0" smtClean="0"/>
              <a:t>Identifiable </a:t>
            </a:r>
          </a:p>
          <a:p>
            <a:pPr lvl="1"/>
            <a:r>
              <a:rPr lang="en-US" sz="1800" dirty="0" smtClean="0"/>
              <a:t>Uses a key shared with trusted AP/network – IRMK</a:t>
            </a:r>
          </a:p>
          <a:p>
            <a:pPr lvl="2"/>
            <a:r>
              <a:rPr lang="en-US" sz="1600" dirty="0"/>
              <a:t>STA </a:t>
            </a:r>
            <a:r>
              <a:rPr lang="en-US" sz="1600" dirty="0" smtClean="0"/>
              <a:t>generates, or</a:t>
            </a:r>
          </a:p>
          <a:p>
            <a:pPr lvl="2"/>
            <a:r>
              <a:rPr lang="en-US" sz="1600" dirty="0" smtClean="0"/>
              <a:t>Option is that AP could provide an IRMK to a STA, </a:t>
            </a:r>
          </a:p>
          <a:p>
            <a:pPr lvl="1"/>
            <a:r>
              <a:rPr lang="en-US" sz="1600" dirty="0" smtClean="0"/>
              <a:t>STA generates </a:t>
            </a:r>
            <a:r>
              <a:rPr lang="en-US" sz="1600" dirty="0" smtClean="0"/>
              <a:t>an “IRM Hash</a:t>
            </a:r>
            <a:r>
              <a:rPr lang="en-US" sz="1600" dirty="0" smtClean="0"/>
              <a:t>” using IRMK and </a:t>
            </a:r>
            <a:r>
              <a:rPr lang="en-US" sz="1600" dirty="0" smtClean="0"/>
              <a:t>IRMA</a:t>
            </a:r>
          </a:p>
          <a:p>
            <a:pPr lvl="1"/>
            <a:r>
              <a:rPr lang="en-US" sz="1600" dirty="0" smtClean="0"/>
              <a:t>IRM Hash is sent in IRM element</a:t>
            </a:r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2000" dirty="0" smtClean="0"/>
              <a:t>Changing address</a:t>
            </a:r>
          </a:p>
          <a:p>
            <a:pPr lvl="1"/>
            <a:r>
              <a:rPr lang="en-US" sz="1800" dirty="0" smtClean="0"/>
              <a:t>TA MAC </a:t>
            </a:r>
            <a:r>
              <a:rPr lang="en-US" sz="1800" dirty="0" smtClean="0"/>
              <a:t>Address (IRMA) changes every use</a:t>
            </a:r>
            <a:r>
              <a:rPr lang="en-US" sz="1800" dirty="0" smtClean="0"/>
              <a:t>.</a:t>
            </a:r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sz="1800" dirty="0" smtClean="0"/>
          </a:p>
          <a:p>
            <a:pPr marL="57150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Identifiable Random MAC Address - IRMA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043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8842" y="1295400"/>
            <a:ext cx="7772400" cy="5105400"/>
          </a:xfrm>
        </p:spPr>
        <p:txBody>
          <a:bodyPr/>
          <a:lstStyle/>
          <a:p>
            <a:r>
              <a:rPr lang="en-US" sz="1600" dirty="0" smtClean="0"/>
              <a:t>Two basic random MAC address types:</a:t>
            </a:r>
          </a:p>
          <a:p>
            <a:pPr lvl="1"/>
            <a:r>
              <a:rPr lang="en-US" sz="1400" dirty="0" smtClean="0"/>
              <a:t>Random private (changes randomly, non-identifiable) (RMA)</a:t>
            </a:r>
          </a:p>
          <a:p>
            <a:pPr lvl="1"/>
            <a:r>
              <a:rPr lang="en-US" sz="1400" dirty="0" smtClean="0"/>
              <a:t>Random identifiable  IRMA</a:t>
            </a:r>
            <a:endParaRPr lang="en-US" sz="1400" dirty="0"/>
          </a:p>
          <a:p>
            <a:r>
              <a:rPr lang="en-US" sz="1600" dirty="0" smtClean="0"/>
              <a:t>MAC Address is 48 bits </a:t>
            </a:r>
          </a:p>
          <a:p>
            <a:pPr lvl="1"/>
            <a:r>
              <a:rPr lang="en-US" sz="1400" b="0" dirty="0" smtClean="0"/>
              <a:t>Least significant bit of first octet (“I/G bit”)</a:t>
            </a:r>
          </a:p>
          <a:p>
            <a:pPr lvl="2"/>
            <a:r>
              <a:rPr lang="en-US" sz="1200" b="0" dirty="0" smtClean="0"/>
              <a:t>0 = unicast, 1 = multicast</a:t>
            </a:r>
          </a:p>
          <a:p>
            <a:pPr lvl="1"/>
            <a:r>
              <a:rPr lang="en-US" sz="1400" b="0" dirty="0" smtClean="0"/>
              <a:t>Second-least-significant </a:t>
            </a:r>
            <a:r>
              <a:rPr lang="en-US" sz="1400" b="0" dirty="0"/>
              <a:t>bit of the first </a:t>
            </a:r>
            <a:r>
              <a:rPr lang="en-US" sz="1400" b="0" dirty="0" smtClean="0"/>
              <a:t>octet (“U/L bit”)</a:t>
            </a:r>
          </a:p>
          <a:p>
            <a:pPr lvl="2"/>
            <a:r>
              <a:rPr lang="en-US" sz="1200" dirty="0" smtClean="0"/>
              <a:t>0 = globally unique, 1 = locally administered</a:t>
            </a:r>
          </a:p>
          <a:p>
            <a:r>
              <a:rPr lang="en-US" sz="1600" b="0" dirty="0" smtClean="0"/>
              <a:t>Random MAC is described in Clause 12.2.10 (D0.0)</a:t>
            </a:r>
          </a:p>
          <a:p>
            <a:pPr lvl="1"/>
            <a:r>
              <a:rPr lang="en-US" sz="1400" b="0" dirty="0" smtClean="0"/>
              <a:t>“The STA shall </a:t>
            </a:r>
            <a:r>
              <a:rPr lang="en-US" sz="1400" b="0" dirty="0"/>
              <a:t>construct the randomized MAC address from the locally administered address </a:t>
            </a:r>
            <a:r>
              <a:rPr lang="en-US" sz="1400" b="0" dirty="0" smtClean="0"/>
              <a:t>space”</a:t>
            </a:r>
          </a:p>
          <a:p>
            <a:pPr lvl="2"/>
            <a:r>
              <a:rPr lang="en-US" sz="1200" dirty="0" smtClean="0"/>
              <a:t>Hence U/L bit set to 1, but I/G bit can be 0 or 1.  </a:t>
            </a:r>
          </a:p>
          <a:p>
            <a:pPr marL="0" indent="0">
              <a:buNone/>
            </a:pPr>
            <a:r>
              <a:rPr lang="en-US" sz="1800" b="0" dirty="0" smtClean="0">
                <a:solidFill>
                  <a:srgbClr val="FF0000"/>
                </a:solidFill>
              </a:rPr>
              <a:t>Proposal</a:t>
            </a:r>
          </a:p>
          <a:p>
            <a:pPr marL="0" indent="0">
              <a:buNone/>
            </a:pPr>
            <a:r>
              <a:rPr lang="en-US" sz="1800" b="0" dirty="0" smtClean="0">
                <a:solidFill>
                  <a:srgbClr val="FF0000"/>
                </a:solidFill>
              </a:rPr>
              <a:t>Use an “IRM capability” indication AND</a:t>
            </a:r>
          </a:p>
          <a:p>
            <a:r>
              <a:rPr lang="en-US" sz="1800" b="0" dirty="0" smtClean="0">
                <a:solidFill>
                  <a:srgbClr val="FF0000"/>
                </a:solidFill>
              </a:rPr>
              <a:t>Let I/G = 0, U/L = 1 indicate IRMA  </a:t>
            </a:r>
          </a:p>
          <a:p>
            <a:pPr lvl="1"/>
            <a:r>
              <a:rPr lang="en-US" sz="1400" dirty="0" smtClean="0"/>
              <a:t>If legacy random MAC device sets this, no problem because capability not set.</a:t>
            </a:r>
          </a:p>
          <a:p>
            <a:r>
              <a:rPr lang="en-US" sz="1800" b="0" dirty="0" smtClean="0">
                <a:solidFill>
                  <a:srgbClr val="FF0000"/>
                </a:solidFill>
              </a:rPr>
              <a:t>Then use I/G = 1 and U/L = 1 for private random address RMA</a:t>
            </a:r>
          </a:p>
          <a:p>
            <a:pPr lvl="1"/>
            <a:r>
              <a:rPr lang="en-US" sz="1400" b="0" dirty="0"/>
              <a:t> </a:t>
            </a:r>
            <a:r>
              <a:rPr lang="en-US" sz="1400" dirty="0" smtClean="0"/>
              <a:t>If capability set, STA can still use 1,1, to indicate RMA.</a:t>
            </a:r>
            <a:endParaRPr lang="en-US" sz="1400" b="0" dirty="0" smtClean="0"/>
          </a:p>
          <a:p>
            <a:pPr marL="0" indent="0">
              <a:buNone/>
            </a:pPr>
            <a:endParaRPr lang="en-US" sz="1800" b="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IRMA indication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042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sz="2000" dirty="0" smtClean="0"/>
              <a:t>An IRM Capability </a:t>
            </a:r>
            <a:r>
              <a:rPr lang="en-US" sz="2000" dirty="0" smtClean="0"/>
              <a:t>field is used in the STA and AP</a:t>
            </a:r>
          </a:p>
          <a:p>
            <a:r>
              <a:rPr lang="en-US" sz="2000" dirty="0" smtClean="0"/>
              <a:t>The AP looks for the IRM </a:t>
            </a:r>
            <a:r>
              <a:rPr lang="en-US" sz="2000" dirty="0" smtClean="0"/>
              <a:t>Capability AND </a:t>
            </a:r>
            <a:r>
              <a:rPr lang="en-US" sz="2000" dirty="0" smtClean="0"/>
              <a:t>the </a:t>
            </a:r>
            <a:r>
              <a:rPr lang="en-US" sz="2000" dirty="0" smtClean="0"/>
              <a:t>(0,1) </a:t>
            </a:r>
            <a:r>
              <a:rPr lang="en-US" sz="2000" dirty="0" smtClean="0"/>
              <a:t>bits in the IRMA, in order to look for the </a:t>
            </a:r>
            <a:r>
              <a:rPr lang="en-US" sz="2000" dirty="0" smtClean="0"/>
              <a:t>IRM Hash </a:t>
            </a:r>
            <a:r>
              <a:rPr lang="en-US" sz="2000" dirty="0" smtClean="0"/>
              <a:t>in </a:t>
            </a:r>
            <a:r>
              <a:rPr lang="en-US" sz="2000" dirty="0" smtClean="0"/>
              <a:t>IRM </a:t>
            </a:r>
            <a:r>
              <a:rPr lang="en-US" sz="2000" dirty="0" smtClean="0"/>
              <a:t>element</a:t>
            </a:r>
          </a:p>
          <a:p>
            <a:r>
              <a:rPr lang="en-US" sz="2000" dirty="0" smtClean="0"/>
              <a:t>STA sets IRM </a:t>
            </a:r>
            <a:r>
              <a:rPr lang="en-US" sz="2000" dirty="0" smtClean="0"/>
              <a:t>Capability </a:t>
            </a:r>
            <a:r>
              <a:rPr lang="en-US" sz="2000" dirty="0" smtClean="0"/>
              <a:t>bit AND the </a:t>
            </a:r>
            <a:r>
              <a:rPr lang="en-US" sz="2000" dirty="0" smtClean="0"/>
              <a:t>(0,1) </a:t>
            </a:r>
            <a:r>
              <a:rPr lang="en-US" sz="2000" dirty="0" smtClean="0"/>
              <a:t>bits </a:t>
            </a:r>
            <a:r>
              <a:rPr lang="en-US" sz="2000" dirty="0" smtClean="0"/>
              <a:t>in the TA when </a:t>
            </a:r>
            <a:r>
              <a:rPr lang="en-US" sz="2000" dirty="0" smtClean="0"/>
              <a:t>it wants to be identified.</a:t>
            </a:r>
          </a:p>
          <a:p>
            <a:pPr lvl="1"/>
            <a:r>
              <a:rPr lang="en-US" sz="1800" dirty="0" smtClean="0"/>
              <a:t>Can still set 1,1 if it wants to indicate an RMA.</a:t>
            </a:r>
          </a:p>
          <a:p>
            <a:r>
              <a:rPr lang="en-US" sz="2000" dirty="0" smtClean="0"/>
              <a:t>AP can use the IRM </a:t>
            </a:r>
            <a:r>
              <a:rPr lang="en-US" sz="2000" dirty="0" smtClean="0"/>
              <a:t>Capability </a:t>
            </a:r>
            <a:r>
              <a:rPr lang="en-US" sz="2000" dirty="0" smtClean="0"/>
              <a:t>bit to indicate to STAs that there may be a reason to be identified, i.e</a:t>
            </a:r>
            <a:r>
              <a:rPr lang="en-US" sz="2000" dirty="0" smtClean="0"/>
              <a:t>., </a:t>
            </a:r>
            <a:r>
              <a:rPr lang="en-US" sz="2000" dirty="0" smtClean="0"/>
              <a:t>“I provide a service”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CAPABILITY BIT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648200"/>
            <a:ext cx="8001605" cy="77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224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523999"/>
            <a:ext cx="7772400" cy="4951413"/>
          </a:xfrm>
        </p:spPr>
        <p:txBody>
          <a:bodyPr/>
          <a:lstStyle/>
          <a:p>
            <a:pPr marL="0" lvl="0" indent="0">
              <a:buNone/>
            </a:pPr>
            <a:r>
              <a:rPr lang="en-US" sz="1800" dirty="0" smtClean="0"/>
              <a:t>IRMK (Identifiable Random MAC Key)</a:t>
            </a:r>
            <a:endParaRPr lang="en-US" sz="1800" dirty="0"/>
          </a:p>
          <a:p>
            <a:pPr lvl="0">
              <a:buFont typeface="+mj-lt"/>
              <a:buAutoNum type="arabicPeriod"/>
            </a:pPr>
            <a:r>
              <a:rPr lang="en-US" sz="1800" dirty="0" smtClean="0"/>
              <a:t>STA generates the IRMK</a:t>
            </a:r>
          </a:p>
          <a:p>
            <a:pPr lvl="1"/>
            <a:r>
              <a:rPr lang="en-US" sz="1800" dirty="0" smtClean="0"/>
              <a:t>Could be constant, could vary for each SSID, could be preset.</a:t>
            </a:r>
          </a:p>
          <a:p>
            <a:pPr lvl="1"/>
            <a:r>
              <a:rPr lang="en-US" sz="1800" dirty="0" smtClean="0"/>
              <a:t>Option </a:t>
            </a:r>
            <a:r>
              <a:rPr lang="en-US" sz="1800" dirty="0" smtClean="0"/>
              <a:t>for </a:t>
            </a:r>
            <a:r>
              <a:rPr lang="en-US" sz="1800" dirty="0" smtClean="0"/>
              <a:t>AP </a:t>
            </a:r>
            <a:r>
              <a:rPr lang="en-US" sz="1800" dirty="0" smtClean="0"/>
              <a:t>to provide </a:t>
            </a:r>
            <a:r>
              <a:rPr lang="en-US" sz="1800" dirty="0" smtClean="0"/>
              <a:t>a key to the STA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STA shares IRMK with AP when first associated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STA provides </a:t>
            </a:r>
            <a:r>
              <a:rPr lang="en-US" sz="1800" dirty="0" smtClean="0"/>
              <a:t>IRM Hash </a:t>
            </a:r>
            <a:r>
              <a:rPr lang="en-US" sz="1800" dirty="0" smtClean="0"/>
              <a:t>in “IRM element”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The IRMK </a:t>
            </a:r>
            <a:r>
              <a:rPr lang="en-US" sz="1800" dirty="0"/>
              <a:t>is </a:t>
            </a:r>
            <a:r>
              <a:rPr lang="en-US" sz="1800" dirty="0" smtClean="0"/>
              <a:t>used </a:t>
            </a:r>
            <a:r>
              <a:rPr lang="en-US" sz="1800" dirty="0"/>
              <a:t>to resolve the private address of </a:t>
            </a:r>
            <a:r>
              <a:rPr lang="en-US" sz="1800" dirty="0" smtClean="0"/>
              <a:t>the STA</a:t>
            </a:r>
            <a:endParaRPr lang="en-US" sz="1800" dirty="0"/>
          </a:p>
          <a:p>
            <a:pPr lvl="1"/>
            <a:r>
              <a:rPr lang="en-US" dirty="0" smtClean="0"/>
              <a:t>verifies </a:t>
            </a:r>
            <a:r>
              <a:rPr lang="en-US" dirty="0"/>
              <a:t>that the hash included in the </a:t>
            </a:r>
            <a:r>
              <a:rPr lang="en-US" dirty="0" smtClean="0"/>
              <a:t>IRM element matches </a:t>
            </a:r>
            <a:r>
              <a:rPr lang="en-US" dirty="0"/>
              <a:t>the output of the local hash computation </a:t>
            </a:r>
            <a:endParaRPr lang="en-US" dirty="0" smtClean="0"/>
          </a:p>
          <a:p>
            <a:pPr lvl="1"/>
            <a:r>
              <a:rPr lang="en-US" dirty="0"/>
              <a:t>	</a:t>
            </a:r>
            <a:r>
              <a:rPr lang="en-US" b="1" dirty="0"/>
              <a:t>hash = </a:t>
            </a:r>
            <a:r>
              <a:rPr lang="en-US" b="1" dirty="0" smtClean="0"/>
              <a:t>function (IRMK</a:t>
            </a:r>
            <a:r>
              <a:rPr lang="en-US" b="1" dirty="0"/>
              <a:t>, </a:t>
            </a:r>
            <a:r>
              <a:rPr lang="en-US" b="1" dirty="0" smtClean="0"/>
              <a:t>IRMA)</a:t>
            </a:r>
            <a:endParaRPr lang="en-US" b="1" dirty="0"/>
          </a:p>
          <a:p>
            <a:pPr marL="0" lvl="0" indent="0">
              <a:buNone/>
            </a:pPr>
            <a:endParaRPr lang="en-US" sz="1600" b="0" dirty="0" smtClean="0"/>
          </a:p>
          <a:p>
            <a:pPr marL="0" lvl="0" indent="0">
              <a:buNone/>
            </a:pPr>
            <a:r>
              <a:rPr lang="en-US" sz="1600" dirty="0" smtClean="0"/>
              <a:t>Since </a:t>
            </a:r>
            <a:r>
              <a:rPr lang="en-US" sz="1600" dirty="0"/>
              <a:t>the </a:t>
            </a:r>
            <a:r>
              <a:rPr lang="en-US" sz="1600" dirty="0" smtClean="0"/>
              <a:t>AP </a:t>
            </a:r>
            <a:r>
              <a:rPr lang="en-US" sz="1600" dirty="0"/>
              <a:t>has the </a:t>
            </a:r>
            <a:r>
              <a:rPr lang="en-US" sz="1600" dirty="0" smtClean="0"/>
              <a:t>IRMK </a:t>
            </a:r>
            <a:r>
              <a:rPr lang="en-US" sz="1600" dirty="0"/>
              <a:t>stored locally and has access to the </a:t>
            </a:r>
            <a:r>
              <a:rPr lang="en-US" sz="1600" dirty="0" smtClean="0"/>
              <a:t>IRMA </a:t>
            </a:r>
            <a:r>
              <a:rPr lang="en-US" sz="1600" dirty="0"/>
              <a:t>included as </a:t>
            </a:r>
            <a:r>
              <a:rPr lang="en-US" sz="1600" dirty="0" smtClean="0"/>
              <a:t>the MAC </a:t>
            </a:r>
            <a:r>
              <a:rPr lang="en-US" sz="1600" dirty="0"/>
              <a:t>address </a:t>
            </a:r>
            <a:r>
              <a:rPr lang="en-US" sz="1600" dirty="0" smtClean="0"/>
              <a:t>and the IRM Hash in </a:t>
            </a:r>
            <a:r>
              <a:rPr lang="en-US" sz="1600" dirty="0" smtClean="0"/>
              <a:t>the association </a:t>
            </a:r>
            <a:r>
              <a:rPr lang="en-US" sz="1600" dirty="0" smtClean="0"/>
              <a:t>packet, </a:t>
            </a:r>
            <a:r>
              <a:rPr lang="en-US" sz="1600" dirty="0"/>
              <a:t>it can perform this </a:t>
            </a:r>
            <a:r>
              <a:rPr lang="en-US" sz="1600" dirty="0" smtClean="0"/>
              <a:t>computation and verify the IRMK</a:t>
            </a:r>
            <a:endParaRPr lang="en-US" sz="1600" dirty="0" smtClean="0"/>
          </a:p>
          <a:p>
            <a:pPr marL="0" lvl="0" indent="0">
              <a:buNone/>
            </a:pPr>
            <a:r>
              <a:rPr lang="en-US" sz="1600" b="0" i="1" dirty="0" smtClean="0"/>
              <a:t>NOTE: A 128 bit hash function is proposed.  </a:t>
            </a:r>
            <a:r>
              <a:rPr lang="en-US" sz="1600" b="0" i="1" dirty="0" smtClean="0"/>
              <a:t>A truncated SHA 256/128 hash </a:t>
            </a:r>
            <a:r>
              <a:rPr lang="en-US" sz="1600" b="0" i="1" dirty="0" smtClean="0"/>
              <a:t>may be </a:t>
            </a:r>
            <a:r>
              <a:rPr lang="en-US" sz="1600" b="0" i="1" dirty="0" smtClean="0"/>
              <a:t>used (see next slide)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IRMK and Hash function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88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410031"/>
            <a:ext cx="7772400" cy="47990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Proposed to use SHA-256 truncated to 128 bits*, i.e.:</a:t>
            </a:r>
          </a:p>
          <a:p>
            <a:r>
              <a:rPr lang="en-US" sz="2000" dirty="0" smtClean="0"/>
              <a:t>IRM Hash = SHA-256/128 (IRMK, IRMA)</a:t>
            </a:r>
          </a:p>
          <a:p>
            <a:r>
              <a:rPr lang="en-US" sz="2000" b="0" dirty="0" smtClean="0"/>
              <a:t>Where SHA-256/128 is the truncated SHA-256 where </a:t>
            </a:r>
            <a:r>
              <a:rPr lang="en-US" sz="1800" b="0" dirty="0" smtClean="0"/>
              <a:t>the </a:t>
            </a:r>
            <a:r>
              <a:rPr lang="en-US" sz="1800" b="0" dirty="0"/>
              <a:t>leftmost </a:t>
            </a:r>
            <a:r>
              <a:rPr lang="en-US" sz="1800" b="0" dirty="0" smtClean="0"/>
              <a:t>128 </a:t>
            </a:r>
            <a:r>
              <a:rPr lang="en-US" sz="1800" b="0" dirty="0"/>
              <a:t>bits of the 256-bit </a:t>
            </a:r>
            <a:r>
              <a:rPr lang="en-US" sz="1800" b="0" dirty="0" smtClean="0"/>
              <a:t>hash generated </a:t>
            </a:r>
            <a:r>
              <a:rPr lang="en-US" sz="1800" b="0" dirty="0"/>
              <a:t>by SHA-256 are selected as the truncated </a:t>
            </a:r>
            <a:r>
              <a:rPr lang="en-US" sz="1800" b="0" dirty="0" smtClean="0"/>
              <a:t>128 bit IRM Hash</a:t>
            </a:r>
            <a:endParaRPr lang="en-US" sz="1050" dirty="0"/>
          </a:p>
          <a:p>
            <a:endParaRPr lang="en-US" sz="1200" dirty="0" smtClean="0"/>
          </a:p>
          <a:p>
            <a:r>
              <a:rPr lang="en-US" sz="1600" dirty="0" smtClean="0"/>
              <a:t>A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party chance of discovering the IRMK?</a:t>
            </a:r>
          </a:p>
          <a:p>
            <a:pPr lvl="1"/>
            <a:r>
              <a:rPr lang="en-US" sz="1400" dirty="0" smtClean="0"/>
              <a:t>Pre-image resistance</a:t>
            </a:r>
          </a:p>
          <a:p>
            <a:pPr lvl="1"/>
            <a:r>
              <a:rPr lang="en-US" sz="1400" dirty="0" smtClean="0"/>
              <a:t>1 in 2 </a:t>
            </a:r>
            <a:r>
              <a:rPr lang="en-US" sz="1400" baseline="30000" dirty="0" smtClean="0"/>
              <a:t>128</a:t>
            </a:r>
          </a:p>
          <a:p>
            <a:r>
              <a:rPr lang="en-US" sz="1600" dirty="0" smtClean="0"/>
              <a:t>Chance that AP finds wrong key or more than one key?</a:t>
            </a:r>
          </a:p>
          <a:p>
            <a:pPr lvl="1"/>
            <a:r>
              <a:rPr lang="en-US" sz="1400" dirty="0" smtClean="0"/>
              <a:t>Hash collision</a:t>
            </a:r>
          </a:p>
          <a:p>
            <a:pPr lvl="1"/>
            <a:r>
              <a:rPr lang="en-US" sz="1400" dirty="0" smtClean="0"/>
              <a:t>1 in 2 </a:t>
            </a:r>
            <a:r>
              <a:rPr lang="en-US" sz="1400" baseline="30000" dirty="0" smtClean="0"/>
              <a:t>64</a:t>
            </a:r>
          </a:p>
          <a:p>
            <a:r>
              <a:rPr lang="en-US" sz="1600" dirty="0"/>
              <a:t>Two STAs pick same key </a:t>
            </a:r>
          </a:p>
          <a:p>
            <a:pPr lvl="1"/>
            <a:r>
              <a:rPr lang="en-US" sz="1400" dirty="0"/>
              <a:t>Can ask for “New </a:t>
            </a:r>
            <a:r>
              <a:rPr lang="en-US" sz="1400" dirty="0" smtClean="0"/>
              <a:t>IRMK </a:t>
            </a:r>
            <a:r>
              <a:rPr lang="en-US" sz="1400" dirty="0"/>
              <a:t>Request”</a:t>
            </a:r>
          </a:p>
          <a:p>
            <a:pPr marL="0" indent="0">
              <a:buNone/>
            </a:pPr>
            <a:r>
              <a:rPr lang="en-US" sz="1600" dirty="0" smtClean="0"/>
              <a:t>Note: AP can ask for re-association or new key</a:t>
            </a:r>
          </a:p>
          <a:p>
            <a:pPr marL="57150" indent="0">
              <a:buNone/>
            </a:pPr>
            <a:r>
              <a:rPr lang="en-US" dirty="0" smtClean="0"/>
              <a:t>* </a:t>
            </a:r>
            <a:r>
              <a:rPr lang="en-US" sz="1800" i="1" dirty="0" smtClean="0">
                <a:solidFill>
                  <a:srgbClr val="FF0000"/>
                </a:solidFill>
              </a:rPr>
              <a:t>Could use more bits (e.g. 224, 256) if group felt needed.  Compromise with length of the IRM element (hash = 16, 28, or 32 octets)</a:t>
            </a:r>
            <a:endParaRPr lang="en-US" sz="1800" i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IRM Hash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25233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98902</TotalTime>
  <Words>1522</Words>
  <Application>Microsoft Office PowerPoint</Application>
  <PresentationFormat>On-screen Show (4:3)</PresentationFormat>
  <Paragraphs>219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Times New Roman</vt:lpstr>
      <vt:lpstr>Default Design</vt:lpstr>
      <vt:lpstr>TG bh Identifiable Random MAC Address</vt:lpstr>
      <vt:lpstr>Intro</vt:lpstr>
      <vt:lpstr>MAC Addresses</vt:lpstr>
      <vt:lpstr>802.11 Definitions</vt:lpstr>
      <vt:lpstr>Identifiable Random MAC Address - IRMA</vt:lpstr>
      <vt:lpstr>IRMA indication </vt:lpstr>
      <vt:lpstr>CAPABILITY BIT</vt:lpstr>
      <vt:lpstr>IRMK and Hash function</vt:lpstr>
      <vt:lpstr>IRM Hash</vt:lpstr>
      <vt:lpstr>Basic Steps for IRM</vt:lpstr>
      <vt:lpstr>IRM element</vt:lpstr>
      <vt:lpstr>Action Frames to get IRMK</vt:lpstr>
      <vt:lpstr>Pre-Association</vt:lpstr>
      <vt:lpstr>Advantages</vt:lpstr>
      <vt:lpstr>10 criteria </vt:lpstr>
      <vt:lpstr>PowerPoint Presentation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1686</cp:revision>
  <cp:lastPrinted>1998-02-10T13:28:06Z</cp:lastPrinted>
  <dcterms:created xsi:type="dcterms:W3CDTF">1998-02-10T13:07:52Z</dcterms:created>
  <dcterms:modified xsi:type="dcterms:W3CDTF">2021-10-08T19:46:13Z</dcterms:modified>
</cp:coreProperties>
</file>