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73" r:id="rId7"/>
    <p:sldId id="269" r:id="rId8"/>
    <p:sldId id="265" r:id="rId9"/>
    <p:sldId id="275" r:id="rId10"/>
    <p:sldId id="274" r:id="rId11"/>
    <p:sldId id="270" r:id="rId12"/>
    <p:sldId id="264" r:id="rId13"/>
    <p:sldId id="26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2F2CCE-5A6B-4475-930D-1EE8BF1DB1B6}" v="6" dt="2021-09-28T10:08:51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21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802.11-21/1581r1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802.11-21/1581r1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802.11-21/1581r1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802.11-21/1581r1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802.11-21/1581r1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80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802.11-21/1581r1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Chris Beg, Cognitive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802.11-21/1581r1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Opportunistic Sensing Measurements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2021-10-12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881613"/>
              </p:ext>
            </p:extLst>
          </p:nvPr>
        </p:nvGraphicFramePr>
        <p:xfrm>
          <a:off x="696912" y="2508250"/>
          <a:ext cx="8064500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2508250"/>
                        <a:ext cx="8064500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0FD276-DB22-4880-8DEC-7725C6A5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7CC890-FEA7-46AF-9F1D-EAFDC7C32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sz="2000" dirty="0"/>
              <a:t>Do you agree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Opportunistic Sensing can be used as a measurement instance in the WLAN Sensing (SENS) Procedure?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indent="0"/>
            <a:r>
              <a:rPr lang="en-US" dirty="0" smtClean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BB1F9D3-99C4-4A7B-A840-1FC92F9B14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0BAF84-D5E8-4AFB-9FC7-94F348FC18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D6E61BF4-9684-4EF2-AADF-51F836C281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92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Opportunistic sensing is the use of </a:t>
            </a:r>
            <a:r>
              <a:rPr lang="en-GB" dirty="0" smtClean="0"/>
              <a:t>any frame </a:t>
            </a:r>
            <a:r>
              <a:rPr lang="en-GB" dirty="0"/>
              <a:t>from a Sensing Transmitter to a Sensing Receiver to make a sensing measurement. The </a:t>
            </a:r>
            <a:r>
              <a:rPr lang="en-GB" dirty="0" smtClean="0"/>
              <a:t>frames do not need to be </a:t>
            </a:r>
            <a:r>
              <a:rPr lang="en-GB" dirty="0"/>
              <a:t>triggered and need not be NDPs.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explores the use of opportunistic sensing measurements.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discusses how measurement flow </a:t>
            </a:r>
            <a:r>
              <a:rPr lang="en-GB" dirty="0" smtClean="0"/>
              <a:t>can potentially provide </a:t>
            </a:r>
            <a:r>
              <a:rPr lang="en-GB" dirty="0"/>
              <a:t>a basis for a </a:t>
            </a:r>
            <a:r>
              <a:rPr lang="en-GB" dirty="0" smtClean="0"/>
              <a:t>non-Trigger-based </a:t>
            </a:r>
            <a:r>
              <a:rPr lang="en-GB" dirty="0"/>
              <a:t>procedure.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5357BD-032A-4271-BB9F-49D82BA48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BECA7E-C29E-4DF2-AACB-3DF8A6304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1200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Non NDP based measurement leverages the LTF in a PPDU’s preamble from any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Potential benefit to leverage existing transmissions for sensing allows for reduced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Pure Opportunistic Sensing can occur today using existing 802.11 standards, however no coordination or signalling </a:t>
            </a:r>
            <a:r>
              <a:rPr lang="en-GB" dirty="0" smtClean="0"/>
              <a:t>exists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Discussion around can </a:t>
            </a:r>
            <a:r>
              <a:rPr lang="en-GB" dirty="0" err="1" smtClean="0"/>
              <a:t>TGbf</a:t>
            </a:r>
            <a:r>
              <a:rPr lang="en-GB" dirty="0" smtClean="0"/>
              <a:t> amendment improve operation?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05FBFDB-FA1F-4D6F-AA75-7CE1DF9F30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EDA9A6-65DB-407A-BECF-564C4606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8FB4DE8-F183-4540-9147-94DA4BA362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48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89313"/>
            <a:ext cx="7772400" cy="710654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STA </a:t>
            </a:r>
            <a:r>
              <a:rPr lang="en-US" dirty="0"/>
              <a:t>as </a:t>
            </a:r>
            <a:r>
              <a:rPr lang="en-US" dirty="0" smtClean="0"/>
              <a:t>UL Sensing </a:t>
            </a:r>
            <a:r>
              <a:rPr lang="en-US" dirty="0"/>
              <a:t>Transmitter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xmlns="" id="{EE867943-C07D-4D70-8AB2-33423DCFA8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69" y="5323478"/>
            <a:ext cx="549169" cy="329513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xmlns="" id="{F9FCEDB1-7748-4C1A-A122-B38700F6A4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437112"/>
            <a:ext cx="456290" cy="371074"/>
          </a:xfrm>
          <a:prstGeom prst="rect">
            <a:avLst/>
          </a:prstGeom>
        </p:spPr>
      </p:pic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xmlns="" id="{6BDD7078-BDC0-48B4-A711-3768DE44CDB9}"/>
              </a:ext>
            </a:extLst>
          </p:cNvPr>
          <p:cNvCxnSpPr>
            <a:cxnSpLocks/>
            <a:stCxn id="143" idx="0"/>
          </p:cNvCxnSpPr>
          <p:nvPr/>
        </p:nvCxnSpPr>
        <p:spPr>
          <a:xfrm flipV="1">
            <a:off x="1301954" y="4817342"/>
            <a:ext cx="363421" cy="50613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TextBox 15">
            <a:extLst>
              <a:ext uri="{FF2B5EF4-FFF2-40B4-BE49-F238E27FC236}">
                <a16:creationId xmlns:a16="http://schemas.microsoft.com/office/drawing/2014/main" xmlns="" id="{5DEAD1F5-1BF2-4522-B2A8-F9560F541A17}"/>
              </a:ext>
            </a:extLst>
          </p:cNvPr>
          <p:cNvSpPr txBox="1"/>
          <p:nvPr/>
        </p:nvSpPr>
        <p:spPr>
          <a:xfrm flipH="1">
            <a:off x="1197390" y="4088679"/>
            <a:ext cx="1233421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Sensing </a:t>
            </a:r>
            <a:r>
              <a:rPr lang="en-US" sz="1100" dirty="0">
                <a:solidFill>
                  <a:srgbClr val="C00000"/>
                </a:solidFill>
              </a:rPr>
              <a:t>Receiver</a:t>
            </a:r>
          </a:p>
        </p:txBody>
      </p:sp>
      <p:sp>
        <p:nvSpPr>
          <p:cNvPr id="153" name="TextBox 17">
            <a:extLst>
              <a:ext uri="{FF2B5EF4-FFF2-40B4-BE49-F238E27FC236}">
                <a16:creationId xmlns:a16="http://schemas.microsoft.com/office/drawing/2014/main" xmlns="" id="{0C0DE3DF-811C-4727-BE6D-D9B3B2D4196A}"/>
              </a:ext>
            </a:extLst>
          </p:cNvPr>
          <p:cNvSpPr txBox="1"/>
          <p:nvPr/>
        </p:nvSpPr>
        <p:spPr>
          <a:xfrm flipH="1">
            <a:off x="1176377" y="5955208"/>
            <a:ext cx="1339360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Sensing </a:t>
            </a:r>
            <a:r>
              <a:rPr lang="en-US" sz="1100" dirty="0">
                <a:solidFill>
                  <a:srgbClr val="C00000"/>
                </a:solidFill>
              </a:rPr>
              <a:t>Transmitters</a:t>
            </a:r>
          </a:p>
        </p:txBody>
      </p:sp>
      <p:sp>
        <p:nvSpPr>
          <p:cNvPr id="154" name="TextBox 18">
            <a:extLst>
              <a:ext uri="{FF2B5EF4-FFF2-40B4-BE49-F238E27FC236}">
                <a16:creationId xmlns:a16="http://schemas.microsoft.com/office/drawing/2014/main" xmlns="" id="{909FD9A6-F409-4A32-9CF5-8B569FB07440}"/>
              </a:ext>
            </a:extLst>
          </p:cNvPr>
          <p:cNvSpPr txBox="1"/>
          <p:nvPr/>
        </p:nvSpPr>
        <p:spPr>
          <a:xfrm flipH="1">
            <a:off x="1660755" y="4264411"/>
            <a:ext cx="306692" cy="12485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AP</a:t>
            </a:r>
          </a:p>
        </p:txBody>
      </p:sp>
      <p:sp>
        <p:nvSpPr>
          <p:cNvPr id="157" name="TextBox 21">
            <a:extLst>
              <a:ext uri="{FF2B5EF4-FFF2-40B4-BE49-F238E27FC236}">
                <a16:creationId xmlns:a16="http://schemas.microsoft.com/office/drawing/2014/main" xmlns="" id="{691F8D2F-0D40-4D8D-A2BD-46E412C0F225}"/>
              </a:ext>
            </a:extLst>
          </p:cNvPr>
          <p:cNvSpPr txBox="1"/>
          <p:nvPr/>
        </p:nvSpPr>
        <p:spPr>
          <a:xfrm flipH="1">
            <a:off x="1034765" y="5644948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B0F0"/>
                </a:solidFill>
              </a:rPr>
              <a:t>STA1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9" name="Rectangle 2"/>
          <p:cNvSpPr txBox="1">
            <a:spLocks noChangeArrowheads="1"/>
          </p:cNvSpPr>
          <p:nvPr/>
        </p:nvSpPr>
        <p:spPr bwMode="auto">
          <a:xfrm>
            <a:off x="4572000" y="1556960"/>
            <a:ext cx="4523313" cy="1992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How to signal measurement is intended for sensing?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 </a:t>
            </a:r>
            <a:r>
              <a:rPr lang="en-US" sz="1400" dirty="0"/>
              <a:t>participating </a:t>
            </a:r>
            <a:r>
              <a:rPr lang="en-US" sz="1400" dirty="0" smtClean="0"/>
              <a:t>STA may transmit a PPDU containing a </a:t>
            </a:r>
            <a:r>
              <a:rPr lang="en-US" sz="1400" dirty="0"/>
              <a:t>“Sensing Frame</a:t>
            </a:r>
            <a:r>
              <a:rPr lang="en-US" sz="1400" dirty="0" smtClean="0"/>
              <a:t>” payload.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 smtClean="0"/>
              <a:t>New Frame or Existing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 smtClean="0"/>
              <a:t>Provides relevant information to fit into WLAN SENS Procedure [3].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 smtClean="0"/>
              <a:t>Contents</a:t>
            </a:r>
            <a:r>
              <a:rPr lang="en-US" sz="1100" dirty="0"/>
              <a:t>: </a:t>
            </a:r>
            <a:r>
              <a:rPr lang="en-US" sz="1100" b="1" dirty="0" smtClean="0"/>
              <a:t>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b="1" dirty="0" smtClean="0"/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xmlns="" id="{FBA97B53-124A-4709-B6D7-40F9BA79B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557617"/>
            <a:ext cx="4499387" cy="18852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Sensing transmissions from STA to AP </a:t>
            </a:r>
            <a:r>
              <a:rPr lang="en-US" sz="1400" dirty="0" smtClean="0"/>
              <a:t>do not require solicitation.  The STA may simply produce a PPDU transmission.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Assumed AP is always awake and </a:t>
            </a:r>
            <a:r>
              <a:rPr lang="en-US" sz="1400" dirty="0" smtClean="0"/>
              <a:t>listening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Sensing Receiver </a:t>
            </a:r>
            <a:r>
              <a:rPr lang="en-US" sz="1400" dirty="0" smtClean="0"/>
              <a:t>then performs </a:t>
            </a:r>
            <a:r>
              <a:rPr lang="en-US" sz="1400" dirty="0"/>
              <a:t>a sensing </a:t>
            </a:r>
            <a:r>
              <a:rPr lang="en-US" sz="1400" dirty="0" smtClean="0"/>
              <a:t>measurement on LTF.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Any STA can </a:t>
            </a:r>
            <a:r>
              <a:rPr lang="en-US" sz="1200" dirty="0" smtClean="0"/>
              <a:t>participate by transmitting.</a:t>
            </a:r>
            <a:endParaRPr lang="en-US" sz="1200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EE867943-C07D-4D70-8AB2-33423DCFA8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486" y="5316716"/>
            <a:ext cx="549169" cy="329513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6BDD7078-BDC0-48B4-A711-3768DE44CDB9}"/>
              </a:ext>
            </a:extLst>
          </p:cNvPr>
          <p:cNvCxnSpPr>
            <a:cxnSpLocks/>
          </p:cNvCxnSpPr>
          <p:nvPr/>
        </p:nvCxnSpPr>
        <p:spPr>
          <a:xfrm flipH="1" flipV="1">
            <a:off x="1790310" y="4838460"/>
            <a:ext cx="365916" cy="48501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21">
            <a:extLst>
              <a:ext uri="{FF2B5EF4-FFF2-40B4-BE49-F238E27FC236}">
                <a16:creationId xmlns:a16="http://schemas.microsoft.com/office/drawing/2014/main" xmlns="" id="{691F8D2F-0D40-4D8D-A2BD-46E412C0F225}"/>
              </a:ext>
            </a:extLst>
          </p:cNvPr>
          <p:cNvSpPr txBox="1"/>
          <p:nvPr/>
        </p:nvSpPr>
        <p:spPr>
          <a:xfrm flipH="1">
            <a:off x="1951824" y="5638027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B0F0"/>
                </a:solidFill>
              </a:rPr>
              <a:t>STA2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4806" y="3456211"/>
            <a:ext cx="5503394" cy="291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988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63354"/>
          </a:xfrm>
        </p:spPr>
        <p:txBody>
          <a:bodyPr/>
          <a:lstStyle/>
          <a:p>
            <a:r>
              <a:rPr lang="en-US" dirty="0" smtClean="0"/>
              <a:t>STA </a:t>
            </a:r>
            <a:r>
              <a:rPr lang="en-US" dirty="0"/>
              <a:t>as </a:t>
            </a:r>
            <a:r>
              <a:rPr lang="en-US" dirty="0" smtClean="0"/>
              <a:t>UL Sensing </a:t>
            </a:r>
            <a:r>
              <a:rPr lang="en-US" dirty="0"/>
              <a:t>Transmitter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956" y="1549155"/>
            <a:ext cx="8498531" cy="176554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periodic sensing transmissions </a:t>
            </a:r>
            <a:r>
              <a:rPr lang="en-US" sz="1400" dirty="0" smtClean="0"/>
              <a:t>may be </a:t>
            </a:r>
            <a:r>
              <a:rPr lang="en-US" sz="1400" dirty="0"/>
              <a:t>configured by the Sensing Initiator (in this example, the AP) but </a:t>
            </a:r>
            <a:r>
              <a:rPr lang="en-US" sz="1400" dirty="0" smtClean="0"/>
              <a:t>no elicitation is required.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100" dirty="0"/>
              <a:t>Once configured, periodic sensing transmissions </a:t>
            </a:r>
            <a:r>
              <a:rPr lang="en-US" sz="1100" dirty="0" smtClean="0"/>
              <a:t>may be </a:t>
            </a:r>
            <a:r>
              <a:rPr lang="en-US" sz="1100" dirty="0"/>
              <a:t>managed by the 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Timing </a:t>
            </a:r>
            <a:r>
              <a:rPr lang="en-US" sz="1400" dirty="0"/>
              <a:t>of Sensing Frames are managed by the STA (either within or outside of the MAC).</a:t>
            </a:r>
          </a:p>
          <a:p>
            <a:endParaRPr lang="en-CA" sz="1400" dirty="0"/>
          </a:p>
          <a:p>
            <a:endParaRPr lang="en-CA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71" y="3068960"/>
            <a:ext cx="8203100" cy="296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83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A1F9B6C-898E-45B0-AC9C-EFD066C6B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061" y="3372557"/>
            <a:ext cx="6219825" cy="205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as DL Sensing Receiver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Ongoing transmissions from AP to STA can also be used for opportunistic sensing.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/>
              <a:t>STA receiving the WLAN PPDUs (non-NDP) may perform sensing based on PHY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000" dirty="0"/>
              <a:t>Any STA receiving the PPDU can perform WLAN sensing.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/>
              <a:t>PPDU can be, for example, Beacons, Data frames,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3B7B19CE-E105-4C88-A59A-A66097EFD2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789040"/>
            <a:ext cx="456290" cy="37107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xmlns="" id="{72C5D3FD-3D4C-4723-BF08-0F6BE4DE74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632994"/>
            <a:ext cx="549169" cy="32951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2A421662-4733-41F6-BCB7-AF38DD68A4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323" y="4632994"/>
            <a:ext cx="549169" cy="329513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52F94A38-DD4A-452B-913D-D3149EA44903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1030161" y="4161914"/>
            <a:ext cx="344360" cy="47108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xmlns="" id="{68368C8D-ECAA-4321-8D99-390C778EFD89}"/>
              </a:ext>
            </a:extLst>
          </p:cNvPr>
          <p:cNvCxnSpPr>
            <a:cxnSpLocks/>
            <a:stCxn id="29" idx="2"/>
            <a:endCxn id="31" idx="0"/>
          </p:cNvCxnSpPr>
          <p:nvPr/>
        </p:nvCxnSpPr>
        <p:spPr>
          <a:xfrm>
            <a:off x="1487777" y="4160114"/>
            <a:ext cx="421131" cy="47288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15">
            <a:extLst>
              <a:ext uri="{FF2B5EF4-FFF2-40B4-BE49-F238E27FC236}">
                <a16:creationId xmlns:a16="http://schemas.microsoft.com/office/drawing/2014/main" xmlns="" id="{4F15F9C6-850C-4323-8AA4-1EFD96A1D751}"/>
              </a:ext>
            </a:extLst>
          </p:cNvPr>
          <p:cNvSpPr txBox="1"/>
          <p:nvPr/>
        </p:nvSpPr>
        <p:spPr>
          <a:xfrm flipH="1">
            <a:off x="871066" y="5131108"/>
            <a:ext cx="1233421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solidFill>
                  <a:srgbClr val="C00000"/>
                </a:solidFill>
              </a:rPr>
              <a:t>Sensing Receivers</a:t>
            </a:r>
          </a:p>
        </p:txBody>
      </p:sp>
      <p:sp>
        <p:nvSpPr>
          <p:cNvPr id="41" name="TextBox 21">
            <a:extLst>
              <a:ext uri="{FF2B5EF4-FFF2-40B4-BE49-F238E27FC236}">
                <a16:creationId xmlns:a16="http://schemas.microsoft.com/office/drawing/2014/main" xmlns="" id="{432770FB-22B7-4F11-9C8E-050EBD5CCB1C}"/>
              </a:ext>
            </a:extLst>
          </p:cNvPr>
          <p:cNvSpPr txBox="1"/>
          <p:nvPr/>
        </p:nvSpPr>
        <p:spPr>
          <a:xfrm flipH="1">
            <a:off x="805871" y="4919408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2" name="TextBox 21">
            <a:extLst>
              <a:ext uri="{FF2B5EF4-FFF2-40B4-BE49-F238E27FC236}">
                <a16:creationId xmlns:a16="http://schemas.microsoft.com/office/drawing/2014/main" xmlns="" id="{257D8625-AFFF-41AB-9045-A3A0310D8543}"/>
              </a:ext>
            </a:extLst>
          </p:cNvPr>
          <p:cNvSpPr txBox="1"/>
          <p:nvPr/>
        </p:nvSpPr>
        <p:spPr>
          <a:xfrm flipH="1">
            <a:off x="1670888" y="4911735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3" name="TextBox 21">
            <a:extLst>
              <a:ext uri="{FF2B5EF4-FFF2-40B4-BE49-F238E27FC236}">
                <a16:creationId xmlns:a16="http://schemas.microsoft.com/office/drawing/2014/main" xmlns="" id="{03181771-FD16-4446-A743-B8CFF7EAB5FB}"/>
              </a:ext>
            </a:extLst>
          </p:cNvPr>
          <p:cNvSpPr txBox="1"/>
          <p:nvPr/>
        </p:nvSpPr>
        <p:spPr>
          <a:xfrm flipH="1">
            <a:off x="1307097" y="3581614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AP</a:t>
            </a:r>
          </a:p>
        </p:txBody>
      </p:sp>
      <p:sp>
        <p:nvSpPr>
          <p:cNvPr id="44" name="TextBox 17">
            <a:extLst>
              <a:ext uri="{FF2B5EF4-FFF2-40B4-BE49-F238E27FC236}">
                <a16:creationId xmlns:a16="http://schemas.microsoft.com/office/drawing/2014/main" xmlns="" id="{7C1E3A3F-7E8B-4CE5-BCD8-E71EB7A002FA}"/>
              </a:ext>
            </a:extLst>
          </p:cNvPr>
          <p:cNvSpPr txBox="1"/>
          <p:nvPr/>
        </p:nvSpPr>
        <p:spPr>
          <a:xfrm flipH="1">
            <a:off x="875435" y="3413128"/>
            <a:ext cx="1339360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xmlns="" id="{54CC851A-ACC3-48B7-8823-010A69DAB88B}"/>
              </a:ext>
            </a:extLst>
          </p:cNvPr>
          <p:cNvCxnSpPr/>
          <p:nvPr/>
        </p:nvCxnSpPr>
        <p:spPr bwMode="auto">
          <a:xfrm>
            <a:off x="7164288" y="4080474"/>
            <a:ext cx="0" cy="7599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xmlns="" id="{B96412B4-D5B4-4C84-8060-202A689AD6C0}"/>
              </a:ext>
            </a:extLst>
          </p:cNvPr>
          <p:cNvCxnSpPr>
            <a:cxnSpLocks/>
          </p:cNvCxnSpPr>
          <p:nvPr/>
        </p:nvCxnSpPr>
        <p:spPr bwMode="auto">
          <a:xfrm>
            <a:off x="3995936" y="4077072"/>
            <a:ext cx="0" cy="1832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TextBox 21">
            <a:extLst>
              <a:ext uri="{FF2B5EF4-FFF2-40B4-BE49-F238E27FC236}">
                <a16:creationId xmlns:a16="http://schemas.microsoft.com/office/drawing/2014/main" xmlns="" id="{B981810C-D3A1-4744-B0F4-06749188C166}"/>
              </a:ext>
            </a:extLst>
          </p:cNvPr>
          <p:cNvSpPr txBox="1"/>
          <p:nvPr/>
        </p:nvSpPr>
        <p:spPr>
          <a:xfrm flipH="1">
            <a:off x="2571735" y="3850779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AP</a:t>
            </a:r>
          </a:p>
        </p:txBody>
      </p:sp>
      <p:sp>
        <p:nvSpPr>
          <p:cNvPr id="53" name="TextBox 21">
            <a:extLst>
              <a:ext uri="{FF2B5EF4-FFF2-40B4-BE49-F238E27FC236}">
                <a16:creationId xmlns:a16="http://schemas.microsoft.com/office/drawing/2014/main" xmlns="" id="{40E2DE2A-3DAC-46C8-B01D-0413925DC88E}"/>
              </a:ext>
            </a:extLst>
          </p:cNvPr>
          <p:cNvSpPr txBox="1"/>
          <p:nvPr/>
        </p:nvSpPr>
        <p:spPr>
          <a:xfrm flipH="1">
            <a:off x="2585028" y="4398667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54" name="TextBox 21">
            <a:extLst>
              <a:ext uri="{FF2B5EF4-FFF2-40B4-BE49-F238E27FC236}">
                <a16:creationId xmlns:a16="http://schemas.microsoft.com/office/drawing/2014/main" xmlns="" id="{38BEFAF2-3CA0-4A22-A8C0-E3541340E59A}"/>
              </a:ext>
            </a:extLst>
          </p:cNvPr>
          <p:cNvSpPr txBox="1"/>
          <p:nvPr/>
        </p:nvSpPr>
        <p:spPr>
          <a:xfrm flipH="1">
            <a:off x="2582476" y="4989617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404727F4-69FF-4BEB-B392-A47921CA73A1}"/>
              </a:ext>
            </a:extLst>
          </p:cNvPr>
          <p:cNvSpPr/>
          <p:nvPr/>
        </p:nvSpPr>
        <p:spPr bwMode="auto">
          <a:xfrm>
            <a:off x="3047772" y="3007221"/>
            <a:ext cx="2029481" cy="222197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G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C4DF532F-A37A-4168-A0F7-8A0C0731A52B}"/>
              </a:ext>
            </a:extLst>
          </p:cNvPr>
          <p:cNvSpPr/>
          <p:nvPr/>
        </p:nvSpPr>
        <p:spPr bwMode="auto">
          <a:xfrm>
            <a:off x="6149547" y="3007221"/>
            <a:ext cx="2029481" cy="222197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G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749AF389-3E89-4EF6-96CB-5A4DB5497E7A}"/>
              </a:ext>
            </a:extLst>
          </p:cNvPr>
          <p:cNvSpPr txBox="1"/>
          <p:nvPr/>
        </p:nvSpPr>
        <p:spPr>
          <a:xfrm>
            <a:off x="3347864" y="3068960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200" b="1" dirty="0">
                <a:solidFill>
                  <a:schemeClr val="tx1"/>
                </a:solidFill>
              </a:rPr>
              <a:t>Measurement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654BA9A7-E648-4F75-BC17-E9829435FC52}"/>
              </a:ext>
            </a:extLst>
          </p:cNvPr>
          <p:cNvSpPr txBox="1"/>
          <p:nvPr/>
        </p:nvSpPr>
        <p:spPr>
          <a:xfrm>
            <a:off x="6480585" y="3074987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200" b="1" dirty="0">
                <a:solidFill>
                  <a:schemeClr val="tx1"/>
                </a:solidFill>
              </a:rPr>
              <a:t>Measurement</a:t>
            </a:r>
          </a:p>
        </p:txBody>
      </p:sp>
    </p:spTree>
    <p:extLst>
      <p:ext uri="{BB962C8B-B14F-4D97-AF65-F5344CB8AC3E}">
        <p14:creationId xmlns:p14="http://schemas.microsoft.com/office/powerpoint/2010/main" val="13114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8FE14D-FF1D-4AD6-8170-D7DE93E8D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 Support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D07FBB-E242-4F36-8B01-713B9F625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814" y="1556792"/>
            <a:ext cx="88569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For the UL Transmitter case, management of periodic transmissions can be managed without additional Standard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However, can better fit into WLAN Sensing (SENS) Procedure by having ability for Sensing Transmitter to signal which transmissions are intended for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Standard support can define signalling which can be used to indicate the PPDUs intended use for Sensing (e.g., Measurement Setup ID, Measurement Instance ID, </a:t>
            </a:r>
            <a:r>
              <a:rPr lang="en-GB" dirty="0" err="1" smtClean="0"/>
              <a:t>etc</a:t>
            </a:r>
            <a:r>
              <a:rPr lang="en-GB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case of DL transmissions changes </a:t>
            </a:r>
            <a:r>
              <a:rPr lang="en-GB"/>
              <a:t>in </a:t>
            </a:r>
            <a:r>
              <a:rPr lang="en-GB" smtClean="0"/>
              <a:t>TX </a:t>
            </a:r>
            <a:r>
              <a:rPr lang="en-GB" dirty="0"/>
              <a:t>parameters may affect the channel measurements and may need further consideration</a:t>
            </a:r>
            <a:r>
              <a:rPr lang="en-GB" dirty="0" smtClean="0"/>
              <a:t>.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Ability to fit into reporting flow for ensuring Sensing Initiator receives measurements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A047C7A-EB9B-487E-B4BC-41C70D9BB7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6FC7C7-B34C-4F76-B53F-7DE5307AA3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39ED46A3-74EA-431C-930C-743FE739DC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90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8FE14D-FF1D-4AD6-8170-D7DE93E8D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D07FBB-E242-4F36-8B01-713B9F625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1200"/>
            <a:ext cx="871296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Sensing measurements can be performed using non-NDP transmissions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Allows any PPDU transmission to be used for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 STA can act as a UL Transmitter, or DL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Potential items which </a:t>
            </a:r>
            <a:r>
              <a:rPr lang="en-GB" dirty="0" err="1" smtClean="0"/>
              <a:t>TGbf</a:t>
            </a:r>
            <a:r>
              <a:rPr lang="en-GB" dirty="0" smtClean="0"/>
              <a:t> can address to better utilize opportunistic sensing as a Measurement Instance have been presented.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A047C7A-EB9B-487E-B4BC-41C70D9BB7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6FC7C7-B34C-4F76-B53F-7DE5307AA3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39ED46A3-74EA-431C-930C-743FE739DC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8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11-21-1047-01-00bf-legacy-support-in-11bf</a:t>
            </a:r>
            <a:endParaRPr lang="en-US" sz="2000" dirty="0"/>
          </a:p>
          <a:p>
            <a:r>
              <a:rPr lang="en-US" sz="2000" dirty="0"/>
              <a:t>[2] 11-21-0753-01-00bf-sub-7-phy-long-training-field-selection</a:t>
            </a:r>
            <a:endParaRPr lang="en-GB" sz="2000" dirty="0" smtClean="0"/>
          </a:p>
          <a:p>
            <a:r>
              <a:rPr lang="en-GB" sz="2000" dirty="0"/>
              <a:t>[3] </a:t>
            </a:r>
            <a:r>
              <a:rPr lang="en-GB" sz="2000" dirty="0" smtClean="0"/>
              <a:t>11-21-0504-03-00bf-specification-framework-for-tgbf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cerpt xmlns="6f0d81e8-9508-46a7-933c-267dd319da0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35232A5D68A4D93B26FA23E574399" ma:contentTypeVersion="14" ma:contentTypeDescription="Create a new document." ma:contentTypeScope="" ma:versionID="ed9ef36ec0ab1df10a794d1662fe501e">
  <xsd:schema xmlns:xsd="http://www.w3.org/2001/XMLSchema" xmlns:xs="http://www.w3.org/2001/XMLSchema" xmlns:p="http://schemas.microsoft.com/office/2006/metadata/properties" xmlns:ns2="6f0d81e8-9508-46a7-933c-267dd319da08" xmlns:ns3="7c1964f5-98b2-4023-b3bb-506799490c06" targetNamespace="http://schemas.microsoft.com/office/2006/metadata/properties" ma:root="true" ma:fieldsID="68b9e8fd05823ed6e44bfd75c3c2d9f1" ns2:_="" ns3:_="">
    <xsd:import namespace="6f0d81e8-9508-46a7-933c-267dd319da08"/>
    <xsd:import namespace="7c1964f5-98b2-4023-b3bb-506799490c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Excerp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d81e8-9508-46a7-933c-267dd319d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Excerpt" ma:index="20" nillable="true" ma:displayName="Excerpt" ma:format="Dropdown" ma:internalName="Excerp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964f5-98b2-4023-b3bb-506799490c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6486E6-DC83-468B-9486-79C256926459}">
  <ds:schemaRefs>
    <ds:schemaRef ds:uri="7c1964f5-98b2-4023-b3bb-506799490c06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6f0d81e8-9508-46a7-933c-267dd319da08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19CB9EF-2C06-4BF7-97F7-E0E64FC50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0d81e8-9508-46a7-933c-267dd319da08"/>
    <ds:schemaRef ds:uri="7c1964f5-98b2-4023-b3bb-506799490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27002C-AA9D-4DF1-8F2E-AA11A6993F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692</Words>
  <Application>Microsoft Office PowerPoint</Application>
  <PresentationFormat>On-screen Show (4:3)</PresentationFormat>
  <Paragraphs>126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Opportunistic Sensing Measurements</vt:lpstr>
      <vt:lpstr>Abstract</vt:lpstr>
      <vt:lpstr>Background</vt:lpstr>
      <vt:lpstr>STA as UL Sensing Transmitter</vt:lpstr>
      <vt:lpstr>STA as UL Sensing Transmitter</vt:lpstr>
      <vt:lpstr>STA as DL Sensing Receiver</vt:lpstr>
      <vt:lpstr>Standard Support</vt:lpstr>
      <vt:lpstr>Summary</vt:lpstr>
      <vt:lpstr>References</vt:lpstr>
      <vt:lpstr>SP1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2021-09-27T12:26:04Z</dcterms:created>
  <dcterms:modified xsi:type="dcterms:W3CDTF">2021-10-12T14:13:20Z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0x01010031435232A5D68A4D93B26FA23E574399</vt:lpwstr>
  </property>
</Properties>
</file>