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571" r:id="rId3"/>
    <p:sldId id="572" r:id="rId4"/>
    <p:sldId id="573" r:id="rId5"/>
    <p:sldId id="574" r:id="rId6"/>
    <p:sldId id="575" r:id="rId7"/>
    <p:sldId id="577" r:id="rId8"/>
    <p:sldId id="576" r:id="rId9"/>
    <p:sldId id="580" r:id="rId10"/>
    <p:sldId id="578" r:id="rId11"/>
    <p:sldId id="579" r:id="rId12"/>
    <p:sldId id="416" r:id="rId13"/>
  </p:sldIdLst>
  <p:sldSz cx="9144000" cy="6858000" type="screen4x3"/>
  <p:notesSz cx="6797675" cy="987266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4" userDrawn="1">
          <p15:clr>
            <a:srgbClr val="A4A3A4"/>
          </p15:clr>
        </p15:guide>
        <p15:guide id="2" pos="211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A3EDFF"/>
    <a:srgbClr val="99FF66"/>
    <a:srgbClr val="FFCC66"/>
    <a:srgbClr val="FF7C8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84" autoAdjust="0"/>
    <p:restoredTop sz="89502" autoAdjust="0"/>
  </p:normalViewPr>
  <p:slideViewPr>
    <p:cSldViewPr>
      <p:cViewPr varScale="1">
        <p:scale>
          <a:sx n="84" d="100"/>
          <a:sy n="84" d="100"/>
        </p:scale>
        <p:origin x="1524" y="90"/>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7" d="100"/>
          <a:sy n="67" d="100"/>
        </p:scale>
        <p:origin x="3144" y="66"/>
      </p:cViewPr>
      <p:guideLst>
        <p:guide orient="horz" pos="3064"/>
        <p:guide pos="21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971" cy="493126"/>
          </a:xfrm>
          <a:prstGeom prst="rect">
            <a:avLst/>
          </a:prstGeom>
        </p:spPr>
        <p:txBody>
          <a:bodyPr vert="horz" lIns="92098" tIns="46049" rIns="92098" bIns="46049" rtlCol="0"/>
          <a:lstStyle>
            <a:lvl1pPr algn="l">
              <a:defRPr sz="1200"/>
            </a:lvl1pPr>
          </a:lstStyle>
          <a:p>
            <a:endParaRPr lang="en-US" dirty="0"/>
          </a:p>
        </p:txBody>
      </p:sp>
      <p:sp>
        <p:nvSpPr>
          <p:cNvPr id="3" name="Date Placeholder 2"/>
          <p:cNvSpPr>
            <a:spLocks noGrp="1"/>
          </p:cNvSpPr>
          <p:nvPr>
            <p:ph type="dt" sz="quarter" idx="1"/>
          </p:nvPr>
        </p:nvSpPr>
        <p:spPr>
          <a:xfrm>
            <a:off x="3850150" y="1"/>
            <a:ext cx="2945971" cy="493126"/>
          </a:xfrm>
          <a:prstGeom prst="rect">
            <a:avLst/>
          </a:prstGeom>
        </p:spPr>
        <p:txBody>
          <a:bodyPr vert="horz" lIns="92098" tIns="46049" rIns="92098" bIns="46049" rtlCol="0"/>
          <a:lstStyle>
            <a:lvl1pPr algn="r">
              <a:defRPr sz="1200"/>
            </a:lvl1pPr>
          </a:lstStyle>
          <a:p>
            <a:fld id="{B87CCAAF-252C-4847-8D16-EDD6B40E4912}" type="datetimeFigureOut">
              <a:rPr lang="en-US" smtClean="0"/>
              <a:pPr/>
              <a:t>1/13/2022</a:t>
            </a:fld>
            <a:endParaRPr lang="en-US" dirty="0"/>
          </a:p>
        </p:txBody>
      </p:sp>
      <p:sp>
        <p:nvSpPr>
          <p:cNvPr id="4" name="Footer Placeholder 3"/>
          <p:cNvSpPr>
            <a:spLocks noGrp="1"/>
          </p:cNvSpPr>
          <p:nvPr>
            <p:ph type="ftr" sz="quarter" idx="2"/>
          </p:nvPr>
        </p:nvSpPr>
        <p:spPr>
          <a:xfrm>
            <a:off x="1" y="9377849"/>
            <a:ext cx="2945971" cy="493126"/>
          </a:xfrm>
          <a:prstGeom prst="rect">
            <a:avLst/>
          </a:prstGeom>
        </p:spPr>
        <p:txBody>
          <a:bodyPr vert="horz" lIns="92098" tIns="46049" rIns="92098" bIns="460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150" y="9377849"/>
            <a:ext cx="2945971" cy="493126"/>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2"/>
            <a:ext cx="6797675" cy="9872663"/>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dirty="0"/>
          </a:p>
        </p:txBody>
      </p:sp>
      <p:sp>
        <p:nvSpPr>
          <p:cNvPr id="2050" name="Rectangle 2"/>
          <p:cNvSpPr>
            <a:spLocks noGrp="1" noChangeArrowheads="1"/>
          </p:cNvSpPr>
          <p:nvPr>
            <p:ph type="hdr"/>
          </p:nvPr>
        </p:nvSpPr>
        <p:spPr bwMode="auto">
          <a:xfrm>
            <a:off x="5529337" y="103018"/>
            <a:ext cx="627166"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1174" y="103018"/>
            <a:ext cx="809247"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36625" y="744538"/>
            <a:ext cx="4922838" cy="369093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7" y="4689770"/>
            <a:ext cx="4984650" cy="4441516"/>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5" y="9558550"/>
            <a:ext cx="904178" cy="1925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159177" y="9558551"/>
            <a:ext cx="501111" cy="3867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8094" y="9558549"/>
            <a:ext cx="731992" cy="183662"/>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dirty="0">
                <a:solidFill>
                  <a:srgbClr val="000000"/>
                </a:solidFill>
              </a:rPr>
              <a:t>Submission</a:t>
            </a:r>
          </a:p>
        </p:txBody>
      </p:sp>
      <p:sp>
        <p:nvSpPr>
          <p:cNvPr id="2057" name="Line 9"/>
          <p:cNvSpPr>
            <a:spLocks noChangeShapeType="1"/>
          </p:cNvSpPr>
          <p:nvPr/>
        </p:nvSpPr>
        <p:spPr bwMode="auto">
          <a:xfrm>
            <a:off x="709650" y="9556859"/>
            <a:ext cx="5378380"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
        <p:nvSpPr>
          <p:cNvPr id="2058" name="Line 10"/>
          <p:cNvSpPr>
            <a:spLocks noChangeShapeType="1"/>
          </p:cNvSpPr>
          <p:nvPr/>
        </p:nvSpPr>
        <p:spPr bwMode="auto">
          <a:xfrm>
            <a:off x="634948" y="315803"/>
            <a:ext cx="5527779"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31391" y="746447"/>
            <a:ext cx="4534896" cy="3690005"/>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dirty="0"/>
          </a:p>
        </p:txBody>
      </p:sp>
      <p:sp>
        <p:nvSpPr>
          <p:cNvPr id="12290" name="Rectangle 2"/>
          <p:cNvSpPr txBox="1">
            <a:spLocks noGrp="1" noChangeArrowheads="1"/>
          </p:cNvSpPr>
          <p:nvPr>
            <p:ph type="body"/>
          </p:nvPr>
        </p:nvSpPr>
        <p:spPr bwMode="auto">
          <a:xfrm>
            <a:off x="905734" y="4689769"/>
            <a:ext cx="4986207" cy="4542844"/>
          </a:xfrm>
          <a:prstGeom prst="rect">
            <a:avLst/>
          </a:prstGeom>
          <a:noFill/>
          <a:ln>
            <a:round/>
            <a:headEnd/>
            <a:tailEnd/>
          </a:ln>
        </p:spPr>
        <p:txBody>
          <a:bodyPr wrap="none" anchor="ctr"/>
          <a:lstStyle/>
          <a:p>
            <a:r>
              <a:rPr lang="en-US" dirty="0" smtClean="0"/>
              <a:t>Revision 2: update following received comments</a:t>
            </a:r>
          </a:p>
          <a:p>
            <a:r>
              <a:rPr lang="en-US" dirty="0" smtClean="0"/>
              <a:t>	- clarify what is option 1 : it is a new variant </a:t>
            </a:r>
            <a:r>
              <a:rPr lang="en-US" sz="1200" dirty="0" smtClean="0"/>
              <a:t>of A-Control subfield</a:t>
            </a:r>
            <a:r>
              <a:rPr lang="en-GB" sz="1200" dirty="0" smtClean="0"/>
              <a:t>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dirty="0" smtClean="0"/>
              <a:t>	- indicate</a:t>
            </a:r>
            <a:r>
              <a:rPr lang="en-GB" sz="1200" baseline="0" dirty="0" smtClean="0"/>
              <a:t> limitation to consider for option 3 due to </a:t>
            </a:r>
            <a:r>
              <a:rPr lang="en-GB" sz="1200" baseline="0" dirty="0" err="1" smtClean="0"/>
              <a:t>REVme</a:t>
            </a:r>
            <a:r>
              <a:rPr lang="en-GB" sz="1200" baseline="0" dirty="0" smtClean="0"/>
              <a:t> : </a:t>
            </a:r>
            <a:r>
              <a:rPr lang="en-GB" sz="1200" dirty="0" smtClean="0"/>
              <a:t>MPDUs aggregated in the same AMPDU shall contain the same HT Control field</a:t>
            </a:r>
            <a:endParaRPr lang="en-US" sz="1200" dirty="0" smtClean="0"/>
          </a:p>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10"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a:t>
            </a:r>
            <a:r>
              <a:rPr lang="en-GB" altLang="zh-CN" dirty="0" smtClean="0"/>
              <a:t>Canon</a:t>
            </a:r>
            <a:endParaRPr lang="en-GB" altLang="zh-CN"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endParaRPr lang="en-GB" altLang="zh-CN" dirty="0"/>
          </a:p>
        </p:txBody>
      </p:sp>
      <p:sp>
        <p:nvSpPr>
          <p:cNvPr id="8" name="Rectangle 4">
            <a:extLst>
              <a:ext uri="{FF2B5EF4-FFF2-40B4-BE49-F238E27FC236}">
                <a16:creationId xmlns:a16="http://schemas.microsoft.com/office/drawing/2014/main" id="{0D37565A-9E16-4AC8-961E-449C94C72A1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8"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a:p>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802.11-21/1577r3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CR for Low-Latency BSR</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2021-09-06</a:t>
            </a:r>
          </a:p>
        </p:txBody>
      </p:sp>
      <p:sp>
        <p:nvSpPr>
          <p:cNvPr id="3076" name="Rectangle 4"/>
          <p:cNvSpPr>
            <a:spLocks noChangeArrowheads="1"/>
          </p:cNvSpPr>
          <p:nvPr/>
        </p:nvSpPr>
        <p:spPr bwMode="auto">
          <a:xfrm>
            <a:off x="821118" y="2862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12" name="Date Placeholder 5"/>
          <p:cNvSpPr>
            <a:spLocks noGrp="1"/>
          </p:cNvSpPr>
          <p:nvPr>
            <p:ph type="dt" idx="15"/>
          </p:nvPr>
        </p:nvSpPr>
        <p:spPr>
          <a:xfrm>
            <a:off x="696912" y="333375"/>
            <a:ext cx="1874823" cy="273050"/>
          </a:xfrm>
        </p:spPr>
        <p:txBody>
          <a:bodyPr/>
          <a:lstStyle/>
          <a:p>
            <a:r>
              <a:rPr lang="en-US" dirty="0"/>
              <a:t>September 2021</a:t>
            </a:r>
            <a:endParaRPr lang="en-GB" dirty="0"/>
          </a:p>
        </p:txBody>
      </p:sp>
      <p:pic>
        <p:nvPicPr>
          <p:cNvPr id="2" name="Picture 1"/>
          <p:cNvPicPr>
            <a:picLocks noChangeAspect="1"/>
          </p:cNvPicPr>
          <p:nvPr/>
        </p:nvPicPr>
        <p:blipFill>
          <a:blip r:embed="rId3"/>
          <a:stretch>
            <a:fillRect/>
          </a:stretch>
        </p:blipFill>
        <p:spPr>
          <a:xfrm>
            <a:off x="821118" y="3276600"/>
            <a:ext cx="7523988" cy="2910027"/>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#1</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Do you support that 802.11be provides a new BSR for latency-sensitive traffics (LL-BSR) ?</a:t>
            </a:r>
          </a:p>
          <a:p>
            <a:pPr lvl="1" defTabSz="914400">
              <a:buClrTx/>
              <a:buSzTx/>
              <a:buFontTx/>
              <a:buChar char="•"/>
              <a:defRPr/>
            </a:pPr>
            <a:r>
              <a:rPr lang="en-US" sz="1600" dirty="0"/>
              <a:t>A timing </a:t>
            </a:r>
            <a:r>
              <a:rPr lang="en-US" sz="1600" dirty="0" smtClean="0"/>
              <a:t>indication (Delay Bound), as </a:t>
            </a:r>
            <a:r>
              <a:rPr lang="en-GB" sz="1600" dirty="0" smtClean="0"/>
              <a:t>an </a:t>
            </a:r>
            <a:r>
              <a:rPr lang="en-GB" sz="1600" dirty="0"/>
              <a:t>amount of data to be delivered under a given </a:t>
            </a:r>
            <a:r>
              <a:rPr lang="en-GB" sz="1600" dirty="0" smtClean="0"/>
              <a:t>delay,</a:t>
            </a:r>
            <a:r>
              <a:rPr lang="en-US" sz="1600" dirty="0" smtClean="0"/>
              <a:t> </a:t>
            </a:r>
            <a:r>
              <a:rPr lang="en-US" sz="1600" dirty="0"/>
              <a:t>is provided (in addition to Traffic identification and amount of data</a:t>
            </a:r>
            <a:r>
              <a:rPr lang="en-US" sz="1600" dirty="0" smtClean="0"/>
              <a:t>),</a:t>
            </a:r>
            <a:r>
              <a:rPr lang="en-GB" sz="1600" dirty="0" smtClean="0"/>
              <a:t>.</a:t>
            </a:r>
            <a:endParaRPr lang="en-US" sz="1600" dirty="0"/>
          </a:p>
          <a:p>
            <a:pPr marL="457200" lvl="1" indent="0" defTabSz="914400">
              <a:buClrTx/>
              <a:buSzTx/>
              <a:buNone/>
              <a:defRPr/>
            </a:pPr>
            <a:endParaRPr lang="en-GB" altLang="zh-CN" sz="1600" dirty="0"/>
          </a:p>
          <a:p>
            <a:pPr lvl="0" defTabSz="914400" eaLnBrk="0" hangingPunct="0">
              <a:spcBef>
                <a:spcPct val="20000"/>
              </a:spcBef>
              <a:buClrTx/>
              <a:buSzTx/>
              <a:buFontTx/>
              <a:buChar char="•"/>
              <a:defRPr/>
            </a:pPr>
            <a:endParaRPr lang="en-GB" altLang="zh-CN" sz="2000" dirty="0"/>
          </a:p>
          <a:p>
            <a:pPr lvl="0" defTabSz="914400" eaLnBrk="0" hangingPunct="0">
              <a:spcBef>
                <a:spcPct val="20000"/>
              </a:spcBef>
              <a:buClrTx/>
              <a:buSzTx/>
              <a:buFontTx/>
              <a:buChar char="•"/>
              <a:defRPr/>
            </a:pPr>
            <a:r>
              <a:rPr lang="en-GB" altLang="zh-CN" sz="2000" dirty="0"/>
              <a:t>Results: Y/N/A</a:t>
            </a:r>
            <a:endParaRPr lang="zh-CN" altLang="en-US" sz="2000" dirty="0"/>
          </a:p>
          <a:p>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89122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#2</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Which option do you support for “Low-latency BSR” format  ?</a:t>
            </a:r>
          </a:p>
          <a:p>
            <a:pPr lvl="1" defTabSz="914400">
              <a:buClrTx/>
              <a:buSzTx/>
              <a:buFontTx/>
              <a:buChar char="•"/>
              <a:defRPr/>
            </a:pPr>
            <a:r>
              <a:rPr lang="en-US" sz="1600" dirty="0"/>
              <a:t>Option 1 (completely </a:t>
            </a:r>
            <a:r>
              <a:rPr lang="en-US" sz="1600" dirty="0" smtClean="0"/>
              <a:t>new variant of A-Control subfield, which can </a:t>
            </a:r>
            <a:r>
              <a:rPr lang="en-US" sz="1600" dirty="0"/>
              <a:t>identify TID/TSID/SCSID…)</a:t>
            </a:r>
          </a:p>
          <a:p>
            <a:pPr lvl="1" defTabSz="914400">
              <a:buClrTx/>
              <a:buSzTx/>
              <a:buFontTx/>
              <a:buChar char="•"/>
              <a:defRPr/>
            </a:pPr>
            <a:r>
              <a:rPr lang="en-US" altLang="zh-CN" sz="1600" dirty="0"/>
              <a:t>Option 2 (based on a modified 11ax A-Control BSR)</a:t>
            </a:r>
          </a:p>
          <a:p>
            <a:pPr lvl="1" defTabSz="914400">
              <a:buClrTx/>
              <a:buSzTx/>
              <a:buFontTx/>
              <a:buChar char="•"/>
              <a:defRPr/>
            </a:pPr>
            <a:r>
              <a:rPr lang="en-US" altLang="zh-CN" sz="1600" dirty="0"/>
              <a:t>Option 3 (11e legacy BSR, complemented with a Delay Bound A-Control)</a:t>
            </a:r>
          </a:p>
          <a:p>
            <a:pPr lvl="1" defTabSz="914400">
              <a:buClrTx/>
              <a:buSzTx/>
              <a:buFontTx/>
              <a:buChar char="•"/>
              <a:defRPr/>
            </a:pPr>
            <a:r>
              <a:rPr lang="en-US" altLang="zh-CN" sz="1600" dirty="0" smtClean="0"/>
              <a:t>Do not know / No </a:t>
            </a:r>
            <a:r>
              <a:rPr lang="en-US" altLang="zh-CN" sz="1600" dirty="0"/>
              <a:t>matters which one</a:t>
            </a:r>
          </a:p>
          <a:p>
            <a:pPr lvl="0" defTabSz="914400" eaLnBrk="0" hangingPunct="0">
              <a:spcBef>
                <a:spcPct val="20000"/>
              </a:spcBef>
              <a:buClrTx/>
              <a:buSzTx/>
              <a:buFontTx/>
              <a:buChar char="•"/>
              <a:defRPr/>
            </a:pPr>
            <a:endParaRPr lang="en-GB" altLang="zh-CN" sz="2000" dirty="0"/>
          </a:p>
          <a:p>
            <a:pPr lvl="0" defTabSz="914400" eaLnBrk="0" hangingPunct="0">
              <a:spcBef>
                <a:spcPct val="20000"/>
              </a:spcBef>
              <a:buClrTx/>
              <a:buSzTx/>
              <a:buFontTx/>
              <a:buChar char="•"/>
              <a:defRPr/>
            </a:pPr>
            <a:r>
              <a:rPr lang="en-GB" altLang="zh-CN" sz="2000" dirty="0"/>
              <a:t>Results:</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20053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0" indent="0"/>
            <a:r>
              <a:rPr lang="en-US" altLang="zh-CN" sz="1600" b="0" dirty="0">
                <a:latin typeface="+mj-lt"/>
                <a:cs typeface="Calibri" panose="020F0502020204030204" pitchFamily="34" charset="0"/>
              </a:rPr>
              <a:t>[1]. </a:t>
            </a:r>
            <a:r>
              <a:rPr lang="en-US" sz="1600" dirty="0"/>
              <a:t>Draft P802.11be_D1.1</a:t>
            </a:r>
            <a:endParaRPr lang="fr-FR" sz="1600" b="0" dirty="0"/>
          </a:p>
          <a:p>
            <a:pPr marL="0" indent="0"/>
            <a:r>
              <a:rPr lang="fr-FR" sz="1600" b="0" dirty="0"/>
              <a:t>[2]. </a:t>
            </a:r>
            <a:r>
              <a:rPr lang="en-GB" sz="1600" dirty="0" smtClean="0"/>
              <a:t>11-20-1686r0 : </a:t>
            </a:r>
            <a:r>
              <a:rPr lang="en-US" sz="1600" dirty="0"/>
              <a:t>CR for Low-Latency stream identification</a:t>
            </a:r>
            <a:endParaRPr lang="en-GB" sz="1600" b="0" dirty="0"/>
          </a:p>
          <a:p>
            <a:pPr marL="0" indent="0"/>
            <a:endParaRPr lang="zh-CN" altLang="en-US" sz="1600" b="0" dirty="0">
              <a:latin typeface="+mj-lt"/>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Date Placeholder 4"/>
          <p:cNvSpPr>
            <a:spLocks noGrp="1"/>
          </p:cNvSpPr>
          <p:nvPr>
            <p:ph type="dt" idx="15"/>
          </p:nvPr>
        </p:nvSpPr>
        <p:spPr>
          <a:xfrm>
            <a:off x="696912" y="333375"/>
            <a:ext cx="1874823" cy="273050"/>
          </a:xfrm>
          <a:prstGeom prst="rect">
            <a:avLst/>
          </a:prstGeom>
        </p:spPr>
        <p:txBody>
          <a:bodyPr/>
          <a:lstStyle/>
          <a:p>
            <a:r>
              <a:rPr lang="en-US" dirty="0"/>
              <a:t>September 2021</a:t>
            </a:r>
            <a:endParaRPr lang="en-GB" dirty="0"/>
          </a:p>
        </p:txBody>
      </p:sp>
    </p:spTree>
    <p:extLst>
      <p:ext uri="{BB962C8B-B14F-4D97-AF65-F5344CB8AC3E}">
        <p14:creationId xmlns:p14="http://schemas.microsoft.com/office/powerpoint/2010/main" val="251064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Abstract</a:t>
            </a:r>
          </a:p>
        </p:txBody>
      </p:sp>
      <p:sp>
        <p:nvSpPr>
          <p:cNvPr id="8" name="Content Placeholder 7"/>
          <p:cNvSpPr>
            <a:spLocks noGrp="1"/>
          </p:cNvSpPr>
          <p:nvPr>
            <p:ph idx="1"/>
          </p:nvPr>
        </p:nvSpPr>
        <p:spPr/>
        <p:txBody>
          <a:bodyPr/>
          <a:lstStyle/>
          <a:p>
            <a:r>
              <a:rPr lang="en-GB" dirty="0"/>
              <a:t>In this contribution, we propose alternative solutions to add a timing constraint information in BSR for transmitting latency-sensitive traffics.</a:t>
            </a:r>
          </a:p>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2690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CIDs related to BSR for low-latency</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dirty="0"/>
              <a:t>September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22481015"/>
              </p:ext>
            </p:extLst>
          </p:nvPr>
        </p:nvGraphicFramePr>
        <p:xfrm>
          <a:off x="228600" y="1767355"/>
          <a:ext cx="8637801" cy="4540902"/>
        </p:xfrm>
        <a:graphic>
          <a:graphicData uri="http://schemas.openxmlformats.org/drawingml/2006/table">
            <a:tbl>
              <a:tblPr firstRow="1" firstCol="1" bandRow="1">
                <a:tableStyleId>{5C22544A-7EE6-4342-B048-85BDC9FD1C3A}</a:tableStyleId>
              </a:tblPr>
              <a:tblGrid>
                <a:gridCol w="380988">
                  <a:extLst>
                    <a:ext uri="{9D8B030D-6E8A-4147-A177-3AD203B41FA5}">
                      <a16:colId xmlns:a16="http://schemas.microsoft.com/office/drawing/2014/main" val="823748015"/>
                    </a:ext>
                  </a:extLst>
                </a:gridCol>
                <a:gridCol w="707549">
                  <a:extLst>
                    <a:ext uri="{9D8B030D-6E8A-4147-A177-3AD203B41FA5}">
                      <a16:colId xmlns:a16="http://schemas.microsoft.com/office/drawing/2014/main" val="3408132301"/>
                    </a:ext>
                  </a:extLst>
                </a:gridCol>
                <a:gridCol w="598696">
                  <a:extLst>
                    <a:ext uri="{9D8B030D-6E8A-4147-A177-3AD203B41FA5}">
                      <a16:colId xmlns:a16="http://schemas.microsoft.com/office/drawing/2014/main" val="894736421"/>
                    </a:ext>
                  </a:extLst>
                </a:gridCol>
                <a:gridCol w="2960967">
                  <a:extLst>
                    <a:ext uri="{9D8B030D-6E8A-4147-A177-3AD203B41FA5}">
                      <a16:colId xmlns:a16="http://schemas.microsoft.com/office/drawing/2014/main" val="3161621715"/>
                    </a:ext>
                  </a:extLst>
                </a:gridCol>
                <a:gridCol w="2286000">
                  <a:extLst>
                    <a:ext uri="{9D8B030D-6E8A-4147-A177-3AD203B41FA5}">
                      <a16:colId xmlns:a16="http://schemas.microsoft.com/office/drawing/2014/main" val="1654203266"/>
                    </a:ext>
                  </a:extLst>
                </a:gridCol>
                <a:gridCol w="1703601">
                  <a:extLst>
                    <a:ext uri="{9D8B030D-6E8A-4147-A177-3AD203B41FA5}">
                      <a16:colId xmlns:a16="http://schemas.microsoft.com/office/drawing/2014/main" val="2177085703"/>
                    </a:ext>
                  </a:extLst>
                </a:gridCol>
              </a:tblGrid>
              <a:tr h="193082">
                <a:tc>
                  <a:txBody>
                    <a:bodyPr/>
                    <a:lstStyle/>
                    <a:p>
                      <a:pPr algn="ctr">
                        <a:spcBef>
                          <a:spcPts val="300"/>
                        </a:spcBef>
                        <a:spcAft>
                          <a:spcPts val="300"/>
                        </a:spcAft>
                      </a:pPr>
                      <a:r>
                        <a:rPr lang="en-GB" sz="900" dirty="0">
                          <a:effectLst/>
                        </a:rPr>
                        <a:t>CID</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Clause Number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Proposed Change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a16="http://schemas.microsoft.com/office/drawing/2014/main" val="3510475860"/>
                  </a:ext>
                </a:extLst>
              </a:tr>
              <a:tr h="1351568">
                <a:tc>
                  <a:txBody>
                    <a:bodyPr/>
                    <a:lstStyle/>
                    <a:p>
                      <a:pPr algn="r">
                        <a:spcBef>
                          <a:spcPts val="300"/>
                        </a:spcBef>
                        <a:spcAft>
                          <a:spcPts val="300"/>
                        </a:spcAft>
                      </a:pPr>
                      <a:r>
                        <a:rPr lang="en-GB" sz="900" dirty="0">
                          <a:effectLst/>
                        </a:rPr>
                        <a:t>6525</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Pascal VIGER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9.2.4.6a.4</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There is plan to add TSPEC based </a:t>
                      </a:r>
                      <a:r>
                        <a:rPr lang="en-GB" sz="900" dirty="0" err="1">
                          <a:effectLst/>
                        </a:rPr>
                        <a:t>signaling</a:t>
                      </a:r>
                      <a:r>
                        <a:rPr lang="en-GB" sz="900">
                          <a:effectLst/>
                        </a:rPr>
                        <a:t> to provide parameters that describe traffic characteristics within the SCS procedure, especially the low latency (LL) parameters, so that AP shall be able to create an optimal schedule .</a:t>
                      </a:r>
                      <a:br>
                        <a:rPr lang="en-GB" sz="900">
                          <a:effectLst/>
                        </a:rPr>
                      </a:br>
                      <a:r>
                        <a:rPr lang="en-GB" sz="900">
                          <a:effectLst/>
                        </a:rPr>
                        <a:t>Unfortunatly, it is well known that TSPEC is never well specified and does not inform the real amount of LL at a given time inside buffer's STA.</a:t>
                      </a:r>
                      <a:br>
                        <a:rPr lang="en-GB" sz="900">
                          <a:effectLst/>
                        </a:rPr>
                      </a:br>
                      <a:r>
                        <a:rPr lang="en-GB" sz="900">
                          <a:effectLst/>
                        </a:rPr>
                        <a:t>An updated BSR shall be provided for Latency Sensitive data</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none" dirty="0">
                          <a:solidFill>
                            <a:srgbClr val="FF0000"/>
                          </a:solidFill>
                          <a:effectLst/>
                        </a:rPr>
                        <a:t>An updated BSR Control shall inform the AP scheduler of an amount of data with regards to a timing indication</a:t>
                      </a:r>
                      <a:r>
                        <a:rPr lang="en-GB" sz="900" dirty="0">
                          <a:effectLst/>
                        </a:rPr>
                        <a:t>, which provides the expected date for delivery (e.g. UL trigger). This greatly helps the AP scheduling UL RUs accordingly (date and size).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Volunteers</a:t>
                      </a:r>
                      <a:r>
                        <a:rPr lang="en-GB" sz="900" dirty="0">
                          <a:effectLst/>
                          <a:latin typeface="Tahoma" panose="020B0604030504040204" pitchFamily="34" charset="0"/>
                          <a:ea typeface="MS Mincho"/>
                          <a:cs typeface="Times New Roman" panose="02020603050405020304" pitchFamily="18" charset="0"/>
                        </a:rPr>
                        <a:t>:  Pascal Viger, </a:t>
                      </a:r>
                      <a:r>
                        <a:rPr lang="en-GB" sz="900" dirty="0" err="1">
                          <a:effectLst/>
                          <a:latin typeface="Tahoma" panose="020B0604030504040204" pitchFamily="34" charset="0"/>
                          <a:ea typeface="MS Mincho"/>
                          <a:cs typeface="Times New Roman" panose="02020603050405020304" pitchFamily="18" charset="0"/>
                        </a:rPr>
                        <a:t>Evgeny</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Khorov</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Yiqing</a:t>
                      </a:r>
                      <a:r>
                        <a:rPr lang="en-GB" sz="900" dirty="0">
                          <a:effectLst/>
                          <a:latin typeface="Tahoma" panose="020B0604030504040204" pitchFamily="34" charset="0"/>
                          <a:ea typeface="MS Mincho"/>
                          <a:cs typeface="Times New Roman" panose="02020603050405020304" pitchFamily="18" charset="0"/>
                        </a:rPr>
                        <a:t> Li</a:t>
                      </a:r>
                    </a:p>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Duncan Ho</a:t>
                      </a:r>
                    </a:p>
                  </a:txBody>
                  <a:tcPr marL="34901" marR="34901" marT="0" marB="0" anchor="ctr"/>
                </a:tc>
                <a:extLst>
                  <a:ext uri="{0D108BD9-81ED-4DB2-BD59-A6C34878D82A}">
                    <a16:rowId xmlns:a16="http://schemas.microsoft.com/office/drawing/2014/main" val="3342574014"/>
                  </a:ext>
                </a:extLst>
              </a:tr>
              <a:tr h="1106194">
                <a:tc>
                  <a:txBody>
                    <a:bodyPr/>
                    <a:lstStyle/>
                    <a:p>
                      <a:pPr algn="r">
                        <a:spcBef>
                          <a:spcPts val="300"/>
                        </a:spcBef>
                        <a:spcAft>
                          <a:spcPts val="300"/>
                        </a:spcAft>
                      </a:pPr>
                      <a:r>
                        <a:rPr lang="en-GB" sz="900">
                          <a:effectLst/>
                        </a:rPr>
                        <a:t>4586</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Bo Yang</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9.3.1.22</a:t>
                      </a:r>
                      <a:br>
                        <a:rPr lang="en-GB" sz="900">
                          <a:effectLst/>
                        </a:rPr>
                      </a:br>
                      <a:r>
                        <a:rPr lang="en-GB" sz="900">
                          <a:effectLst/>
                        </a:rPr>
                        <a:t>35.7.4</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When AP triggers uplink transmission of low latency traffics during </a:t>
                      </a:r>
                      <a:r>
                        <a:rPr lang="en-GB" sz="900" dirty="0" err="1">
                          <a:effectLst/>
                        </a:rPr>
                        <a:t>rTWT</a:t>
                      </a:r>
                      <a:r>
                        <a:rPr lang="en-GB" sz="900" dirty="0">
                          <a:effectLst/>
                        </a:rPr>
                        <a:t> SPs, </a:t>
                      </a:r>
                      <a:r>
                        <a:rPr lang="en-GB" sz="900" dirty="0">
                          <a:solidFill>
                            <a:srgbClr val="FF0000"/>
                          </a:solidFill>
                          <a:effectLst/>
                        </a:rPr>
                        <a:t>there is no way for AP to know whether low latency TIDs of a STA is empty or not</a:t>
                      </a:r>
                      <a:r>
                        <a:rPr lang="en-GB" sz="900" dirty="0">
                          <a:effectLst/>
                        </a:rPr>
                        <a:t>. It would be inefficient to ask every STA at every </a:t>
                      </a:r>
                      <a:r>
                        <a:rPr lang="en-GB" sz="900" dirty="0" err="1">
                          <a:effectLst/>
                        </a:rPr>
                        <a:t>rTWT</a:t>
                      </a:r>
                      <a:r>
                        <a:rPr lang="en-GB" sz="900" dirty="0">
                          <a:effectLst/>
                        </a:rPr>
                        <a:t> SP considering that low latency traffics are not fully predictable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none" dirty="0">
                          <a:solidFill>
                            <a:srgbClr val="FF0000"/>
                          </a:solidFill>
                          <a:effectLst/>
                        </a:rPr>
                        <a:t>Define a more efficient mechanism for EHT APs, so a EHT AP would know which STAs have low latency traffics </a:t>
                      </a:r>
                      <a:r>
                        <a:rPr lang="en-GB" sz="900" dirty="0">
                          <a:effectLst/>
                        </a:rPr>
                        <a:t>to be scheduled during </a:t>
                      </a:r>
                      <a:r>
                        <a:rPr lang="en-GB" sz="900" dirty="0" err="1">
                          <a:effectLst/>
                        </a:rPr>
                        <a:t>rTWT</a:t>
                      </a:r>
                      <a:r>
                        <a:rPr lang="en-GB" sz="900" dirty="0">
                          <a:effectLst/>
                        </a:rPr>
                        <a:t> SPs</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rowSpan="2">
                  <a:txBody>
                    <a:bodyPr/>
                    <a:lstStyle/>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Volunteers</a:t>
                      </a:r>
                      <a:r>
                        <a:rPr lang="en-GB" sz="900" dirty="0">
                          <a:effectLst/>
                          <a:latin typeface="Tahoma" panose="020B0604030504040204" pitchFamily="34" charset="0"/>
                          <a:ea typeface="MS Mincho"/>
                          <a:cs typeface="Times New Roman" panose="02020603050405020304" pitchFamily="18" charset="0"/>
                        </a:rPr>
                        <a:t>:  Pascal Viger, Boyce Bo Yang, </a:t>
                      </a:r>
                      <a:r>
                        <a:rPr lang="en-GB" sz="900" dirty="0" err="1">
                          <a:effectLst/>
                          <a:latin typeface="Tahoma" panose="020B0604030504040204" pitchFamily="34" charset="0"/>
                          <a:ea typeface="MS Mincho"/>
                          <a:cs typeface="Times New Roman" panose="02020603050405020304" pitchFamily="18" charset="0"/>
                        </a:rPr>
                        <a:t>Xiaofei</a:t>
                      </a:r>
                      <a:r>
                        <a:rPr lang="en-GB" sz="900" dirty="0">
                          <a:effectLst/>
                          <a:latin typeface="Tahoma" panose="020B0604030504040204" pitchFamily="34" charset="0"/>
                          <a:ea typeface="MS Mincho"/>
                          <a:cs typeface="Times New Roman" panose="02020603050405020304" pitchFamily="18" charset="0"/>
                        </a:rPr>
                        <a:t> Wang, Rubayet Shafin, Duncan Ho, </a:t>
                      </a:r>
                      <a:r>
                        <a:rPr lang="en-GB" sz="900" dirty="0" err="1">
                          <a:effectLst/>
                          <a:latin typeface="Tahoma" panose="020B0604030504040204" pitchFamily="34" charset="0"/>
                          <a:ea typeface="MS Mincho"/>
                          <a:cs typeface="Times New Roman" panose="02020603050405020304" pitchFamily="18" charset="0"/>
                        </a:rPr>
                        <a:t>Jinyoung</a:t>
                      </a:r>
                      <a:r>
                        <a:rPr lang="en-GB" sz="900" dirty="0">
                          <a:effectLst/>
                          <a:latin typeface="Tahoma" panose="020B0604030504040204" pitchFamily="34" charset="0"/>
                          <a:ea typeface="MS Mincho"/>
                          <a:cs typeface="Times New Roman" panose="02020603050405020304" pitchFamily="18" charset="0"/>
                        </a:rPr>
                        <a:t> Chun, </a:t>
                      </a:r>
                      <a:r>
                        <a:rPr lang="en-GB" sz="900" dirty="0" err="1">
                          <a:effectLst/>
                          <a:latin typeface="Tahoma" panose="020B0604030504040204" pitchFamily="34" charset="0"/>
                          <a:ea typeface="MS Mincho"/>
                          <a:cs typeface="Times New Roman" panose="02020603050405020304" pitchFamily="18" charset="0"/>
                        </a:rPr>
                        <a:t>Xiandong</a:t>
                      </a:r>
                      <a:r>
                        <a:rPr lang="en-GB" sz="900" dirty="0">
                          <a:effectLst/>
                          <a:latin typeface="Tahoma" panose="020B0604030504040204" pitchFamily="34" charset="0"/>
                          <a:ea typeface="MS Mincho"/>
                          <a:cs typeface="Times New Roman" panose="02020603050405020304" pitchFamily="18" charset="0"/>
                        </a:rPr>
                        <a:t> Dong, Jonghun Han</a:t>
                      </a:r>
                    </a:p>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Chunyu Hu</a:t>
                      </a:r>
                    </a:p>
                  </a:txBody>
                  <a:tcPr marL="34901" marR="34901" marT="0" marB="0" anchor="ctr"/>
                </a:tc>
                <a:extLst>
                  <a:ext uri="{0D108BD9-81ED-4DB2-BD59-A6C34878D82A}">
                    <a16:rowId xmlns:a16="http://schemas.microsoft.com/office/drawing/2014/main" val="3632902810"/>
                  </a:ext>
                </a:extLst>
              </a:tr>
              <a:tr h="696300">
                <a:tc>
                  <a:txBody>
                    <a:bodyPr/>
                    <a:lstStyle/>
                    <a:p>
                      <a:pPr algn="r">
                        <a:spcBef>
                          <a:spcPts val="300"/>
                        </a:spcBef>
                        <a:spcAft>
                          <a:spcPts val="300"/>
                        </a:spcAft>
                      </a:pPr>
                      <a:r>
                        <a:rPr lang="en-GB" sz="900">
                          <a:effectLst/>
                        </a:rPr>
                        <a:t>4587</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Bo Yang</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9.3.1.22</a:t>
                      </a:r>
                      <a:br>
                        <a:rPr lang="en-GB" sz="900">
                          <a:effectLst/>
                        </a:rPr>
                      </a:br>
                      <a:r>
                        <a:rPr lang="en-GB" sz="900">
                          <a:effectLst/>
                        </a:rPr>
                        <a:t>35.7.4</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EHT AP lacks of </a:t>
                      </a:r>
                      <a:r>
                        <a:rPr lang="en-GB" sz="900" dirty="0">
                          <a:solidFill>
                            <a:srgbClr val="FF0000"/>
                          </a:solidFill>
                          <a:effectLst/>
                        </a:rPr>
                        <a:t>a efficient mechanism to solicit buffer status of low latency TIDs </a:t>
                      </a:r>
                      <a:r>
                        <a:rPr lang="en-GB" sz="900" dirty="0">
                          <a:effectLst/>
                        </a:rPr>
                        <a:t>from non-AP STAs. Non-AP STAs may send a </a:t>
                      </a:r>
                      <a:r>
                        <a:rPr lang="en-GB" sz="900" dirty="0" err="1">
                          <a:effectLst/>
                        </a:rPr>
                        <a:t>ambigous</a:t>
                      </a:r>
                      <a:r>
                        <a:rPr lang="en-GB" sz="900" dirty="0">
                          <a:effectLst/>
                        </a:rPr>
                        <a:t> overall buffer status of all ACs in response to a BSRP Trigger frame now.</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Add a indication in current BSRP Trigger frames to </a:t>
                      </a:r>
                      <a:r>
                        <a:rPr lang="en-GB" sz="900" u="none" dirty="0">
                          <a:solidFill>
                            <a:srgbClr val="FF0000"/>
                          </a:solidFill>
                          <a:effectLst/>
                        </a:rPr>
                        <a:t>indicate that a BSRP Trigger is to ask buffer status of low latency TIDs</a:t>
                      </a:r>
                      <a:endParaRPr lang="en-GB" sz="1000" u="none" dirty="0">
                        <a:solidFill>
                          <a:srgbClr val="FF0000"/>
                        </a:solidFill>
                        <a:effectLst/>
                        <a:latin typeface="Tahoma" panose="020B0604030504040204" pitchFamily="34" charset="0"/>
                        <a:ea typeface="MS Mincho"/>
                        <a:cs typeface="Times New Roman" panose="02020603050405020304" pitchFamily="18" charset="0"/>
                      </a:endParaRPr>
                    </a:p>
                  </a:txBody>
                  <a:tcPr marL="34901" marR="34901" marT="0" marB="0"/>
                </a:tc>
                <a:tc vMerge="1">
                  <a:txBody>
                    <a:bodyPr/>
                    <a:lstStyle/>
                    <a:p>
                      <a:pPr algn="l">
                        <a:spcBef>
                          <a:spcPts val="300"/>
                        </a:spcBef>
                        <a:spcAft>
                          <a:spcPts val="300"/>
                        </a:spcAft>
                      </a:pPr>
                      <a:endParaRPr lang="en-GB" sz="105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a16="http://schemas.microsoft.com/office/drawing/2014/main" val="3300525675"/>
                  </a:ext>
                </a:extLst>
              </a:tr>
              <a:tr h="287208">
                <a:tc>
                  <a:txBody>
                    <a:bodyPr/>
                    <a:lstStyle/>
                    <a:p>
                      <a:pPr algn="r">
                        <a:spcBef>
                          <a:spcPts val="300"/>
                        </a:spcBef>
                        <a:spcAft>
                          <a:spcPts val="300"/>
                        </a:spcAft>
                      </a:pPr>
                      <a:r>
                        <a:rPr lang="en-GB" sz="900" dirty="0">
                          <a:effectLst/>
                        </a:rPr>
                        <a:t>5022</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Evgeny Khorov</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9.2.4.6.3a</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none" dirty="0">
                          <a:solidFill>
                            <a:srgbClr val="FF0000"/>
                          </a:solidFill>
                          <a:effectLst/>
                        </a:rPr>
                        <a:t>Add the ability to indicate delay constraints for RTA traffic in BSR</a:t>
                      </a:r>
                      <a:endParaRPr lang="en-GB" sz="1000" u="none" dirty="0">
                        <a:solidFill>
                          <a:srgbClr val="FF0000"/>
                        </a:solidFill>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As in 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Volunteers</a:t>
                      </a:r>
                      <a:r>
                        <a:rPr lang="en-GB" sz="900" dirty="0">
                          <a:effectLst/>
                          <a:latin typeface="Tahoma" panose="020B0604030504040204" pitchFamily="34" charset="0"/>
                          <a:ea typeface="MS Mincho"/>
                          <a:cs typeface="Times New Roman" panose="02020603050405020304" pitchFamily="18" charset="0"/>
                        </a:rPr>
                        <a:t>:  Pascal Viger, </a:t>
                      </a:r>
                      <a:r>
                        <a:rPr lang="en-GB" sz="900" dirty="0" err="1">
                          <a:effectLst/>
                          <a:latin typeface="Tahoma" panose="020B0604030504040204" pitchFamily="34" charset="0"/>
                          <a:ea typeface="MS Mincho"/>
                          <a:cs typeface="Times New Roman" panose="02020603050405020304" pitchFamily="18" charset="0"/>
                        </a:rPr>
                        <a:t>Evgeny</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Khorov</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Yiqing</a:t>
                      </a:r>
                      <a:r>
                        <a:rPr lang="en-GB" sz="900" dirty="0">
                          <a:effectLst/>
                          <a:latin typeface="Tahoma" panose="020B0604030504040204" pitchFamily="34" charset="0"/>
                          <a:ea typeface="MS Mincho"/>
                          <a:cs typeface="Times New Roman" panose="02020603050405020304" pitchFamily="18" charset="0"/>
                        </a:rPr>
                        <a:t> Li</a:t>
                      </a:r>
                    </a:p>
                    <a:p>
                      <a:pPr marL="0" marR="0" lvl="0" indent="0" algn="l" defTabSz="914400" rtl="0" eaLnBrk="1" fontAlgn="auto" latinLnBrk="0" hangingPunct="1">
                        <a:lnSpc>
                          <a:spcPct val="100000"/>
                        </a:lnSpc>
                        <a:spcBef>
                          <a:spcPts val="300"/>
                        </a:spcBef>
                        <a:spcAft>
                          <a:spcPts val="300"/>
                        </a:spcAft>
                        <a:buClrTx/>
                        <a:buSzTx/>
                        <a:buFontTx/>
                        <a:buNone/>
                        <a:tabLst/>
                        <a:defRPr/>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Chunyu Hu</a:t>
                      </a:r>
                    </a:p>
                  </a:txBody>
                  <a:tcPr marL="34901" marR="34901" marT="0" marB="0" anchor="ctr"/>
                </a:tc>
                <a:extLst>
                  <a:ext uri="{0D108BD9-81ED-4DB2-BD59-A6C34878D82A}">
                    <a16:rowId xmlns:a16="http://schemas.microsoft.com/office/drawing/2014/main" val="80562084"/>
                  </a:ext>
                </a:extLst>
              </a:tr>
              <a:tr h="386968">
                <a:tc>
                  <a:txBody>
                    <a:bodyPr/>
                    <a:lstStyle/>
                    <a:p>
                      <a:pPr algn="r">
                        <a:spcBef>
                          <a:spcPts val="300"/>
                        </a:spcBef>
                        <a:spcAft>
                          <a:spcPts val="300"/>
                        </a:spcAft>
                      </a:pPr>
                      <a:r>
                        <a:rPr lang="en-GB" sz="900">
                          <a:effectLst/>
                        </a:rPr>
                        <a:t>5023</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Evgeny Khorov</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9.2.4.6.3a</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Add the ability to indicate the requested channel time in the BSR for TXOP sharing</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As in 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latin typeface="Tahoma" panose="020B0604030504040204" pitchFamily="34" charset="0"/>
                          <a:ea typeface="MS Mincho"/>
                          <a:cs typeface="Times New Roman" panose="02020603050405020304" pitchFamily="18" charset="0"/>
                        </a:rPr>
                        <a:t>Volunteers:  Pascal Viger, </a:t>
                      </a:r>
                      <a:r>
                        <a:rPr lang="en-GB" sz="900" dirty="0" err="1">
                          <a:effectLst/>
                          <a:latin typeface="Tahoma" panose="020B0604030504040204" pitchFamily="34" charset="0"/>
                          <a:ea typeface="MS Mincho"/>
                          <a:cs typeface="Times New Roman" panose="02020603050405020304" pitchFamily="18" charset="0"/>
                        </a:rPr>
                        <a:t>Evgeny</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Khorov</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Yiqing</a:t>
                      </a:r>
                      <a:r>
                        <a:rPr lang="en-GB" sz="900" dirty="0">
                          <a:effectLst/>
                          <a:latin typeface="Tahoma" panose="020B0604030504040204" pitchFamily="34" charset="0"/>
                          <a:ea typeface="MS Mincho"/>
                          <a:cs typeface="Times New Roman" panose="02020603050405020304" pitchFamily="18" charset="0"/>
                        </a:rPr>
                        <a:t> Li, Jay Yang, </a:t>
                      </a:r>
                      <a:r>
                        <a:rPr lang="en-GB" sz="900" dirty="0" err="1">
                          <a:effectLst/>
                          <a:latin typeface="Tahoma" panose="020B0604030504040204" pitchFamily="34" charset="0"/>
                          <a:ea typeface="MS Mincho"/>
                          <a:cs typeface="Times New Roman" panose="02020603050405020304" pitchFamily="18" charset="0"/>
                        </a:rPr>
                        <a:t>Junghoon</a:t>
                      </a:r>
                      <a:r>
                        <a:rPr lang="en-GB" sz="900" dirty="0">
                          <a:effectLst/>
                          <a:latin typeface="Tahoma" panose="020B0604030504040204" pitchFamily="34" charset="0"/>
                          <a:ea typeface="MS Mincho"/>
                          <a:cs typeface="Times New Roman" panose="02020603050405020304" pitchFamily="18" charset="0"/>
                        </a:rPr>
                        <a:t> Suh</a:t>
                      </a:r>
                    </a:p>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JINYOUNG CHUN</a:t>
                      </a:r>
                    </a:p>
                  </a:txBody>
                  <a:tcPr marL="34901" marR="34901" marT="0" marB="0" anchor="ctr"/>
                </a:tc>
                <a:extLst>
                  <a:ext uri="{0D108BD9-81ED-4DB2-BD59-A6C34878D82A}">
                    <a16:rowId xmlns:a16="http://schemas.microsoft.com/office/drawing/2014/main" val="1940460268"/>
                  </a:ext>
                </a:extLst>
              </a:tr>
            </a:tbl>
          </a:graphicData>
        </a:graphic>
      </p:graphicFrame>
    </p:spTree>
    <p:extLst>
      <p:ext uri="{BB962C8B-B14F-4D97-AF65-F5344CB8AC3E}">
        <p14:creationId xmlns:p14="http://schemas.microsoft.com/office/powerpoint/2010/main" val="576416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a:t>
            </a:r>
          </a:p>
        </p:txBody>
      </p:sp>
      <p:sp>
        <p:nvSpPr>
          <p:cNvPr id="3" name="Content Placeholder 2"/>
          <p:cNvSpPr>
            <a:spLocks noGrp="1"/>
          </p:cNvSpPr>
          <p:nvPr>
            <p:ph idx="1"/>
          </p:nvPr>
        </p:nvSpPr>
        <p:spPr>
          <a:xfrm>
            <a:off x="685800" y="1981200"/>
            <a:ext cx="8153400" cy="4191000"/>
          </a:xfrm>
        </p:spPr>
        <p:txBody>
          <a:bodyPr/>
          <a:lstStyle/>
          <a:p>
            <a:pPr lvl="0" defTabSz="914400" eaLnBrk="0" hangingPunct="0">
              <a:spcBef>
                <a:spcPct val="20000"/>
              </a:spcBef>
              <a:buClrTx/>
              <a:buSzTx/>
              <a:buFontTx/>
              <a:buChar char="•"/>
            </a:pPr>
            <a:r>
              <a:rPr lang="en-US" sz="2000" dirty="0"/>
              <a:t>Buffer status report (BSR) is used to indicate to the AP the amount of data the STA has available in its queues for transmission. </a:t>
            </a:r>
          </a:p>
          <a:p>
            <a:pPr lvl="1" defTabSz="914400" eaLnBrk="0" hangingPunct="0">
              <a:spcBef>
                <a:spcPct val="20000"/>
              </a:spcBef>
              <a:buClrTx/>
              <a:buSzTx/>
              <a:buFontTx/>
              <a:buChar char="•"/>
            </a:pPr>
            <a:r>
              <a:rPr lang="en-US" sz="1600" dirty="0"/>
              <a:t>802.11ax D8.0 §2</a:t>
            </a:r>
            <a:r>
              <a:rPr lang="en-US" sz="1600" dirty="0">
                <a:solidFill>
                  <a:schemeClr val="tx1"/>
                </a:solidFill>
              </a:rPr>
              <a:t>6.5.5 </a:t>
            </a:r>
            <a:r>
              <a:rPr lang="en-US" sz="1600" dirty="0"/>
              <a:t>“Buffer status report operation” : </a:t>
            </a:r>
            <a:r>
              <a:rPr lang="en-US" sz="1600" i="1" dirty="0"/>
              <a:t>A non-AP STA delivers buffer status reports (BSRs) to assist its AP in allocating UL MU resources</a:t>
            </a:r>
            <a:r>
              <a:rPr lang="en-US" sz="1600" dirty="0"/>
              <a:t>. </a:t>
            </a:r>
          </a:p>
          <a:p>
            <a:pPr defTabSz="914400" eaLnBrk="0" hangingPunct="0">
              <a:spcBef>
                <a:spcPct val="20000"/>
              </a:spcBef>
              <a:buClrTx/>
              <a:buSzTx/>
              <a:buFont typeface="Arial" panose="020B0604020202020204" pitchFamily="34" charset="0"/>
              <a:buChar char="•"/>
            </a:pPr>
            <a:r>
              <a:rPr lang="en-US" sz="2000" dirty="0"/>
              <a:t>Today, this is non efficient for latency-sensitive/</a:t>
            </a:r>
            <a:r>
              <a:rPr lang="en-US" sz="2000" dirty="0" err="1"/>
              <a:t>realtime</a:t>
            </a:r>
            <a:r>
              <a:rPr lang="en-US" sz="2000" dirty="0"/>
              <a:t> traffic:</a:t>
            </a:r>
          </a:p>
          <a:p>
            <a:pPr lvl="1" defTabSz="914400" eaLnBrk="0" hangingPunct="0">
              <a:spcBef>
                <a:spcPct val="20000"/>
              </a:spcBef>
              <a:buClrTx/>
              <a:buSzTx/>
              <a:buFontTx/>
              <a:buChar char="–"/>
            </a:pPr>
            <a:r>
              <a:rPr lang="en-GB" sz="1600" dirty="0">
                <a:solidFill>
                  <a:schemeClr val="tx1"/>
                </a:solidFill>
              </a:rPr>
              <a:t>Current BSR </a:t>
            </a:r>
            <a:r>
              <a:rPr lang="en-GB" sz="1600" dirty="0" smtClean="0">
                <a:solidFill>
                  <a:schemeClr val="tx1"/>
                </a:solidFill>
              </a:rPr>
              <a:t>does </a:t>
            </a:r>
            <a:r>
              <a:rPr lang="en-GB" sz="1600" dirty="0">
                <a:solidFill>
                  <a:schemeClr val="tx1"/>
                </a:solidFill>
              </a:rPr>
              <a:t>not have indication of the timing requirements</a:t>
            </a:r>
          </a:p>
          <a:p>
            <a:pPr lvl="1" defTabSz="914400" eaLnBrk="0" hangingPunct="0">
              <a:spcBef>
                <a:spcPct val="20000"/>
              </a:spcBef>
              <a:buClrTx/>
              <a:buSzTx/>
              <a:buFontTx/>
              <a:buChar char="–"/>
            </a:pPr>
            <a:r>
              <a:rPr lang="en-GB" sz="1600" dirty="0"/>
              <a:t>TSPEC-like technics are mainly based on mean rate assumptions, this is not live information and as such not adapted to aperiodic latency sensitive traffic.</a:t>
            </a:r>
          </a:p>
          <a:p>
            <a:pPr lvl="1" defTabSz="914400" eaLnBrk="0" hangingPunct="0">
              <a:spcBef>
                <a:spcPct val="20000"/>
              </a:spcBef>
              <a:buClrTx/>
              <a:buSzTx/>
              <a:buFontTx/>
              <a:buChar char="–"/>
            </a:pPr>
            <a:r>
              <a:rPr lang="en-GB" sz="1600" dirty="0" smtClean="0"/>
              <a:t>latency </a:t>
            </a:r>
            <a:r>
              <a:rPr lang="en-GB" sz="1600" dirty="0"/>
              <a:t>is especially not guaranteed for fluctuant traffic. </a:t>
            </a:r>
            <a:endParaRPr lang="en-US" sz="1600" dirty="0"/>
          </a:p>
          <a:p>
            <a:pPr>
              <a:buFont typeface="Arial" panose="020B0604020202020204" pitchFamily="34" charset="0"/>
              <a:buChar char="•"/>
            </a:pPr>
            <a:r>
              <a:rPr lang="en-GB" sz="2000" dirty="0"/>
              <a:t>Therefore it is necessary to allow the station to indicate the timing/delay constraint related to the pending traffic</a:t>
            </a:r>
          </a:p>
          <a:p>
            <a:pPr lvl="1">
              <a:buFont typeface="Arial" panose="020B0604020202020204" pitchFamily="34" charset="0"/>
              <a:buChar char="•"/>
            </a:pPr>
            <a:r>
              <a:rPr lang="en-GB" sz="1600" dirty="0"/>
              <a:t>This information is mandatory for a STA to inform its AP about its </a:t>
            </a:r>
            <a:r>
              <a:rPr lang="en-GB" sz="1600" u="sng" dirty="0"/>
              <a:t>real and instant needs</a:t>
            </a:r>
            <a:r>
              <a:rPr lang="en-GB" sz="1600" dirty="0"/>
              <a:t> for sending low latency and fluctuating traffic.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646810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898265"/>
          </a:xfrm>
        </p:spPr>
        <p:txBody>
          <a:bodyPr/>
          <a:lstStyle/>
          <a:p>
            <a:r>
              <a:rPr lang="en-GB" sz="2800" dirty="0"/>
              <a:t>Principle : </a:t>
            </a:r>
            <a:br>
              <a:rPr lang="en-GB" sz="2800" dirty="0"/>
            </a:br>
            <a:r>
              <a:rPr lang="en-GB" sz="2800" dirty="0"/>
              <a:t>Low-latency Buffer Status report (LL-BSR)</a:t>
            </a:r>
          </a:p>
        </p:txBody>
      </p:sp>
      <p:sp>
        <p:nvSpPr>
          <p:cNvPr id="3" name="Content Placeholder 2"/>
          <p:cNvSpPr>
            <a:spLocks noGrp="1"/>
          </p:cNvSpPr>
          <p:nvPr>
            <p:ph idx="1"/>
          </p:nvPr>
        </p:nvSpPr>
        <p:spPr>
          <a:xfrm>
            <a:off x="533400" y="1751014"/>
            <a:ext cx="8458200" cy="4343400"/>
          </a:xfrm>
        </p:spPr>
        <p:txBody>
          <a:bodyPr/>
          <a:lstStyle/>
          <a:p>
            <a:pPr>
              <a:buFont typeface="Arial" panose="020B0604020202020204" pitchFamily="34" charset="0"/>
              <a:buChar char="•"/>
            </a:pPr>
            <a:r>
              <a:rPr lang="en-GB" sz="2000" dirty="0"/>
              <a:t>Add a timing </a:t>
            </a:r>
            <a:r>
              <a:rPr lang="en-GB" sz="2000" dirty="0" smtClean="0"/>
              <a:t>indication </a:t>
            </a:r>
            <a:r>
              <a:rPr lang="en-GB" sz="2000" dirty="0"/>
              <a:t>in order for the AP to schedule UL MU :</a:t>
            </a:r>
          </a:p>
          <a:p>
            <a:pPr>
              <a:buFont typeface="Arial" panose="020B0604020202020204" pitchFamily="34" charset="0"/>
              <a:buChar char="•"/>
            </a:pPr>
            <a:endParaRPr lang="en-GB" sz="2000" dirty="0"/>
          </a:p>
          <a:p>
            <a:pPr>
              <a:buFont typeface="Arial" panose="020B0604020202020204" pitchFamily="34" charset="0"/>
              <a:buChar char="•"/>
            </a:pPr>
            <a:endParaRPr lang="en-GB" sz="2200" dirty="0"/>
          </a:p>
          <a:p>
            <a:pPr>
              <a:buFont typeface="Arial" panose="020B0604020202020204" pitchFamily="34" charset="0"/>
              <a:buChar char="•"/>
            </a:pPr>
            <a:endParaRPr lang="en-GB" sz="2200" dirty="0"/>
          </a:p>
          <a:p>
            <a:pPr lvl="1">
              <a:buFont typeface="Arial" panose="020B0604020202020204" pitchFamily="34" charset="0"/>
              <a:buChar char="•"/>
            </a:pPr>
            <a:r>
              <a:rPr lang="en-GB" sz="1800" dirty="0"/>
              <a:t>The delay bound is a current “live” information for the AP, which provides simplicity and efficiency for scheduling next communication </a:t>
            </a:r>
            <a:r>
              <a:rPr lang="en-GB" sz="1800" dirty="0" smtClean="0"/>
              <a:t>slots.</a:t>
            </a:r>
          </a:p>
          <a:p>
            <a:pPr lvl="1">
              <a:buFont typeface="Arial" panose="020B0604020202020204" pitchFamily="34" charset="0"/>
              <a:buChar char="•"/>
            </a:pPr>
            <a:r>
              <a:rPr lang="en-GB" sz="1600" dirty="0" smtClean="0"/>
              <a:t>Note: while LL-BSR is independent mechanism, it may act as complement to TSPEC for fluctuant (e.g. VBR) traffic, by quantifying a buffered data with regards to an SP or Delay Bound interval</a:t>
            </a:r>
            <a:endParaRPr lang="en-GB" sz="1600" dirty="0"/>
          </a:p>
          <a:p>
            <a:pPr>
              <a:buFont typeface="Arial" panose="020B0604020202020204" pitchFamily="34" charset="0"/>
              <a:buChar char="•"/>
            </a:pPr>
            <a:r>
              <a:rPr lang="en-GB" sz="2000" dirty="0"/>
              <a:t>LL-BSR includes an amount of data, linked with a boundary timing, which results in an </a:t>
            </a:r>
            <a:r>
              <a:rPr lang="en-GB" sz="2000" u="sng" dirty="0"/>
              <a:t>indication of </a:t>
            </a:r>
            <a:r>
              <a:rPr lang="en-GB" sz="2000" u="sng" dirty="0" smtClean="0">
                <a:solidFill>
                  <a:schemeClr val="tx1"/>
                </a:solidFill>
              </a:rPr>
              <a:t>an </a:t>
            </a:r>
            <a:r>
              <a:rPr lang="en-GB" sz="2000" u="sng" dirty="0"/>
              <a:t>amount of data to be delivered under </a:t>
            </a:r>
            <a:r>
              <a:rPr lang="en-GB" sz="2000" u="sng" dirty="0">
                <a:solidFill>
                  <a:schemeClr val="tx1"/>
                </a:solidFill>
              </a:rPr>
              <a:t>a </a:t>
            </a:r>
            <a:r>
              <a:rPr lang="en-GB" sz="2000" u="sng" dirty="0" smtClean="0">
                <a:solidFill>
                  <a:schemeClr val="tx1"/>
                </a:solidFill>
              </a:rPr>
              <a:t>g</a:t>
            </a:r>
            <a:r>
              <a:rPr lang="en-GB" sz="2000" u="sng" dirty="0" smtClean="0"/>
              <a:t>iven </a:t>
            </a:r>
            <a:r>
              <a:rPr lang="en-GB" sz="2000" u="sng" dirty="0"/>
              <a:t>delay</a:t>
            </a:r>
            <a:r>
              <a:rPr lang="en-GB" sz="2000" dirty="0"/>
              <a:t>.</a:t>
            </a:r>
          </a:p>
          <a:p>
            <a:pPr>
              <a:buFont typeface="Arial" panose="020B0604020202020204" pitchFamily="34" charset="0"/>
              <a:buChar char="•"/>
            </a:pPr>
            <a:r>
              <a:rPr lang="en-GB" sz="2000" dirty="0"/>
              <a:t>STA delivers LL-BSRs to assist its AP in </a:t>
            </a:r>
            <a:r>
              <a:rPr lang="en-GB" sz="2000" u="sng" dirty="0"/>
              <a:t>allocating MU resources for low latency data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10048376"/>
              </p:ext>
            </p:extLst>
          </p:nvPr>
        </p:nvGraphicFramePr>
        <p:xfrm>
          <a:off x="2209800" y="2209800"/>
          <a:ext cx="4625115" cy="366450"/>
        </p:xfrm>
        <a:graphic>
          <a:graphicData uri="http://schemas.openxmlformats.org/drawingml/2006/table">
            <a:tbl>
              <a:tblPr bandRow="1">
                <a:effectLst/>
                <a:tableStyleId>{073A0DAA-6AF3-43AB-8588-CEC1D06C72B9}</a:tableStyleId>
              </a:tblPr>
              <a:tblGrid>
                <a:gridCol w="1393871">
                  <a:extLst>
                    <a:ext uri="{9D8B030D-6E8A-4147-A177-3AD203B41FA5}">
                      <a16:colId xmlns:a16="http://schemas.microsoft.com/office/drawing/2014/main" val="1557529178"/>
                    </a:ext>
                  </a:extLst>
                </a:gridCol>
                <a:gridCol w="1594665">
                  <a:extLst>
                    <a:ext uri="{9D8B030D-6E8A-4147-A177-3AD203B41FA5}">
                      <a16:colId xmlns:a16="http://schemas.microsoft.com/office/drawing/2014/main" val="1064216375"/>
                    </a:ext>
                  </a:extLst>
                </a:gridCol>
                <a:gridCol w="1636579">
                  <a:extLst>
                    <a:ext uri="{9D8B030D-6E8A-4147-A177-3AD203B41FA5}">
                      <a16:colId xmlns:a16="http://schemas.microsoft.com/office/drawing/2014/main" val="2615998438"/>
                    </a:ext>
                  </a:extLst>
                </a:gridCol>
              </a:tblGrid>
              <a:tr h="366450">
                <a:tc>
                  <a:txBody>
                    <a:bodyPr/>
                    <a:lstStyle/>
                    <a:p>
                      <a:pPr algn="ctr"/>
                      <a:r>
                        <a:rPr lang="en-GB" sz="1200" dirty="0"/>
                        <a:t>Traffic</a:t>
                      </a:r>
                      <a:r>
                        <a:rPr lang="en-GB" sz="1200" baseline="0" dirty="0"/>
                        <a:t> Id</a:t>
                      </a:r>
                      <a:endParaRPr lang="en-GB" sz="1200" dirty="0"/>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Amount of data</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rgbClr val="FF0000"/>
                          </a:solidFill>
                        </a:rPr>
                        <a:t>Delay Bound</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9352311"/>
                  </a:ext>
                </a:extLst>
              </a:tr>
            </a:tbl>
          </a:graphicData>
        </a:graphic>
      </p:graphicFrame>
      <p:sp>
        <p:nvSpPr>
          <p:cNvPr id="8" name="Left Brace 7"/>
          <p:cNvSpPr/>
          <p:nvPr/>
        </p:nvSpPr>
        <p:spPr bwMode="auto">
          <a:xfrm rot="16200000">
            <a:off x="3588675" y="1364325"/>
            <a:ext cx="214050" cy="2971800"/>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100" b="1">
              <a:latin typeface="Arial" charset="0"/>
            </a:endParaRPr>
          </a:p>
        </p:txBody>
      </p:sp>
      <p:sp>
        <p:nvSpPr>
          <p:cNvPr id="9" name="TextBox 8"/>
          <p:cNvSpPr txBox="1"/>
          <p:nvPr/>
        </p:nvSpPr>
        <p:spPr>
          <a:xfrm>
            <a:off x="2593949" y="2938140"/>
            <a:ext cx="2824812" cy="338554"/>
          </a:xfrm>
          <a:prstGeom prst="rect">
            <a:avLst/>
          </a:prstGeom>
          <a:noFill/>
        </p:spPr>
        <p:txBody>
          <a:bodyPr wrap="none" rtlCol="0">
            <a:spAutoFit/>
          </a:bodyPr>
          <a:lstStyle/>
          <a:p>
            <a:r>
              <a:rPr lang="en-GB" sz="1600" dirty="0">
                <a:solidFill>
                  <a:schemeClr val="tx1"/>
                </a:solidFill>
              </a:rPr>
              <a:t>Present in existing BSR formats</a:t>
            </a:r>
          </a:p>
        </p:txBody>
      </p:sp>
      <p:sp>
        <p:nvSpPr>
          <p:cNvPr id="13" name="TextBox 12"/>
          <p:cNvSpPr txBox="1"/>
          <p:nvPr/>
        </p:nvSpPr>
        <p:spPr>
          <a:xfrm>
            <a:off x="5801945" y="2919907"/>
            <a:ext cx="526106" cy="338554"/>
          </a:xfrm>
          <a:prstGeom prst="rect">
            <a:avLst/>
          </a:prstGeom>
          <a:noFill/>
        </p:spPr>
        <p:txBody>
          <a:bodyPr wrap="none" rtlCol="0">
            <a:spAutoFit/>
          </a:bodyPr>
          <a:lstStyle/>
          <a:p>
            <a:r>
              <a:rPr lang="en-GB" sz="1600" i="1" dirty="0">
                <a:solidFill>
                  <a:srgbClr val="FF0000"/>
                </a:solidFill>
              </a:rPr>
              <a:t>new</a:t>
            </a:r>
          </a:p>
        </p:txBody>
      </p:sp>
      <p:sp>
        <p:nvSpPr>
          <p:cNvPr id="14" name="Left Brace 13"/>
          <p:cNvSpPr/>
          <p:nvPr/>
        </p:nvSpPr>
        <p:spPr bwMode="auto">
          <a:xfrm rot="16200000">
            <a:off x="5922330" y="2078670"/>
            <a:ext cx="194940" cy="1524000"/>
          </a:xfrm>
          <a:prstGeom prst="leftBrace">
            <a:avLst/>
          </a:prstGeom>
          <a:noFill/>
          <a:ln w="9525" cap="flat" cmpd="sng" algn="ctr">
            <a:solidFill>
              <a:srgbClr val="FF0000"/>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100" b="1">
              <a:latin typeface="Arial" charset="0"/>
            </a:endParaRPr>
          </a:p>
        </p:txBody>
      </p:sp>
    </p:spTree>
    <p:extLst>
      <p:ext uri="{BB962C8B-B14F-4D97-AF65-F5344CB8AC3E}">
        <p14:creationId xmlns:p14="http://schemas.microsoft.com/office/powerpoint/2010/main" val="1855753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 of various possible formats</a:t>
            </a:r>
          </a:p>
        </p:txBody>
      </p:sp>
      <p:sp>
        <p:nvSpPr>
          <p:cNvPr id="3" name="Content Placeholder 2"/>
          <p:cNvSpPr>
            <a:spLocks noGrp="1"/>
          </p:cNvSpPr>
          <p:nvPr>
            <p:ph idx="1"/>
          </p:nvPr>
        </p:nvSpPr>
        <p:spPr>
          <a:xfrm>
            <a:off x="685800" y="1582832"/>
            <a:ext cx="8001000" cy="4665568"/>
          </a:xfrm>
        </p:spPr>
        <p:txBody>
          <a:bodyPr/>
          <a:lstStyle/>
          <a:p>
            <a:pPr>
              <a:buFont typeface="Arial" panose="020B0604020202020204" pitchFamily="34" charset="0"/>
              <a:buChar char="•"/>
            </a:pPr>
            <a:r>
              <a:rPr lang="en-GB" sz="2000" dirty="0"/>
              <a:t>Option 1: New </a:t>
            </a:r>
            <a:r>
              <a:rPr lang="en-US" sz="2000" dirty="0" smtClean="0"/>
              <a:t>variant </a:t>
            </a:r>
            <a:r>
              <a:rPr lang="en-US" sz="2000" dirty="0"/>
              <a:t>of A-Control subfield</a:t>
            </a:r>
            <a:r>
              <a:rPr lang="en-GB" sz="2000" dirty="0" smtClean="0"/>
              <a:t> </a:t>
            </a:r>
            <a:r>
              <a:rPr lang="en-GB" sz="2000" dirty="0"/>
              <a:t>for 11be</a:t>
            </a:r>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lvl="1">
              <a:buFont typeface="Arial" panose="020B0604020202020204" pitchFamily="34" charset="0"/>
              <a:buChar char="•"/>
            </a:pPr>
            <a:r>
              <a:rPr lang="en-GB" sz="1600" dirty="0"/>
              <a:t>The </a:t>
            </a:r>
            <a:r>
              <a:rPr lang="en-GB" sz="1600" dirty="0">
                <a:solidFill>
                  <a:srgbClr val="FF0000"/>
                </a:solidFill>
              </a:rPr>
              <a:t>ID</a:t>
            </a:r>
            <a:r>
              <a:rPr lang="en-GB" sz="1600" dirty="0"/>
              <a:t> subfield identifies the Traffic to which the corresponding buffer status belongs. We can take the opportunity to enhance granularity :</a:t>
            </a:r>
          </a:p>
          <a:p>
            <a:pPr lvl="2">
              <a:buFont typeface="Arial" panose="020B0604020202020204" pitchFamily="34" charset="0"/>
              <a:buChar char="•"/>
            </a:pPr>
            <a:r>
              <a:rPr lang="en-GB" sz="1400" dirty="0" smtClean="0"/>
              <a:t>Values for illustration only:  </a:t>
            </a:r>
            <a:r>
              <a:rPr lang="en-GB" sz="1400" dirty="0"/>
              <a:t>0-7 : TID; 8-15: TSID; </a:t>
            </a:r>
            <a:r>
              <a:rPr lang="en-GB" sz="1400" dirty="0" smtClean="0"/>
              <a:t> &gt; 16: SCSID or TWT </a:t>
            </a:r>
            <a:r>
              <a:rPr lang="en-GB" sz="1400" dirty="0"/>
              <a:t>Flow ID… </a:t>
            </a:r>
          </a:p>
          <a:p>
            <a:pPr lvl="1">
              <a:buFont typeface="Arial" panose="020B0604020202020204" pitchFamily="34" charset="0"/>
              <a:buChar char="•"/>
            </a:pPr>
            <a:r>
              <a:rPr lang="en-GB" sz="1600" dirty="0"/>
              <a:t>The </a:t>
            </a:r>
            <a:r>
              <a:rPr lang="en-GB" sz="1600" dirty="0">
                <a:solidFill>
                  <a:srgbClr val="00B050"/>
                </a:solidFill>
              </a:rPr>
              <a:t>BSR Duration Unit </a:t>
            </a:r>
            <a:r>
              <a:rPr lang="en-GB" sz="1600" dirty="0"/>
              <a:t>subfield indicates the unit of the Nominal BSR Bound Duration subfield. </a:t>
            </a:r>
          </a:p>
          <a:p>
            <a:pPr lvl="2">
              <a:buFont typeface="Arial" panose="020B0604020202020204" pitchFamily="34" charset="0"/>
              <a:buChar char="•"/>
            </a:pPr>
            <a:r>
              <a:rPr lang="en-GB" sz="1400" dirty="0"/>
              <a:t>e.g. is set to 0 if the unit is 256 </a:t>
            </a:r>
            <a:r>
              <a:rPr lang="en-GB" sz="1400" dirty="0" err="1"/>
              <a:t>μs</a:t>
            </a:r>
            <a:r>
              <a:rPr lang="en-GB" sz="1400" dirty="0"/>
              <a:t>, is set to 1 if the unit is a Time Unit (TU), set to 2 if the unit is expressed in multiple of TBTTs…</a:t>
            </a:r>
          </a:p>
          <a:p>
            <a:pPr lvl="1">
              <a:buFont typeface="Arial" panose="020B0604020202020204" pitchFamily="34" charset="0"/>
              <a:buChar char="•"/>
            </a:pPr>
            <a:r>
              <a:rPr lang="en-GB" sz="1600" dirty="0"/>
              <a:t>The </a:t>
            </a:r>
            <a:r>
              <a:rPr lang="en-GB" sz="1600" dirty="0">
                <a:solidFill>
                  <a:srgbClr val="00CCFF"/>
                </a:solidFill>
              </a:rPr>
              <a:t>Nominal BSR Bound Duration </a:t>
            </a:r>
            <a:r>
              <a:rPr lang="en-GB" sz="1600" dirty="0"/>
              <a:t>subfield indicates the </a:t>
            </a:r>
            <a:r>
              <a:rPr lang="en-GB" sz="1600" u="sng" dirty="0"/>
              <a:t>maximum amount of time</a:t>
            </a:r>
            <a:r>
              <a:rPr lang="en-GB" sz="1600" dirty="0"/>
              <a:t>, in the units indicated by the BSR Duration Unit subfield, that the STA is expected to elapse from the transmission of the frame including the BSR until the next triggering frame, in order </a:t>
            </a:r>
            <a:r>
              <a:rPr lang="en-GB" sz="1600" u="sng" dirty="0"/>
              <a:t>to complete transmission of buffered data specified in Queue Size</a:t>
            </a:r>
            <a:r>
              <a:rPr lang="en-GB" sz="1600" dirty="0"/>
              <a:t> subfield for the identified Traffic.</a:t>
            </a:r>
          </a:p>
          <a:p>
            <a:pPr>
              <a:buFont typeface="Arial" panose="020B0604020202020204" pitchFamily="34" charset="0"/>
              <a:buChar char="•"/>
            </a:pPr>
            <a:endParaRPr lang="en-GB"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87305696"/>
              </p:ext>
            </p:extLst>
          </p:nvPr>
        </p:nvGraphicFramePr>
        <p:xfrm>
          <a:off x="1828800" y="2225301"/>
          <a:ext cx="5788827" cy="425638"/>
        </p:xfrm>
        <a:graphic>
          <a:graphicData uri="http://schemas.openxmlformats.org/drawingml/2006/table">
            <a:tbl>
              <a:tblPr bandRow="1">
                <a:effectLst/>
                <a:tableStyleId>{073A0DAA-6AF3-43AB-8588-CEC1D06C72B9}</a:tableStyleId>
              </a:tblPr>
              <a:tblGrid>
                <a:gridCol w="1295400">
                  <a:extLst>
                    <a:ext uri="{9D8B030D-6E8A-4147-A177-3AD203B41FA5}">
                      <a16:colId xmlns:a16="http://schemas.microsoft.com/office/drawing/2014/main" val="1557529178"/>
                    </a:ext>
                  </a:extLst>
                </a:gridCol>
                <a:gridCol w="837327">
                  <a:extLst>
                    <a:ext uri="{9D8B030D-6E8A-4147-A177-3AD203B41FA5}">
                      <a16:colId xmlns:a16="http://schemas.microsoft.com/office/drawing/2014/main" val="1064216375"/>
                    </a:ext>
                  </a:extLst>
                </a:gridCol>
                <a:gridCol w="1523375">
                  <a:extLst>
                    <a:ext uri="{9D8B030D-6E8A-4147-A177-3AD203B41FA5}">
                      <a16:colId xmlns:a16="http://schemas.microsoft.com/office/drawing/2014/main" val="2615998438"/>
                    </a:ext>
                  </a:extLst>
                </a:gridCol>
                <a:gridCol w="2132725">
                  <a:extLst>
                    <a:ext uri="{9D8B030D-6E8A-4147-A177-3AD203B41FA5}">
                      <a16:colId xmlns:a16="http://schemas.microsoft.com/office/drawing/2014/main" val="2945229515"/>
                    </a:ext>
                  </a:extLst>
                </a:gridCol>
              </a:tblGrid>
              <a:tr h="421669">
                <a:tc>
                  <a:txBody>
                    <a:bodyPr/>
                    <a:lstStyle/>
                    <a:p>
                      <a:pPr algn="ctr"/>
                      <a:r>
                        <a:rPr lang="en-GB" sz="1100" dirty="0">
                          <a:solidFill>
                            <a:srgbClr val="FF0000"/>
                          </a:solidFill>
                        </a:rPr>
                        <a:t>ID</a:t>
                      </a:r>
                      <a:r>
                        <a:rPr lang="en-GB" sz="1100" dirty="0">
                          <a:solidFill>
                            <a:schemeClr val="tx1"/>
                          </a:solidFill>
                        </a:rPr>
                        <a:t> (TID/TSID/SCSID)</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Queue Size</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rgbClr val="00B050"/>
                          </a:solidFill>
                        </a:rPr>
                        <a:t>BSR Duration Unit </a:t>
                      </a:r>
                      <a:endParaRPr lang="en-GB" sz="1100" dirty="0">
                        <a:solidFill>
                          <a:srgbClr val="00B050"/>
                        </a:solidFill>
                      </a:endParaRP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rgbClr val="00CCFF"/>
                          </a:solidFill>
                        </a:rPr>
                        <a:t>Nominal BSR Bound Duration </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9352311"/>
                  </a:ext>
                </a:extLst>
              </a:tr>
            </a:tbl>
          </a:graphicData>
        </a:graphic>
      </p:graphicFrame>
      <p:cxnSp>
        <p:nvCxnSpPr>
          <p:cNvPr id="9" name="Straight Connector 8"/>
          <p:cNvCxnSpPr/>
          <p:nvPr/>
        </p:nvCxnSpPr>
        <p:spPr bwMode="auto">
          <a:xfrm>
            <a:off x="2209800" y="1905000"/>
            <a:ext cx="4724400" cy="0"/>
          </a:xfrm>
          <a:prstGeom prst="line">
            <a:avLst/>
          </a:prstGeom>
          <a:solidFill>
            <a:srgbClr val="00B8FF"/>
          </a:solidFill>
          <a:ln w="9525" cap="flat" cmpd="sng" algn="ctr">
            <a:solidFill>
              <a:srgbClr val="FF0000"/>
            </a:solidFill>
            <a:prstDash val="dash"/>
            <a:round/>
            <a:headEnd type="none" w="med" len="med"/>
            <a:tailEnd type="none" w="med" len="med"/>
          </a:ln>
          <a:effectLst/>
        </p:spPr>
      </p:cxnSp>
    </p:spTree>
    <p:extLst>
      <p:ext uri="{BB962C8B-B14F-4D97-AF65-F5344CB8AC3E}">
        <p14:creationId xmlns:p14="http://schemas.microsoft.com/office/powerpoint/2010/main" val="3802990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0813" cy="5332414"/>
          </a:xfrm>
        </p:spPr>
        <p:txBody>
          <a:bodyPr/>
          <a:lstStyle/>
          <a:p>
            <a:pPr>
              <a:buFont typeface="Arial" panose="020B0604020202020204" pitchFamily="34" charset="0"/>
              <a:buChar char="•"/>
            </a:pPr>
            <a:endParaRPr lang="en-GB" sz="2000" dirty="0"/>
          </a:p>
          <a:p>
            <a:pPr>
              <a:buFont typeface="Arial" panose="020B0604020202020204" pitchFamily="34" charset="0"/>
              <a:buChar char="•"/>
            </a:pPr>
            <a:r>
              <a:rPr lang="en-GB" sz="2000" dirty="0"/>
              <a:t>Option 2: </a:t>
            </a:r>
            <a:r>
              <a:rPr lang="en-GB" sz="2000" dirty="0" smtClean="0"/>
              <a:t>Format </a:t>
            </a:r>
            <a:r>
              <a:rPr lang="en-GB" sz="2000" dirty="0"/>
              <a:t>based on modified 11ax BSR Control</a:t>
            </a:r>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marL="0" indent="0"/>
            <a:endParaRPr lang="en-GB" sz="2000" dirty="0"/>
          </a:p>
          <a:p>
            <a:pPr lvl="1">
              <a:buFont typeface="Arial" panose="020B0604020202020204" pitchFamily="34" charset="0"/>
              <a:buChar char="•"/>
            </a:pPr>
            <a:r>
              <a:rPr lang="en-GB" sz="1600" dirty="0"/>
              <a:t>LL-BSR = high priority AC + one queue size + one Delay Bound</a:t>
            </a:r>
          </a:p>
          <a:p>
            <a:pPr lvl="2">
              <a:buFont typeface="Arial" panose="020B0604020202020204" pitchFamily="34" charset="0"/>
              <a:buChar char="•"/>
            </a:pPr>
            <a:r>
              <a:rPr lang="en-GB" sz="1400" dirty="0"/>
              <a:t>The </a:t>
            </a:r>
            <a:r>
              <a:rPr lang="en-GB" sz="1400" u="sng" dirty="0"/>
              <a:t>ACI High </a:t>
            </a:r>
            <a:r>
              <a:rPr lang="en-GB" sz="1400" dirty="0"/>
              <a:t>subfield indicates the ACI of the AC for which the LL-BSR is indicated in the Queue Size High subfield</a:t>
            </a:r>
          </a:p>
          <a:p>
            <a:pPr lvl="2">
              <a:buFont typeface="Arial" panose="020B0604020202020204" pitchFamily="34" charset="0"/>
              <a:buChar char="•"/>
            </a:pPr>
            <a:r>
              <a:rPr lang="en-GB" sz="1400" dirty="0"/>
              <a:t>The </a:t>
            </a:r>
            <a:r>
              <a:rPr lang="en-GB" sz="1400" u="sng" dirty="0"/>
              <a:t>Queue Size High </a:t>
            </a:r>
            <a:r>
              <a:rPr lang="en-GB" sz="1400" dirty="0"/>
              <a:t>subfield indicates the amount of buffered traffic</a:t>
            </a:r>
          </a:p>
          <a:p>
            <a:pPr lvl="2">
              <a:buFont typeface="Arial" panose="020B0604020202020204" pitchFamily="34" charset="0"/>
              <a:buChar char="•"/>
            </a:pPr>
            <a:r>
              <a:rPr lang="en-GB" sz="1400" dirty="0"/>
              <a:t>The </a:t>
            </a:r>
            <a:r>
              <a:rPr lang="en-GB" sz="1400" u="sng" dirty="0"/>
              <a:t>Delay Bound</a:t>
            </a:r>
            <a:r>
              <a:rPr lang="en-GB" sz="1400" dirty="0"/>
              <a:t> subfield indicates the Delay Bound in TUs, rounded down to the nearest TU, for the amount of buffered traffic to be transmitted as specified by Queue Size High subfield</a:t>
            </a:r>
          </a:p>
          <a:p>
            <a:pPr lvl="1">
              <a:buFont typeface="Arial" panose="020B0604020202020204" pitchFamily="34" charset="0"/>
              <a:buChar char="•"/>
            </a:pPr>
            <a:r>
              <a:rPr lang="en-GB" sz="1600" dirty="0"/>
              <a:t>Backward compatible :</a:t>
            </a:r>
          </a:p>
          <a:p>
            <a:pPr lvl="2">
              <a:buFont typeface="Arial" panose="020B0604020202020204" pitchFamily="34" charset="0"/>
              <a:buChar char="•"/>
            </a:pPr>
            <a:r>
              <a:rPr lang="en-GB" sz="1400" u="sng" dirty="0"/>
              <a:t>Queue Size All </a:t>
            </a:r>
            <a:r>
              <a:rPr lang="en-GB" sz="1400" dirty="0"/>
              <a:t>subfield is replaced by a </a:t>
            </a:r>
            <a:r>
              <a:rPr lang="en-GB" sz="1400" u="sng" dirty="0"/>
              <a:t>Delay Bound </a:t>
            </a:r>
            <a:r>
              <a:rPr lang="en-GB" sz="1400" dirty="0"/>
              <a:t>subfield</a:t>
            </a:r>
          </a:p>
          <a:p>
            <a:pPr lvl="2">
              <a:buFont typeface="Arial" panose="020B0604020202020204" pitchFamily="34" charset="0"/>
              <a:buChar char="•"/>
            </a:pPr>
            <a:r>
              <a:rPr lang="en-GB" sz="1400" dirty="0"/>
              <a:t>specific number of bits in the </a:t>
            </a:r>
            <a:r>
              <a:rPr lang="en-GB" sz="1400" u="sng" dirty="0"/>
              <a:t>ACI Bitmap </a:t>
            </a:r>
            <a:r>
              <a:rPr lang="en-GB" sz="1400" dirty="0"/>
              <a:t>subfield set to 0 may indicate the LL-BSR  </a:t>
            </a:r>
          </a:p>
          <a:p>
            <a:pPr lvl="1">
              <a:buFont typeface="Arial" panose="020B0604020202020204" pitchFamily="34" charset="0"/>
              <a:buChar char="•"/>
            </a:pPr>
            <a:endParaRPr lang="en-GB"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graphicFrame>
        <p:nvGraphicFramePr>
          <p:cNvPr id="11" name="Table 10"/>
          <p:cNvGraphicFramePr>
            <a:graphicFrameLocks noGrp="1"/>
          </p:cNvGraphicFramePr>
          <p:nvPr>
            <p:extLst>
              <p:ext uri="{D42A27DB-BD31-4B8C-83A1-F6EECF244321}">
                <p14:modId xmlns:p14="http://schemas.microsoft.com/office/powerpoint/2010/main" val="2826304011"/>
              </p:ext>
            </p:extLst>
          </p:nvPr>
        </p:nvGraphicFramePr>
        <p:xfrm>
          <a:off x="1752600" y="1817963"/>
          <a:ext cx="5832054" cy="425638"/>
        </p:xfrm>
        <a:graphic>
          <a:graphicData uri="http://schemas.openxmlformats.org/drawingml/2006/table">
            <a:tbl>
              <a:tblPr bandRow="1">
                <a:effectLst/>
              </a:tblPr>
              <a:tblGrid>
                <a:gridCol w="777607">
                  <a:extLst>
                    <a:ext uri="{9D8B030D-6E8A-4147-A177-3AD203B41FA5}">
                      <a16:colId xmlns:a16="http://schemas.microsoft.com/office/drawing/2014/main" val="1557529178"/>
                    </a:ext>
                  </a:extLst>
                </a:gridCol>
                <a:gridCol w="1059092">
                  <a:extLst>
                    <a:ext uri="{9D8B030D-6E8A-4147-A177-3AD203B41FA5}">
                      <a16:colId xmlns:a16="http://schemas.microsoft.com/office/drawing/2014/main" val="1064216375"/>
                    </a:ext>
                  </a:extLst>
                </a:gridCol>
                <a:gridCol w="919336">
                  <a:extLst>
                    <a:ext uri="{9D8B030D-6E8A-4147-A177-3AD203B41FA5}">
                      <a16:colId xmlns:a16="http://schemas.microsoft.com/office/drawing/2014/main" val="2615998438"/>
                    </a:ext>
                  </a:extLst>
                </a:gridCol>
                <a:gridCol w="941349">
                  <a:extLst>
                    <a:ext uri="{9D8B030D-6E8A-4147-A177-3AD203B41FA5}">
                      <a16:colId xmlns:a16="http://schemas.microsoft.com/office/drawing/2014/main" val="2945229515"/>
                    </a:ext>
                  </a:extLst>
                </a:gridCol>
                <a:gridCol w="996179">
                  <a:extLst>
                    <a:ext uri="{9D8B030D-6E8A-4147-A177-3AD203B41FA5}">
                      <a16:colId xmlns:a16="http://schemas.microsoft.com/office/drawing/2014/main" val="3629619980"/>
                    </a:ext>
                  </a:extLst>
                </a:gridCol>
                <a:gridCol w="1138491">
                  <a:extLst>
                    <a:ext uri="{9D8B030D-6E8A-4147-A177-3AD203B41FA5}">
                      <a16:colId xmlns:a16="http://schemas.microsoft.com/office/drawing/2014/main" val="1277681000"/>
                    </a:ext>
                  </a:extLst>
                </a:gridCol>
              </a:tblGrid>
              <a:tr h="421669">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algn="ctr"/>
                      <a:r>
                        <a:rPr lang="en-GB" sz="1100" dirty="0">
                          <a:latin typeface="+mn-lt"/>
                        </a:rPr>
                        <a:t>ACI Bitmap</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latin typeface="+mn-lt"/>
                        </a:rPr>
                        <a:t>Delta TID</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algn="ctr"/>
                      <a:r>
                        <a:rPr lang="en-GB" sz="1100" dirty="0">
                          <a:solidFill>
                            <a:srgbClr val="FF0000"/>
                          </a:solidFill>
                          <a:latin typeface="+mn-lt"/>
                        </a:rPr>
                        <a:t>ACI High</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algn="ctr"/>
                      <a:r>
                        <a:rPr lang="en-GB" sz="1100" dirty="0">
                          <a:latin typeface="+mn-lt"/>
                        </a:rPr>
                        <a:t>Scaling Factor</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FF0000"/>
                          </a:solidFill>
                          <a:latin typeface="+mn-lt"/>
                        </a:rPr>
                        <a:t>Queue Size High</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CCFF"/>
                          </a:solidFill>
                          <a:latin typeface="+mn-lt"/>
                        </a:rPr>
                        <a:t>Delay bound</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352311"/>
                  </a:ext>
                </a:extLst>
              </a:tr>
            </a:tbl>
          </a:graphicData>
        </a:graphic>
      </p:graphicFrame>
      <p:sp>
        <p:nvSpPr>
          <p:cNvPr id="18" name="Left Brace 17"/>
          <p:cNvSpPr/>
          <p:nvPr/>
        </p:nvSpPr>
        <p:spPr bwMode="auto">
          <a:xfrm rot="16200000">
            <a:off x="2535499" y="1539555"/>
            <a:ext cx="186802" cy="1752599"/>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383" b="1">
              <a:latin typeface="Arial" charset="0"/>
            </a:endParaRPr>
          </a:p>
        </p:txBody>
      </p:sp>
      <p:sp>
        <p:nvSpPr>
          <p:cNvPr id="16" name="TextBox 15"/>
          <p:cNvSpPr txBox="1"/>
          <p:nvPr/>
        </p:nvSpPr>
        <p:spPr>
          <a:xfrm>
            <a:off x="668337" y="2468620"/>
            <a:ext cx="2989263" cy="492443"/>
          </a:xfrm>
          <a:prstGeom prst="rect">
            <a:avLst/>
          </a:prstGeom>
          <a:noFill/>
        </p:spPr>
        <p:txBody>
          <a:bodyPr wrap="square" rtlCol="0">
            <a:spAutoFit/>
          </a:bodyPr>
          <a:lstStyle/>
          <a:p>
            <a:r>
              <a:rPr lang="en-GB" sz="1400" dirty="0">
                <a:solidFill>
                  <a:schemeClr val="tx1"/>
                </a:solidFill>
              </a:rPr>
              <a:t>Used to indicate the LL-BSR format . </a:t>
            </a:r>
          </a:p>
          <a:p>
            <a:r>
              <a:rPr lang="en-GB" sz="1200" dirty="0">
                <a:solidFill>
                  <a:schemeClr val="tx1"/>
                </a:solidFill>
              </a:rPr>
              <a:t>e.g. ACI Bitmap = 0; Delta TID = 0</a:t>
            </a:r>
          </a:p>
        </p:txBody>
      </p:sp>
      <p:sp>
        <p:nvSpPr>
          <p:cNvPr id="25" name="TextBox 24"/>
          <p:cNvSpPr txBox="1"/>
          <p:nvPr/>
        </p:nvSpPr>
        <p:spPr>
          <a:xfrm>
            <a:off x="6144766" y="2476306"/>
            <a:ext cx="2091018" cy="307777"/>
          </a:xfrm>
          <a:prstGeom prst="rect">
            <a:avLst/>
          </a:prstGeom>
          <a:noFill/>
        </p:spPr>
        <p:txBody>
          <a:bodyPr wrap="square" rtlCol="0">
            <a:spAutoFit/>
          </a:bodyPr>
          <a:lstStyle/>
          <a:p>
            <a:pPr lvl="0" algn="ctr" defTabSz="914400" eaLnBrk="1" fontAlgn="auto" hangingPunct="1">
              <a:spcBef>
                <a:spcPts val="0"/>
              </a:spcBef>
              <a:spcAft>
                <a:spcPts val="0"/>
              </a:spcAft>
              <a:buClrTx/>
              <a:buSzTx/>
              <a:defRPr/>
            </a:pPr>
            <a:r>
              <a:rPr lang="en-GB" sz="1400" dirty="0">
                <a:solidFill>
                  <a:schemeClr val="tx1"/>
                </a:solidFill>
              </a:rPr>
              <a:t>Replaces Queue Size All</a:t>
            </a:r>
          </a:p>
        </p:txBody>
      </p:sp>
      <p:sp>
        <p:nvSpPr>
          <p:cNvPr id="26" name="Left Brace 25"/>
          <p:cNvSpPr/>
          <p:nvPr/>
        </p:nvSpPr>
        <p:spPr bwMode="auto">
          <a:xfrm rot="16200000">
            <a:off x="6945140" y="1858682"/>
            <a:ext cx="152402" cy="1079947"/>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383" b="1">
              <a:latin typeface="Arial" charset="0"/>
            </a:endParaRPr>
          </a:p>
        </p:txBody>
      </p:sp>
      <p:sp>
        <p:nvSpPr>
          <p:cNvPr id="2" name="TextBox 1"/>
          <p:cNvSpPr txBox="1"/>
          <p:nvPr/>
        </p:nvSpPr>
        <p:spPr>
          <a:xfrm>
            <a:off x="7561315" y="1361957"/>
            <a:ext cx="1473417" cy="307777"/>
          </a:xfrm>
          <a:prstGeom prst="rect">
            <a:avLst/>
          </a:prstGeom>
          <a:noFill/>
        </p:spPr>
        <p:txBody>
          <a:bodyPr wrap="none" rtlCol="0">
            <a:spAutoFit/>
          </a:bodyPr>
          <a:lstStyle/>
          <a:p>
            <a:r>
              <a:rPr lang="en-GB" sz="1400" i="1" dirty="0" smtClean="0">
                <a:solidFill>
                  <a:schemeClr val="tx1"/>
                </a:solidFill>
              </a:rPr>
              <a:t>(ACI = AC Index)</a:t>
            </a:r>
            <a:endParaRPr lang="en-GB" sz="1400" i="1" dirty="0">
              <a:solidFill>
                <a:schemeClr val="tx1"/>
              </a:solidFill>
            </a:endParaRPr>
          </a:p>
        </p:txBody>
      </p:sp>
    </p:spTree>
    <p:extLst>
      <p:ext uri="{BB962C8B-B14F-4D97-AF65-F5344CB8AC3E}">
        <p14:creationId xmlns:p14="http://schemas.microsoft.com/office/powerpoint/2010/main" val="2935403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993" y="883502"/>
            <a:ext cx="7770813" cy="5299848"/>
          </a:xfrm>
        </p:spPr>
        <p:txBody>
          <a:bodyPr/>
          <a:lstStyle/>
          <a:p>
            <a:pPr lvl="0">
              <a:buFont typeface="Arial" panose="020B0604020202020204" pitchFamily="34" charset="0"/>
              <a:buChar char="•"/>
            </a:pPr>
            <a:r>
              <a:rPr lang="en-US" sz="2000" dirty="0"/>
              <a:t>Option 3: format as a complement to legacy </a:t>
            </a:r>
            <a:r>
              <a:rPr lang="en-US" sz="2000" dirty="0" err="1"/>
              <a:t>QoS_Control</a:t>
            </a:r>
            <a:r>
              <a:rPr lang="en-US" sz="2000" dirty="0"/>
              <a:t> BSR</a:t>
            </a:r>
          </a:p>
          <a:p>
            <a:pPr lvl="1">
              <a:buFont typeface="Arial" panose="020B0604020202020204" pitchFamily="34" charset="0"/>
              <a:buChar char="•"/>
            </a:pPr>
            <a:r>
              <a:rPr lang="en-GB" sz="1600" dirty="0"/>
              <a:t>STA reports the queue size for a given TID in the Queue Size subfield of the </a:t>
            </a:r>
            <a:r>
              <a:rPr lang="en-GB" sz="1600" dirty="0" err="1"/>
              <a:t>QoS</a:t>
            </a:r>
            <a:r>
              <a:rPr lang="en-GB" sz="1600" dirty="0"/>
              <a:t> Control field in </a:t>
            </a:r>
            <a:r>
              <a:rPr lang="en-GB" sz="1600" dirty="0" err="1"/>
              <a:t>QoS</a:t>
            </a:r>
            <a:r>
              <a:rPr lang="en-GB" sz="1600" dirty="0"/>
              <a:t> Data/Null frames it transmits</a:t>
            </a:r>
            <a:endParaRPr lang="en-US" dirty="0"/>
          </a:p>
          <a:p>
            <a:pPr lvl="1">
              <a:buFont typeface="Arial" panose="020B0604020202020204" pitchFamily="34" charset="0"/>
              <a:buChar char="•"/>
            </a:pPr>
            <a:r>
              <a:rPr lang="en-GB" sz="1600" dirty="0"/>
              <a:t>STA sets the B4 (</a:t>
            </a:r>
            <a:r>
              <a:rPr lang="en-GB" sz="1600" dirty="0">
                <a:solidFill>
                  <a:srgbClr val="FF0000"/>
                </a:solidFill>
              </a:rPr>
              <a:t>LL-BSR indication </a:t>
            </a:r>
            <a:r>
              <a:rPr lang="en-GB" sz="1600" dirty="0"/>
              <a:t>bit) to 0 to indicate that the BSR is an LL-BSR, while the Delay Bound information is present in a </a:t>
            </a:r>
            <a:r>
              <a:rPr lang="en-GB" sz="1600" dirty="0">
                <a:solidFill>
                  <a:srgbClr val="00CCFF"/>
                </a:solidFill>
              </a:rPr>
              <a:t>Delay Bound subfield </a:t>
            </a:r>
            <a:r>
              <a:rPr lang="en-GB" sz="1600" dirty="0"/>
              <a:t>of a LL-BSR Control subfield.</a:t>
            </a:r>
          </a:p>
          <a:p>
            <a:pPr lvl="1">
              <a:buFont typeface="Arial" panose="020B0604020202020204" pitchFamily="34" charset="0"/>
              <a:buChar char="•"/>
            </a:pPr>
            <a:r>
              <a:rPr lang="en-GB" sz="1600" dirty="0" smtClean="0"/>
              <a:t>Backward compatible…</a:t>
            </a:r>
          </a:p>
          <a:p>
            <a:pPr lvl="2">
              <a:spcBef>
                <a:spcPts val="0"/>
              </a:spcBef>
              <a:buFont typeface="Arial" panose="020B0604020202020204" pitchFamily="34" charset="0"/>
              <a:buChar char="•"/>
            </a:pPr>
            <a:r>
              <a:rPr lang="en-GB" sz="1400" dirty="0" smtClean="0"/>
              <a:t>Issue to consider: </a:t>
            </a:r>
            <a:r>
              <a:rPr lang="en-GB" sz="1400" dirty="0" err="1" smtClean="0"/>
              <a:t>REVme</a:t>
            </a:r>
            <a:r>
              <a:rPr lang="en-GB" sz="1400" dirty="0" smtClean="0"/>
              <a:t> </a:t>
            </a:r>
            <a:r>
              <a:rPr lang="en-GB" sz="1400" dirty="0"/>
              <a:t>D0.4 </a:t>
            </a:r>
            <a:r>
              <a:rPr lang="en-GB" sz="1400" dirty="0" smtClean="0"/>
              <a:t>(section 10.8) mandates that MPDUs </a:t>
            </a:r>
            <a:r>
              <a:rPr lang="en-GB" sz="1400" dirty="0"/>
              <a:t>aggregated in the same AMPDU shall contain the same HT Control field</a:t>
            </a:r>
            <a:endParaRPr lang="en-US" sz="1400" dirty="0"/>
          </a:p>
        </p:txBody>
      </p:sp>
      <p:sp>
        <p:nvSpPr>
          <p:cNvPr id="4" name="Slide Number Placeholder 3"/>
          <p:cNvSpPr>
            <a:spLocks noGrp="1"/>
          </p:cNvSpPr>
          <p:nvPr>
            <p:ph type="sldNum" idx="12"/>
          </p:nvPr>
        </p:nvSpPr>
        <p:spPr/>
        <p:txBody>
          <a:bodyPr/>
          <a:lstStyle/>
          <a:p>
            <a:r>
              <a:rPr lang="en-US" dirty="0"/>
              <a:t>Slide </a:t>
            </a:r>
            <a:fld id="{440F5867-744E-4AA6-B0ED-4C44D2DFBB7B}" type="slidenum">
              <a:rPr lang="en-US" smtClean="0"/>
              <a:pPr/>
              <a:t>8</a:t>
            </a:fld>
            <a:endParaRPr lang="en-US" dirty="0"/>
          </a:p>
        </p:txBody>
      </p:sp>
      <p:sp>
        <p:nvSpPr>
          <p:cNvPr id="5" name="Footer Placeholder 4"/>
          <p:cNvSpPr>
            <a:spLocks noGrp="1"/>
          </p:cNvSpPr>
          <p:nvPr>
            <p:ph type="ftr" idx="13"/>
          </p:nvPr>
        </p:nvSpPr>
        <p:spPr/>
        <p:txBody>
          <a:bodyPr/>
          <a:lstStyle/>
          <a:p>
            <a:r>
              <a:rPr lang="en-US" altLang="zh-CN" dirty="0"/>
              <a:t>Pascal Viger, </a:t>
            </a:r>
            <a:r>
              <a:rPr lang="en-US" altLang="zh-CN" dirty="0" smtClean="0"/>
              <a:t>Canon</a:t>
            </a:r>
            <a:endParaRPr lang="en-US" altLang="zh-CN" dirty="0"/>
          </a:p>
        </p:txBody>
      </p:sp>
      <p:sp>
        <p:nvSpPr>
          <p:cNvPr id="6" name="Date Placeholder 5"/>
          <p:cNvSpPr>
            <a:spLocks noGrp="1"/>
          </p:cNvSpPr>
          <p:nvPr>
            <p:ph type="dt" idx="15"/>
          </p:nvPr>
        </p:nvSpPr>
        <p:spPr/>
        <p:txBody>
          <a:bodyPr/>
          <a:lstStyle/>
          <a:p>
            <a:r>
              <a:rPr lang="en-US" dirty="0"/>
              <a:t>September 2021</a:t>
            </a:r>
          </a:p>
        </p:txBody>
      </p:sp>
      <p:grpSp>
        <p:nvGrpSpPr>
          <p:cNvPr id="90" name="Group 89"/>
          <p:cNvGrpSpPr/>
          <p:nvPr/>
        </p:nvGrpSpPr>
        <p:grpSpPr>
          <a:xfrm>
            <a:off x="1143000" y="3298296"/>
            <a:ext cx="6908217" cy="3178704"/>
            <a:chOff x="1447800" y="3124200"/>
            <a:chExt cx="6908217" cy="3178704"/>
          </a:xfrm>
        </p:grpSpPr>
        <p:grpSp>
          <p:nvGrpSpPr>
            <p:cNvPr id="83" name="Group 82"/>
            <p:cNvGrpSpPr/>
            <p:nvPr/>
          </p:nvGrpSpPr>
          <p:grpSpPr>
            <a:xfrm>
              <a:off x="1447800" y="3124200"/>
              <a:ext cx="6908217" cy="3178704"/>
              <a:chOff x="1163012" y="2148535"/>
              <a:chExt cx="6908217" cy="3178704"/>
            </a:xfrm>
          </p:grpSpPr>
          <p:pic>
            <p:nvPicPr>
              <p:cNvPr id="7" name="Picture 6"/>
              <p:cNvPicPr>
                <a:picLocks noChangeAspect="1"/>
              </p:cNvPicPr>
              <p:nvPr/>
            </p:nvPicPr>
            <p:blipFill>
              <a:blip r:embed="rId2"/>
              <a:stretch>
                <a:fillRect/>
              </a:stretch>
            </p:blipFill>
            <p:spPr>
              <a:xfrm>
                <a:off x="1163012" y="3264608"/>
                <a:ext cx="3395939" cy="1203208"/>
              </a:xfrm>
              <a:prstGeom prst="rect">
                <a:avLst/>
              </a:prstGeom>
            </p:spPr>
          </p:pic>
          <p:cxnSp>
            <p:nvCxnSpPr>
              <p:cNvPr id="18" name="Connecteur droit 6"/>
              <p:cNvCxnSpPr/>
              <p:nvPr/>
            </p:nvCxnSpPr>
            <p:spPr>
              <a:xfrm flipH="1">
                <a:off x="5477812" y="2752243"/>
                <a:ext cx="861263" cy="6559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Connecteur droit 8"/>
              <p:cNvCxnSpPr/>
              <p:nvPr/>
            </p:nvCxnSpPr>
            <p:spPr>
              <a:xfrm>
                <a:off x="6905152" y="2736994"/>
                <a:ext cx="700352" cy="6712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750402"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Frame control</a:t>
                </a:r>
              </a:p>
            </p:txBody>
          </p:sp>
          <p:sp>
            <p:nvSpPr>
              <p:cNvPr id="21" name="Rectangle 20"/>
              <p:cNvSpPr/>
              <p:nvPr/>
            </p:nvSpPr>
            <p:spPr>
              <a:xfrm>
                <a:off x="2323542"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Duration /ID</a:t>
                </a:r>
              </a:p>
            </p:txBody>
          </p:sp>
          <p:sp>
            <p:nvSpPr>
              <p:cNvPr id="22" name="Rectangle 21"/>
              <p:cNvSpPr/>
              <p:nvPr/>
            </p:nvSpPr>
            <p:spPr>
              <a:xfrm>
                <a:off x="2896683"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1</a:t>
                </a:r>
              </a:p>
            </p:txBody>
          </p:sp>
          <p:sp>
            <p:nvSpPr>
              <p:cNvPr id="23" name="Rectangle 22"/>
              <p:cNvSpPr/>
              <p:nvPr/>
            </p:nvSpPr>
            <p:spPr>
              <a:xfrm>
                <a:off x="3467284"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2</a:t>
                </a:r>
              </a:p>
            </p:txBody>
          </p:sp>
          <p:sp>
            <p:nvSpPr>
              <p:cNvPr id="24" name="Rectangle 23"/>
              <p:cNvSpPr/>
              <p:nvPr/>
            </p:nvSpPr>
            <p:spPr>
              <a:xfrm>
                <a:off x="4041623"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3</a:t>
                </a:r>
              </a:p>
            </p:txBody>
          </p:sp>
          <p:sp>
            <p:nvSpPr>
              <p:cNvPr id="25" name="Rectangle 24"/>
              <p:cNvSpPr/>
              <p:nvPr/>
            </p:nvSpPr>
            <p:spPr>
              <a:xfrm>
                <a:off x="4617680"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Sequence</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a:t>
                </a:r>
              </a:p>
            </p:txBody>
          </p:sp>
          <p:sp>
            <p:nvSpPr>
              <p:cNvPr id="26" name="Rectangle 25"/>
              <p:cNvSpPr/>
              <p:nvPr/>
            </p:nvSpPr>
            <p:spPr>
              <a:xfrm>
                <a:off x="5192019"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4</a:t>
                </a:r>
              </a:p>
            </p:txBody>
          </p:sp>
          <p:sp>
            <p:nvSpPr>
              <p:cNvPr id="27" name="Rectangle 26"/>
              <p:cNvSpPr/>
              <p:nvPr/>
            </p:nvSpPr>
            <p:spPr>
              <a:xfrm>
                <a:off x="5768077"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QoS</a:t>
                </a:r>
                <a:endPar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a:t>
                </a:r>
              </a:p>
            </p:txBody>
          </p:sp>
          <p:sp>
            <p:nvSpPr>
              <p:cNvPr id="28" name="Rectangle 27"/>
              <p:cNvSpPr/>
              <p:nvPr/>
            </p:nvSpPr>
            <p:spPr>
              <a:xfrm>
                <a:off x="6919677"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Frame</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body</a:t>
                </a:r>
              </a:p>
            </p:txBody>
          </p:sp>
          <p:sp>
            <p:nvSpPr>
              <p:cNvPr id="29" name="Rectangle 28"/>
              <p:cNvSpPr/>
              <p:nvPr/>
            </p:nvSpPr>
            <p:spPr>
              <a:xfrm>
                <a:off x="7495172"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FCS</a:t>
                </a:r>
              </a:p>
            </p:txBody>
          </p:sp>
          <p:sp>
            <p:nvSpPr>
              <p:cNvPr id="30" name="Rectangle 29"/>
              <p:cNvSpPr/>
              <p:nvPr/>
            </p:nvSpPr>
            <p:spPr>
              <a:xfrm>
                <a:off x="1178603" y="2155922"/>
                <a:ext cx="576057" cy="233057"/>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Octets:</a:t>
                </a:r>
              </a:p>
            </p:txBody>
          </p:sp>
          <p:sp>
            <p:nvSpPr>
              <p:cNvPr id="31" name="Rectangle 30"/>
              <p:cNvSpPr/>
              <p:nvPr/>
            </p:nvSpPr>
            <p:spPr>
              <a:xfrm>
                <a:off x="1750402"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2</a:t>
                </a:r>
              </a:p>
            </p:txBody>
          </p:sp>
          <p:sp>
            <p:nvSpPr>
              <p:cNvPr id="32" name="Rectangle 31"/>
              <p:cNvSpPr/>
              <p:nvPr/>
            </p:nvSpPr>
            <p:spPr>
              <a:xfrm>
                <a:off x="2323542"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2</a:t>
                </a:r>
              </a:p>
            </p:txBody>
          </p:sp>
          <p:sp>
            <p:nvSpPr>
              <p:cNvPr id="33" name="Rectangle 32"/>
              <p:cNvSpPr/>
              <p:nvPr/>
            </p:nvSpPr>
            <p:spPr>
              <a:xfrm>
                <a:off x="2896683"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6</a:t>
                </a:r>
              </a:p>
            </p:txBody>
          </p:sp>
          <p:sp>
            <p:nvSpPr>
              <p:cNvPr id="34" name="Rectangle 33"/>
              <p:cNvSpPr/>
              <p:nvPr/>
            </p:nvSpPr>
            <p:spPr>
              <a:xfrm>
                <a:off x="3467284"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6</a:t>
                </a:r>
              </a:p>
            </p:txBody>
          </p:sp>
          <p:sp>
            <p:nvSpPr>
              <p:cNvPr id="35" name="Rectangle 34"/>
              <p:cNvSpPr/>
              <p:nvPr/>
            </p:nvSpPr>
            <p:spPr>
              <a:xfrm>
                <a:off x="4041623"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6</a:t>
                </a:r>
              </a:p>
            </p:txBody>
          </p:sp>
          <p:sp>
            <p:nvSpPr>
              <p:cNvPr id="36" name="Rectangle 35"/>
              <p:cNvSpPr/>
              <p:nvPr/>
            </p:nvSpPr>
            <p:spPr>
              <a:xfrm>
                <a:off x="4617680"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2</a:t>
                </a:r>
              </a:p>
            </p:txBody>
          </p:sp>
          <p:sp>
            <p:nvSpPr>
              <p:cNvPr id="37" name="Rectangle 36"/>
              <p:cNvSpPr/>
              <p:nvPr/>
            </p:nvSpPr>
            <p:spPr>
              <a:xfrm>
                <a:off x="5192019"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endPar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38" name="Rectangle 37"/>
              <p:cNvSpPr/>
              <p:nvPr/>
            </p:nvSpPr>
            <p:spPr>
              <a:xfrm>
                <a:off x="5768077"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2</a:t>
                </a:r>
              </a:p>
            </p:txBody>
          </p:sp>
          <p:sp>
            <p:nvSpPr>
              <p:cNvPr id="39" name="Rectangle 38"/>
              <p:cNvSpPr/>
              <p:nvPr/>
            </p:nvSpPr>
            <p:spPr>
              <a:xfrm>
                <a:off x="6919677"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Variable</a:t>
                </a:r>
              </a:p>
            </p:txBody>
          </p:sp>
          <p:sp>
            <p:nvSpPr>
              <p:cNvPr id="40" name="Rectangle 39"/>
              <p:cNvSpPr/>
              <p:nvPr/>
            </p:nvSpPr>
            <p:spPr>
              <a:xfrm>
                <a:off x="7495172"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4</a:t>
                </a:r>
              </a:p>
            </p:txBody>
          </p:sp>
          <p:sp>
            <p:nvSpPr>
              <p:cNvPr id="43" name="Rectangle 42"/>
              <p:cNvSpPr/>
              <p:nvPr/>
            </p:nvSpPr>
            <p:spPr>
              <a:xfrm>
                <a:off x="6343620"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HT/EHT</a:t>
                </a:r>
                <a:endPar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a:t>
                </a:r>
              </a:p>
            </p:txBody>
          </p:sp>
          <p:sp>
            <p:nvSpPr>
              <p:cNvPr id="44" name="Rectangle 43"/>
              <p:cNvSpPr/>
              <p:nvPr/>
            </p:nvSpPr>
            <p:spPr>
              <a:xfrm>
                <a:off x="6343620"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4</a:t>
                </a:r>
              </a:p>
            </p:txBody>
          </p:sp>
          <p:sp>
            <p:nvSpPr>
              <p:cNvPr id="45" name="Rectangle 44"/>
              <p:cNvSpPr/>
              <p:nvPr/>
            </p:nvSpPr>
            <p:spPr>
              <a:xfrm>
                <a:off x="5189416" y="2148535"/>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6</a:t>
                </a:r>
              </a:p>
            </p:txBody>
          </p:sp>
          <p:sp>
            <p:nvSpPr>
              <p:cNvPr id="48" name="Rectangle 47"/>
              <p:cNvSpPr/>
              <p:nvPr/>
            </p:nvSpPr>
            <p:spPr>
              <a:xfrm>
                <a:off x="5394395"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 1</a:t>
                </a:r>
              </a:p>
            </p:txBody>
          </p:sp>
          <p:sp>
            <p:nvSpPr>
              <p:cNvPr id="49" name="Rectangle 48"/>
              <p:cNvSpPr/>
              <p:nvPr/>
            </p:nvSpPr>
            <p:spPr>
              <a:xfrm>
                <a:off x="5967535"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t>
                </a:r>
              </a:p>
            </p:txBody>
          </p:sp>
          <p:sp>
            <p:nvSpPr>
              <p:cNvPr id="50" name="Rectangle 49"/>
              <p:cNvSpPr/>
              <p:nvPr/>
            </p:nvSpPr>
            <p:spPr>
              <a:xfrm>
                <a:off x="6540676"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 N</a:t>
                </a:r>
              </a:p>
            </p:txBody>
          </p:sp>
          <p:sp>
            <p:nvSpPr>
              <p:cNvPr id="51" name="Rectangle 50"/>
              <p:cNvSpPr/>
              <p:nvPr/>
            </p:nvSpPr>
            <p:spPr>
              <a:xfrm>
                <a:off x="7111277"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Padding</a:t>
                </a:r>
              </a:p>
            </p:txBody>
          </p:sp>
          <p:sp>
            <p:nvSpPr>
              <p:cNvPr id="52" name="Rectangle 51"/>
              <p:cNvSpPr/>
              <p:nvPr/>
            </p:nvSpPr>
            <p:spPr>
              <a:xfrm>
                <a:off x="5581876" y="3263965"/>
                <a:ext cx="1801371"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A-Control</a:t>
                </a:r>
              </a:p>
            </p:txBody>
          </p:sp>
          <p:cxnSp>
            <p:nvCxnSpPr>
              <p:cNvPr id="53" name="Connecteur droit avec flèche 114"/>
              <p:cNvCxnSpPr/>
              <p:nvPr/>
            </p:nvCxnSpPr>
            <p:spPr>
              <a:xfrm>
                <a:off x="5385760" y="3464320"/>
                <a:ext cx="2274347" cy="0"/>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cxnSp>
            <p:nvCxnSpPr>
              <p:cNvPr id="62" name="Connecteur droit 6"/>
              <p:cNvCxnSpPr/>
              <p:nvPr/>
            </p:nvCxnSpPr>
            <p:spPr>
              <a:xfrm flipH="1">
                <a:off x="1178602" y="2736994"/>
                <a:ext cx="4528202" cy="8281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Connecteur droit 6"/>
              <p:cNvCxnSpPr/>
              <p:nvPr/>
            </p:nvCxnSpPr>
            <p:spPr>
              <a:xfrm flipH="1">
                <a:off x="4488866" y="2761795"/>
                <a:ext cx="1808156" cy="8277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819873" y="4688014"/>
                <a:ext cx="623808"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 ID</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TBD</a:t>
                </a:r>
              </a:p>
            </p:txBody>
          </p:sp>
          <p:sp>
            <p:nvSpPr>
              <p:cNvPr id="67" name="Rectangle 66"/>
              <p:cNvSpPr/>
              <p:nvPr/>
            </p:nvSpPr>
            <p:spPr>
              <a:xfrm>
                <a:off x="6438223" y="4688014"/>
                <a:ext cx="1224390"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srgbClr val="00CCFF"/>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Delay Bound</a:t>
                </a:r>
              </a:p>
            </p:txBody>
          </p:sp>
          <p:sp>
            <p:nvSpPr>
              <p:cNvPr id="68" name="Rectangle 67"/>
              <p:cNvSpPr/>
              <p:nvPr/>
            </p:nvSpPr>
            <p:spPr>
              <a:xfrm>
                <a:off x="5711912" y="5045947"/>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4</a:t>
                </a:r>
              </a:p>
            </p:txBody>
          </p:sp>
          <p:sp>
            <p:nvSpPr>
              <p:cNvPr id="69" name="Rectangle 68"/>
              <p:cNvSpPr/>
              <p:nvPr/>
            </p:nvSpPr>
            <p:spPr>
              <a:xfrm>
                <a:off x="6705600" y="5029200"/>
                <a:ext cx="789573"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i="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Size</a:t>
                </a:r>
              </a:p>
            </p:txBody>
          </p:sp>
          <p:sp>
            <p:nvSpPr>
              <p:cNvPr id="70" name="Rectangle 69"/>
              <p:cNvSpPr/>
              <p:nvPr/>
            </p:nvSpPr>
            <p:spPr>
              <a:xfrm>
                <a:off x="5277210" y="5036059"/>
                <a:ext cx="576057" cy="233057"/>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Bits:</a:t>
                </a:r>
              </a:p>
            </p:txBody>
          </p:sp>
          <p:sp>
            <p:nvSpPr>
              <p:cNvPr id="76" name="Rectangle 75"/>
              <p:cNvSpPr/>
              <p:nvPr/>
            </p:nvSpPr>
            <p:spPr>
              <a:xfrm>
                <a:off x="5809091" y="4467816"/>
                <a:ext cx="634589"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B0       B3</a:t>
                </a:r>
              </a:p>
            </p:txBody>
          </p:sp>
          <p:cxnSp>
            <p:nvCxnSpPr>
              <p:cNvPr id="77" name="Connecteur droit 6"/>
              <p:cNvCxnSpPr>
                <a:endCxn id="76" idx="1"/>
              </p:cNvCxnSpPr>
              <p:nvPr/>
            </p:nvCxnSpPr>
            <p:spPr>
              <a:xfrm>
                <a:off x="5402095" y="3870964"/>
                <a:ext cx="406996" cy="7168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Connecteur droit 8"/>
              <p:cNvCxnSpPr/>
              <p:nvPr/>
            </p:nvCxnSpPr>
            <p:spPr>
              <a:xfrm>
                <a:off x="5920326" y="3942102"/>
                <a:ext cx="1634635" cy="6634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Rectangle 78"/>
              <p:cNvSpPr>
                <a:spLocks noChangeArrowheads="1"/>
              </p:cNvSpPr>
              <p:nvPr/>
            </p:nvSpPr>
            <p:spPr bwMode="auto">
              <a:xfrm>
                <a:off x="2571735" y="4508613"/>
                <a:ext cx="992576" cy="818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89417" tIns="43924" rIns="89417" bIns="43924">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753008">
                  <a:defRPr/>
                </a:pPr>
                <a:r>
                  <a:rPr lang="en-US" sz="1186" dirty="0">
                    <a:solidFill>
                      <a:srgbClr val="FF0000"/>
                    </a:solidFill>
                    <a:latin typeface="+mn-lt"/>
                    <a:ea typeface="ＭＳ Ｐゴシック" pitchFamily="34" charset="-128"/>
                  </a:rPr>
                  <a:t>bit B4 set to 0 for LL-BSR indication</a:t>
                </a:r>
              </a:p>
            </p:txBody>
          </p:sp>
          <p:cxnSp>
            <p:nvCxnSpPr>
              <p:cNvPr id="80" name="AutoShape 64"/>
              <p:cNvCxnSpPr>
                <a:cxnSpLocks noChangeShapeType="1"/>
                <a:stCxn id="79" idx="1"/>
                <a:endCxn id="81" idx="2"/>
              </p:cNvCxnSpPr>
              <p:nvPr/>
            </p:nvCxnSpPr>
            <p:spPr bwMode="auto">
              <a:xfrm rot="10800000">
                <a:off x="2081313" y="3891830"/>
                <a:ext cx="490422" cy="1026097"/>
              </a:xfrm>
              <a:prstGeom prst="curvedConnector2">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1" name="TextBox 80"/>
              <p:cNvSpPr txBox="1"/>
              <p:nvPr/>
            </p:nvSpPr>
            <p:spPr>
              <a:xfrm>
                <a:off x="1823194" y="3650683"/>
                <a:ext cx="516237" cy="241146"/>
              </a:xfrm>
              <a:prstGeom prst="rect">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defRPr lang="fr-FR"/>
                </a:defPPr>
                <a:lvl1pPr marL="0" marR="0" indent="0" algn="ctr" defTabSz="914400" eaLnBrk="1" latinLnBrk="0" hangingPunct="1">
                  <a:lnSpc>
                    <a:spcPct val="100000"/>
                  </a:lnSpc>
                  <a:buClrTx/>
                  <a:buSzTx/>
                  <a:buFontTx/>
                  <a:buNone/>
                  <a:tabLst/>
                  <a:defRPr kumimoji="0" sz="1050" b="0" i="0" u="none" strike="noStrike" cap="none" normalizeH="0" baseline="0">
                    <a:ln>
                      <a:noFill/>
                    </a:ln>
                    <a:effectLst/>
                  </a:defRPr>
                </a:lvl1pPr>
              </a:lstStyle>
              <a:p>
                <a:r>
                  <a:rPr lang="en-US" sz="1038" dirty="0">
                    <a:solidFill>
                      <a:srgbClr val="FF0000"/>
                    </a:solidFill>
                  </a:rPr>
                  <a:t>LL-BSR</a:t>
                </a:r>
              </a:p>
            </p:txBody>
          </p:sp>
        </p:grpSp>
        <p:sp>
          <p:nvSpPr>
            <p:cNvPr id="84" name="Rectangle 83"/>
            <p:cNvSpPr>
              <a:spLocks noChangeArrowheads="1"/>
            </p:cNvSpPr>
            <p:nvPr/>
          </p:nvSpPr>
          <p:spPr bwMode="auto">
            <a:xfrm>
              <a:off x="4733186" y="5642392"/>
              <a:ext cx="992576" cy="63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89417" tIns="43924" rIns="89417" bIns="43924">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753008">
                <a:defRPr/>
              </a:pPr>
              <a:r>
                <a:rPr lang="en-US" sz="1186" dirty="0">
                  <a:solidFill>
                    <a:srgbClr val="FF0000"/>
                  </a:solidFill>
                  <a:latin typeface="+mn-lt"/>
                  <a:ea typeface="ＭＳ Ｐゴシック" pitchFamily="34" charset="-128"/>
                </a:rPr>
                <a:t>set to a new value for LL-BSR Control</a:t>
              </a:r>
            </a:p>
          </p:txBody>
        </p:sp>
        <p:cxnSp>
          <p:nvCxnSpPr>
            <p:cNvPr id="85" name="AutoShape 64"/>
            <p:cNvCxnSpPr>
              <a:cxnSpLocks noChangeShapeType="1"/>
              <a:stCxn id="84" idx="3"/>
              <a:endCxn id="66" idx="2"/>
            </p:cNvCxnSpPr>
            <p:nvPr/>
          </p:nvCxnSpPr>
          <p:spPr bwMode="auto">
            <a:xfrm>
              <a:off x="5725762" y="5960474"/>
              <a:ext cx="690803" cy="48840"/>
            </a:xfrm>
            <a:prstGeom prst="curvedConnector4">
              <a:avLst>
                <a:gd name="adj1" fmla="val 27424"/>
                <a:gd name="adj2" fmla="val 568059"/>
              </a:avLst>
            </a:prstGeom>
            <a:noFill/>
            <a:ln w="9525">
              <a:solidFill>
                <a:schemeClr val="tx1"/>
              </a:solidFill>
              <a:round/>
              <a:headEnd/>
              <a:tailEnd/>
            </a:ln>
            <a:extLst>
              <a:ext uri="{909E8E84-426E-40DD-AFC4-6F175D3DCCD1}">
                <a14:hiddenFill xmlns:a14="http://schemas.microsoft.com/office/drawing/2010/main">
                  <a:noFill/>
                </a14:hiddenFill>
              </a:ext>
            </a:extLst>
          </p:spPr>
        </p:cxnSp>
      </p:grpSp>
      <p:cxnSp>
        <p:nvCxnSpPr>
          <p:cNvPr id="56" name="Straight Connector 55"/>
          <p:cNvCxnSpPr/>
          <p:nvPr/>
        </p:nvCxnSpPr>
        <p:spPr bwMode="auto">
          <a:xfrm flipH="1">
            <a:off x="1895434" y="3124200"/>
            <a:ext cx="1312577" cy="0"/>
          </a:xfrm>
          <a:prstGeom prst="line">
            <a:avLst/>
          </a:prstGeom>
          <a:solidFill>
            <a:srgbClr val="00B8FF"/>
          </a:solidFill>
          <a:ln w="9525" cap="flat" cmpd="sng" algn="ctr">
            <a:solidFill>
              <a:srgbClr val="FF0000"/>
            </a:solidFill>
            <a:prstDash val="dash"/>
            <a:round/>
            <a:headEnd type="none" w="med" len="med"/>
            <a:tailEnd type="none" w="med" len="med"/>
          </a:ln>
          <a:effectLst/>
        </p:spPr>
      </p:cxnSp>
    </p:spTree>
    <p:extLst>
      <p:ext uri="{BB962C8B-B14F-4D97-AF65-F5344CB8AC3E}">
        <p14:creationId xmlns:p14="http://schemas.microsoft.com/office/powerpoint/2010/main" val="1406316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Summary</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sz="2000" b="0" dirty="0"/>
              <a:t>This contribution proposes a BSR </a:t>
            </a:r>
            <a:r>
              <a:rPr lang="en-US" altLang="zh-CN" sz="2000" b="0" dirty="0" smtClean="0"/>
              <a:t>adapted </a:t>
            </a:r>
            <a:r>
              <a:rPr lang="en-US" altLang="zh-CN" sz="2000" b="0" dirty="0"/>
              <a:t>to latency sensitive streams (called LL-BSR).</a:t>
            </a:r>
          </a:p>
          <a:p>
            <a:pPr>
              <a:buFont typeface="Arial" panose="020B0604020202020204" pitchFamily="34" charset="0"/>
              <a:buChar char="•"/>
            </a:pPr>
            <a:r>
              <a:rPr lang="en-US" sz="2000" b="0" dirty="0"/>
              <a:t>A timing/delay indication is included in order to specify an</a:t>
            </a:r>
            <a:r>
              <a:rPr lang="en-GB" sz="2000" b="0" dirty="0"/>
              <a:t> amount of data to be delivered under a </a:t>
            </a:r>
            <a:r>
              <a:rPr lang="en-GB" sz="2000" b="0" dirty="0" smtClean="0"/>
              <a:t>given </a:t>
            </a:r>
            <a:r>
              <a:rPr lang="en-GB" sz="2000" b="0" dirty="0"/>
              <a:t>delay.</a:t>
            </a:r>
            <a:endParaRPr lang="en-US" sz="2000" b="0" dirty="0"/>
          </a:p>
          <a:p>
            <a:pPr>
              <a:buFont typeface="Arial" panose="020B0604020202020204" pitchFamily="34" charset="0"/>
              <a:buChar char="•"/>
            </a:pPr>
            <a:r>
              <a:rPr lang="en-GB" sz="2000" b="0" dirty="0"/>
              <a:t>The AP uses the timing information associated with the LL-BSR to adapt its scheduling.</a:t>
            </a:r>
          </a:p>
          <a:p>
            <a:pPr>
              <a:buFont typeface="Arial" panose="020B0604020202020204" pitchFamily="34" charset="0"/>
              <a:buChar char="•"/>
            </a:pPr>
            <a:endParaRPr lang="en-GB" sz="2000" b="0" dirty="0"/>
          </a:p>
          <a:p>
            <a:pPr>
              <a:buFont typeface="Arial" panose="020B0604020202020204" pitchFamily="34" charset="0"/>
              <a:buChar char="•"/>
            </a:pPr>
            <a:r>
              <a:rPr lang="en-GB" sz="2000" b="0" dirty="0"/>
              <a:t>Preferred option is </a:t>
            </a:r>
            <a:r>
              <a:rPr lang="en-GB" sz="2000" b="0" u="sng" dirty="0">
                <a:solidFill>
                  <a:schemeClr val="tx1"/>
                </a:solidFill>
              </a:rPr>
              <a:t>option 1</a:t>
            </a:r>
            <a:r>
              <a:rPr lang="en-GB" sz="2000" b="0" dirty="0"/>
              <a:t> </a:t>
            </a:r>
            <a:r>
              <a:rPr lang="en-GB" sz="2000" b="0" dirty="0" smtClean="0"/>
              <a:t>:</a:t>
            </a:r>
            <a:endParaRPr lang="en-GB" sz="2000" b="0" dirty="0"/>
          </a:p>
          <a:p>
            <a:pPr lvl="1">
              <a:buFont typeface="Arial" panose="020B0604020202020204" pitchFamily="34" charset="0"/>
              <a:buChar char="•"/>
            </a:pPr>
            <a:r>
              <a:rPr lang="en-GB" sz="1600" b="0" dirty="0" smtClean="0"/>
              <a:t>New variant of A-Control subfield, dedicated to low latency for 11be</a:t>
            </a:r>
          </a:p>
          <a:p>
            <a:pPr lvl="1">
              <a:buFont typeface="Arial" panose="020B0604020202020204" pitchFamily="34" charset="0"/>
              <a:buChar char="•"/>
            </a:pPr>
            <a:r>
              <a:rPr lang="en-GB" sz="1600" b="0" dirty="0" smtClean="0"/>
              <a:t>because it can support various </a:t>
            </a:r>
            <a:r>
              <a:rPr lang="en-GB" sz="1600" b="0" dirty="0"/>
              <a:t>traffic </a:t>
            </a:r>
            <a:r>
              <a:rPr lang="en-GB" sz="1600" b="0" dirty="0" smtClean="0"/>
              <a:t>identifications </a:t>
            </a:r>
            <a:r>
              <a:rPr lang="en-GB" sz="1600" b="0" dirty="0"/>
              <a:t>: TID, TSID, SCSID and not only </a:t>
            </a:r>
            <a:r>
              <a:rPr lang="en-GB" sz="1600" b="0" dirty="0" smtClean="0"/>
              <a:t>AC </a:t>
            </a:r>
            <a:r>
              <a:rPr lang="en-GB" sz="1400" b="0" dirty="0" smtClean="0"/>
              <a:t>(Motivation explained in [2], “</a:t>
            </a:r>
            <a:r>
              <a:rPr lang="en-US" sz="1400" dirty="0"/>
              <a:t>CR for Low-Latency stream </a:t>
            </a:r>
            <a:r>
              <a:rPr lang="en-US" sz="1400" dirty="0" smtClean="0"/>
              <a:t>identification”)</a:t>
            </a:r>
            <a:endParaRPr lang="en-GB" sz="14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cxnSp>
        <p:nvCxnSpPr>
          <p:cNvPr id="7" name="Straight Connector 6"/>
          <p:cNvCxnSpPr/>
          <p:nvPr/>
        </p:nvCxnSpPr>
        <p:spPr bwMode="auto">
          <a:xfrm>
            <a:off x="1524000" y="5105400"/>
            <a:ext cx="5715000" cy="0"/>
          </a:xfrm>
          <a:prstGeom prst="line">
            <a:avLst/>
          </a:prstGeom>
          <a:solidFill>
            <a:srgbClr val="00B8FF"/>
          </a:solidFill>
          <a:ln w="9525" cap="flat" cmpd="sng" algn="ctr">
            <a:solidFill>
              <a:srgbClr val="FF0000"/>
            </a:solidFill>
            <a:prstDash val="dash"/>
            <a:round/>
            <a:headEnd type="none" w="med" len="med"/>
            <a:tailEnd type="none" w="med" len="med"/>
          </a:ln>
          <a:effectLst/>
        </p:spPr>
      </p:cxnSp>
    </p:spTree>
    <p:extLst>
      <p:ext uri="{BB962C8B-B14F-4D97-AF65-F5344CB8AC3E}">
        <p14:creationId xmlns:p14="http://schemas.microsoft.com/office/powerpoint/2010/main" val="3577690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90283</TotalTime>
  <Words>1692</Words>
  <Application>Microsoft Office PowerPoint</Application>
  <PresentationFormat>On-screen Show (4:3)</PresentationFormat>
  <Paragraphs>224</Paragraphs>
  <Slides>12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MS Gothic</vt:lpstr>
      <vt:lpstr>ＭＳ Ｐゴシック</vt:lpstr>
      <vt:lpstr>Arial</vt:lpstr>
      <vt:lpstr>Arial Unicode MS</vt:lpstr>
      <vt:lpstr>Calibri</vt:lpstr>
      <vt:lpstr>Meiryo UI</vt:lpstr>
      <vt:lpstr>MS Mincho</vt:lpstr>
      <vt:lpstr>Tahoma</vt:lpstr>
      <vt:lpstr>Times New Roman</vt:lpstr>
      <vt:lpstr>Office Theme</vt:lpstr>
      <vt:lpstr>CR for Low-Latency BSR</vt:lpstr>
      <vt:lpstr>Abstract</vt:lpstr>
      <vt:lpstr>CIDs related to BSR for low-latency</vt:lpstr>
      <vt:lpstr>Discussion</vt:lpstr>
      <vt:lpstr>Principle :  Low-latency Buffer Status report (LL-BSR)</vt:lpstr>
      <vt:lpstr>Examples of various possible formats</vt:lpstr>
      <vt:lpstr>PowerPoint Presentation</vt:lpstr>
      <vt:lpstr>PowerPoint Presentation</vt:lpstr>
      <vt:lpstr>Summary</vt:lpstr>
      <vt:lpstr>Straw Poll #1</vt:lpstr>
      <vt:lpstr>Straw Poll #2</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 for Low-Latency BSR</dc:title>
  <dc:creator>VIGER Pascal</dc:creator>
  <cp:lastModifiedBy>VIGER Pascal</cp:lastModifiedBy>
  <cp:revision>1326</cp:revision>
  <cp:lastPrinted>2019-09-13T12:35:55Z</cp:lastPrinted>
  <dcterms:created xsi:type="dcterms:W3CDTF">2015-10-31T00:33:08Z</dcterms:created>
  <dcterms:modified xsi:type="dcterms:W3CDTF">2022-01-13T15:49:06Z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(2)2hl+6cmZBS+O2n65uOdi301sPUkU1ELO8AqpKqV2MaZTVAh8g/WSTK6PPNWWoxAWAR7gQ05o
jFyb16lC3rMBLRfwy678CDf2Oshvjg580m9bh8LgVynVYp7l1IbpxN02MeDYXFKq+4npVZl0
yuc7oPmDTD1UPKSPRZ+NhtPnoGqgXkbXbGgTckKs8+h9ounm1pkYNRVQxTRu2A1ZR6Fr9B5i
2d/zNxVNPpm3GDefZb</vt:lpwstr>
  </property>
  <property fmtid="{D5CDD505-2E9C-101B-9397-08002B2CF9AE}" pid="3" name="_2015_ms_pID_7253431">
    <vt:lpwstr>c8v0TT0oPUnpzBun4nJ+u54bQoJC5pYN2gsDNhj2a5LXbKbRUNhqDM
zEqNpbOjZCSNEGqU/5w9hPnh3T7Ts8SBsdglsWrcAtfs7JbqkmnAwXOWRfTSh8VLHCLUfqa+
shfcXk6RKLuERxPLzd1fm85ehvndYfPHZ4cN75s/IPc+sZvbY5y4hF8I8s6mvBl06SMll6tn
rqhGPV3csXgJfpm2</vt:lpwstr>
  </property>
</Properties>
</file>