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69" r:id="rId17"/>
    <p:sldId id="880" r:id="rId18"/>
    <p:sldId id="870" r:id="rId19"/>
    <p:sldId id="875" r:id="rId20"/>
    <p:sldId id="874" r:id="rId21"/>
    <p:sldId id="882" r:id="rId22"/>
    <p:sldId id="876" r:id="rId23"/>
    <p:sldId id="877" r:id="rId24"/>
    <p:sldId id="878" r:id="rId25"/>
    <p:sldId id="879" r:id="rId26"/>
    <p:sldId id="881" r:id="rId27"/>
    <p:sldId id="887" r:id="rId28"/>
    <p:sldId id="888" r:id="rId29"/>
    <p:sldId id="883" r:id="rId30"/>
    <p:sldId id="884" r:id="rId31"/>
    <p:sldId id="885" r:id="rId32"/>
    <p:sldId id="886"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5886" autoAdjust="0"/>
  </p:normalViewPr>
  <p:slideViewPr>
    <p:cSldViewPr>
      <p:cViewPr varScale="1">
        <p:scale>
          <a:sx n="108" d="100"/>
          <a:sy n="108" d="100"/>
        </p:scale>
        <p:origin x="124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o Da Silva" userId="1934ba45-2a66-4d12-ada7-d0d4ec66cbb2" providerId="ADAL" clId="{F586CAFB-37C2-49E0-BF5B-434DF33FB5EC}"/>
    <pc:docChg chg="custSel modSld">
      <pc:chgData name="Claudio Da Silva" userId="1934ba45-2a66-4d12-ada7-d0d4ec66cbb2" providerId="ADAL" clId="{F586CAFB-37C2-49E0-BF5B-434DF33FB5EC}" dt="2021-09-24T14:54:02.054" v="333" actId="20577"/>
      <pc:docMkLst>
        <pc:docMk/>
      </pc:docMkLst>
      <pc:sldChg chg="modSp mod">
        <pc:chgData name="Claudio Da Silva" userId="1934ba45-2a66-4d12-ada7-d0d4ec66cbb2" providerId="ADAL" clId="{F586CAFB-37C2-49E0-BF5B-434DF33FB5EC}" dt="2021-09-24T14:54:02.054" v="333" actId="20577"/>
        <pc:sldMkLst>
          <pc:docMk/>
          <pc:sldMk cId="2208787036" sldId="875"/>
        </pc:sldMkLst>
        <pc:spChg chg="mod">
          <ac:chgData name="Claudio Da Silva" userId="1934ba45-2a66-4d12-ada7-d0d4ec66cbb2" providerId="ADAL" clId="{F586CAFB-37C2-49E0-BF5B-434DF33FB5EC}" dt="2021-09-24T14:34:02.924" v="20" actId="6549"/>
          <ac:spMkLst>
            <pc:docMk/>
            <pc:sldMk cId="2208787036" sldId="875"/>
            <ac:spMk id="21507" creationId="{00000000-0000-0000-0000-000000000000}"/>
          </ac:spMkLst>
        </pc:spChg>
        <pc:spChg chg="mod">
          <ac:chgData name="Claudio Da Silva" userId="1934ba45-2a66-4d12-ada7-d0d4ec66cbb2" providerId="ADAL" clId="{F586CAFB-37C2-49E0-BF5B-434DF33FB5EC}" dt="2021-09-24T14:54:02.054" v="333" actId="20577"/>
          <ac:spMkLst>
            <pc:docMk/>
            <pc:sldMk cId="2208787036" sldId="875"/>
            <ac:spMk id="2150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24021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28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43640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5029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0533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71818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69500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65115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431309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80567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995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862743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502679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61986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310902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76738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431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802.11-21/</a:t>
            </a:r>
            <a:r>
              <a:rPr lang="en-US" altLang="zh-CN" sz="1800" b="1" dirty="0" smtClean="0"/>
              <a:t>1571</a:t>
            </a:r>
            <a:r>
              <a:rPr lang="en-US" altLang="en-US" sz="1800" b="1" dirty="0" smtClean="0"/>
              <a:t>r5</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 </a:t>
            </a:r>
            <a:r>
              <a:rPr lang="en-US" altLang="en-US" sz="1800" b="1" dirty="0" smtClean="0"/>
              <a:t>2021</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1A8072B-F843-426D-AC66-CF03E3771DB0}" type="slidenum">
              <a:rPr lang="en-US" altLang="en-US" sz="1200" b="0" smtClean="0"/>
              <a:pPr>
                <a:spcBef>
                  <a:spcPct val="0"/>
                </a:spcBef>
                <a:buFontTx/>
                <a:buNone/>
              </a:pPr>
              <a:t>1</a:t>
            </a:fld>
            <a:endParaRPr lang="en-US" altLang="en-US" sz="1200" b="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a:t>Task Group </a:t>
            </a:r>
            <a:r>
              <a:rPr lang="en-US" altLang="zh-CN" dirty="0"/>
              <a:t>bf</a:t>
            </a:r>
            <a:r>
              <a:rPr lang="en-US" altLang="en-US" dirty="0"/>
              <a:t/>
            </a:r>
            <a:br>
              <a:rPr lang="en-US" altLang="en-US" dirty="0"/>
            </a:br>
            <a:r>
              <a:rPr lang="en-US" altLang="en-US" dirty="0"/>
              <a:t>Meeting agenda, </a:t>
            </a:r>
            <a:r>
              <a:rPr lang="en-US" altLang="en-US" dirty="0">
                <a:solidFill>
                  <a:srgbClr val="0000FF"/>
                </a:solidFill>
              </a:rPr>
              <a:t>September-November</a:t>
            </a:r>
            <a:r>
              <a:rPr lang="en-US" altLang="en-US" dirty="0"/>
              <a:t> 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a:t>Date:</a:t>
            </a:r>
            <a:r>
              <a:rPr lang="en-US" altLang="en-US" sz="2000" b="0" dirty="0"/>
              <a:t> 2021-09-28</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10</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11</a:t>
            </a:fld>
            <a:endParaRPr lang="en-GB" altLang="en-US" sz="1200" b="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12</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smtClean="0"/>
              <a:pPr>
                <a:spcBef>
                  <a:spcPct val="0"/>
                </a:spcBef>
                <a:buFontTx/>
                <a:buNone/>
              </a:pPr>
              <a:t>13</a:t>
            </a:fld>
            <a:endParaRPr lang="en-GB" altLang="en-US" sz="1200" b="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smtClean="0"/>
              <a:pPr>
                <a:spcBef>
                  <a:spcPct val="0"/>
                </a:spcBef>
                <a:buFontTx/>
                <a:buNone/>
              </a:pPr>
              <a:t>14</a:t>
            </a:fld>
            <a:endParaRPr lang="en-GB" altLang="en-US" sz="1200" b="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smtClean="0"/>
              <a:pPr>
                <a:spcBef>
                  <a:spcPct val="0"/>
                </a:spcBef>
                <a:buFontTx/>
                <a:buNone/>
              </a:pPr>
              <a:t>15</a:t>
            </a:fld>
            <a:endParaRPr lang="en-US" altLang="en-US" sz="1200" b="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September 28</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153878854"/>
              </p:ext>
            </p:extLst>
          </p:nvPr>
        </p:nvGraphicFramePr>
        <p:xfrm>
          <a:off x="762000" y="3483138"/>
          <a:ext cx="8229601" cy="1469862"/>
        </p:xfrm>
        <a:graphic>
          <a:graphicData uri="http://schemas.openxmlformats.org/drawingml/2006/table">
            <a:tbl>
              <a:tblPr firstRow="1" bandRow="1">
                <a:tableStyleId>{C4B1156A-380E-4F78-BDF5-A606A8083BF9}</a:tableStyleId>
              </a:tblPr>
              <a:tblGrid>
                <a:gridCol w="731960">
                  <a:extLst>
                    <a:ext uri="{9D8B030D-6E8A-4147-A177-3AD203B41FA5}">
                      <a16:colId xmlns="" xmlns:a16="http://schemas.microsoft.com/office/drawing/2014/main" val="20000"/>
                    </a:ext>
                  </a:extLst>
                </a:gridCol>
                <a:gridCol w="1858840">
                  <a:extLst>
                    <a:ext uri="{9D8B030D-6E8A-4147-A177-3AD203B41FA5}">
                      <a16:colId xmlns="" xmlns:a16="http://schemas.microsoft.com/office/drawing/2014/main" val="20001"/>
                    </a:ext>
                  </a:extLst>
                </a:gridCol>
                <a:gridCol w="4471622">
                  <a:extLst>
                    <a:ext uri="{9D8B030D-6E8A-4147-A177-3AD203B41FA5}">
                      <a16:colId xmlns="" xmlns:a16="http://schemas.microsoft.com/office/drawing/2014/main" val="20002"/>
                    </a:ext>
                  </a:extLst>
                </a:gridCol>
                <a:gridCol w="1167179">
                  <a:extLst>
                    <a:ext uri="{9D8B030D-6E8A-4147-A177-3AD203B41FA5}">
                      <a16:colId xmlns="" xmlns:a16="http://schemas.microsoft.com/office/drawing/2014/main"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21/0504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Claudio Da Silva (Facebook)</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00B050"/>
                          </a:solidFill>
                          <a:latin typeface="+mn-lt"/>
                          <a:ea typeface="+mn-ea"/>
                          <a:cs typeface="+mn-cs"/>
                        </a:rPr>
                        <a:t>SFD update,</a:t>
                      </a:r>
                      <a:r>
                        <a:rPr lang="en-US" altLang="en-US" sz="1100" kern="1200" baseline="0" dirty="0" smtClean="0">
                          <a:solidFill>
                            <a:srgbClr val="00B050"/>
                          </a:solidFill>
                          <a:latin typeface="+mn-lt"/>
                          <a:ea typeface="+mn-ea"/>
                          <a:cs typeface="+mn-cs"/>
                        </a:rPr>
                        <a:t> and discussion of process related to SFD and amendment draft</a:t>
                      </a:r>
                      <a:endParaRPr lang="en-US"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rgbClr val="00B050"/>
                          </a:solidFill>
                          <a:latin typeface="+mn-lt"/>
                          <a:ea typeface="+mn-ea"/>
                          <a:cs typeface="+mn-cs"/>
                        </a:rPr>
                        <a:t>21/0876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rgbClr val="00B050"/>
                          </a:solidFill>
                          <a:latin typeface="+mn-lt"/>
                          <a:ea typeface="+mn-ea"/>
                          <a:cs typeface="+mn-cs"/>
                        </a:rPr>
                        <a:t>Rui Du(Huawei)</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a:solidFill>
                            <a:srgbClr val="00B050"/>
                          </a:solidFill>
                          <a:latin typeface="+mn-lt"/>
                          <a:ea typeface="+mn-ea"/>
                          <a:cs typeface="+mn-cs"/>
                        </a:rPr>
                        <a:t>Q&amp;A: 11bf Evaluation Methodology and Simulation Scenarios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rgbClr val="00B050"/>
                          </a:solidFill>
                          <a:latin typeface="+mn-lt"/>
                          <a:ea typeface="+mn-ea"/>
                          <a:cs typeface="+mn-cs"/>
                        </a:rPr>
                        <a:t>10 mins</a:t>
                      </a:r>
                      <a:endParaRPr lang="zh-CN" altLang="en-US" sz="11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a:solidFill>
                            <a:srgbClr val="FFC000"/>
                          </a:solidFill>
                        </a:rPr>
                        <a:t>21/1364</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a:solidFill>
                            <a:srgbClr val="FFC000"/>
                          </a:solidFill>
                        </a:rPr>
                        <a:t>Mengshi</a:t>
                      </a:r>
                      <a:r>
                        <a:rPr lang="en-US" altLang="zh-CN" sz="1100" dirty="0">
                          <a:solidFill>
                            <a:srgbClr val="FFC000"/>
                          </a:solidFill>
                        </a:rPr>
                        <a:t> Hu (Huawei)</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FFC000"/>
                          </a:solidFill>
                        </a:rPr>
                        <a:t>Threshold based sensing procedure</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FFC000"/>
                          </a:solidFill>
                        </a:rPr>
                        <a:t>45 mins</a:t>
                      </a: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21/1573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Steve Shellhammer (Qualcomm)</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Low Complexity Scaling and Quantization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40 mins</a:t>
                      </a: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21/1433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Cheng Chen (Intel)</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Non-TB Sensing Measurement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30 mins</a:t>
                      </a: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a:solidFill>
                          <a:schemeClr val="tx1"/>
                        </a:solidFill>
                      </a:endParaRPr>
                    </a:p>
                  </a:txBody>
                  <a:tcPr marL="36000" marR="36000" marT="17901" marB="17901" anchor="ct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20272271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17</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October </a:t>
            </a:r>
            <a:r>
              <a:rPr lang="en-US" altLang="en-US" sz="3000" dirty="0">
                <a:solidFill>
                  <a:srgbClr val="0000FF"/>
                </a:solidFill>
                <a:cs typeface="Times New Roman" panose="02020603050405020304" pitchFamily="18" charset="0"/>
              </a:rPr>
              <a:t>12</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zh-CN" sz="1600" dirty="0" smtClean="0"/>
              <a:t>Motion  (</a:t>
            </a:r>
            <a:r>
              <a:rPr lang="en-US" altLang="zh-CN" sz="1600" dirty="0" smtClean="0">
                <a:solidFill>
                  <a:srgbClr val="0000FF"/>
                </a:solidFill>
              </a:rPr>
              <a:t>30-33</a:t>
            </a:r>
            <a:r>
              <a:rPr lang="en-US" altLang="zh-CN" sz="1600" dirty="0" smtClean="0"/>
              <a:t>)</a:t>
            </a:r>
            <a:endParaRPr lang="en-US" altLang="en-US" sz="1600" dirty="0"/>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861792804"/>
              </p:ext>
            </p:extLst>
          </p:nvPr>
        </p:nvGraphicFramePr>
        <p:xfrm>
          <a:off x="762000" y="3483138"/>
          <a:ext cx="8229601" cy="1876746"/>
        </p:xfrm>
        <a:graphic>
          <a:graphicData uri="http://schemas.openxmlformats.org/drawingml/2006/table">
            <a:tbl>
              <a:tblPr firstRow="1" bandRow="1">
                <a:tableStyleId>{C4B1156A-380E-4F78-BDF5-A606A8083BF9}</a:tableStyleId>
              </a:tblPr>
              <a:tblGrid>
                <a:gridCol w="685800">
                  <a:extLst>
                    <a:ext uri="{9D8B030D-6E8A-4147-A177-3AD203B41FA5}">
                      <a16:colId xmlns="" xmlns:a16="http://schemas.microsoft.com/office/drawing/2014/main" val="20000"/>
                    </a:ext>
                  </a:extLst>
                </a:gridCol>
                <a:gridCol w="1981200">
                  <a:extLst>
                    <a:ext uri="{9D8B030D-6E8A-4147-A177-3AD203B41FA5}">
                      <a16:colId xmlns="" xmlns:a16="http://schemas.microsoft.com/office/drawing/2014/main" val="20001"/>
                    </a:ext>
                  </a:extLst>
                </a:gridCol>
                <a:gridCol w="4395422">
                  <a:extLst>
                    <a:ext uri="{9D8B030D-6E8A-4147-A177-3AD203B41FA5}">
                      <a16:colId xmlns="" xmlns:a16="http://schemas.microsoft.com/office/drawing/2014/main" val="20002"/>
                    </a:ext>
                  </a:extLst>
                </a:gridCol>
                <a:gridCol w="1167179">
                  <a:extLst>
                    <a:ext uri="{9D8B030D-6E8A-4147-A177-3AD203B41FA5}">
                      <a16:colId xmlns="" xmlns:a16="http://schemas.microsoft.com/office/drawing/2014/main"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21/1364</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a:solidFill>
                            <a:srgbClr val="00B050"/>
                          </a:solidFill>
                        </a:rPr>
                        <a:t>Mengshi</a:t>
                      </a:r>
                      <a:r>
                        <a:rPr lang="en-US" altLang="zh-CN" sz="1100" dirty="0">
                          <a:solidFill>
                            <a:srgbClr val="00B050"/>
                          </a:solidFill>
                        </a:rPr>
                        <a:t> Hu (Huawei)</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SP3: Threshold </a:t>
                      </a:r>
                      <a:r>
                        <a:rPr lang="en-US" altLang="zh-CN" sz="1100" dirty="0">
                          <a:solidFill>
                            <a:srgbClr val="00B050"/>
                          </a:solidFill>
                        </a:rPr>
                        <a:t>based sensing procedure</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10 </a:t>
                      </a:r>
                      <a:r>
                        <a:rPr lang="en-US" altLang="zh-CN" sz="1100" dirty="0">
                          <a:solidFill>
                            <a:srgbClr val="00B050"/>
                          </a:solidFill>
                        </a:rPr>
                        <a:t>mins</a:t>
                      </a: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21/1573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Steve Shellhammer (Qualcomm)</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Low Complexity Scaling and Quantization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40 mins</a:t>
                      </a: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21/1433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Cheng Chen (Intel)</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Non-TB Sensing Measurement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30 mins</a:t>
                      </a: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21/1581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Opportunistic Sensing Measurements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21/1595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Steve Shellhammer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Quantization Error Analysis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21/1596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one-to-one sensing measurement instance</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21/1675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Camillo Gentile (NIST)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mmWave</a:t>
                      </a:r>
                      <a:r>
                        <a:rPr lang="en-US" altLang="zh-CN" sz="1100" dirty="0" smtClean="0">
                          <a:solidFill>
                            <a:schemeClr val="tx1"/>
                          </a:solidFill>
                        </a:rPr>
                        <a:t> Phased-Array Channel Sounder for Human Sensing</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9089002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18</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Timeline</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1400862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19</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208787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a:solidFill>
                  <a:srgbClr val="0000FF"/>
                </a:solidFill>
                <a:cs typeface="Times New Roman" panose="02020603050405020304" pitchFamily="18" charset="0"/>
              </a:rPr>
              <a:t>IEEE 802.11 Task Group bf</a:t>
            </a:r>
            <a:br>
              <a:rPr lang="en-US" altLang="en-US" sz="3600">
                <a:solidFill>
                  <a:srgbClr val="0000FF"/>
                </a:solidFill>
                <a:cs typeface="Times New Roman" panose="02020603050405020304" pitchFamily="18" charset="0"/>
              </a:rPr>
            </a:br>
            <a:r>
              <a:rPr lang="en-US" altLang="en-US" sz="3600">
                <a:solidFill>
                  <a:srgbClr val="0000FF"/>
                </a:solidFill>
                <a:cs typeface="Times New Roman" panose="02020603050405020304" pitchFamily="18" charset="0"/>
              </a:rPr>
              <a:t>WLAN Sensing</a:t>
            </a:r>
            <a:br>
              <a:rPr lang="en-US" altLang="en-US" sz="3600">
                <a:solidFill>
                  <a:srgbClr val="0000FF"/>
                </a:solidFill>
                <a:cs typeface="Times New Roman" panose="02020603050405020304" pitchFamily="18" charset="0"/>
              </a:rPr>
            </a:br>
            <a:endParaRPr lang="en-CA" altLang="en-US" sz="200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a:solidFill>
                  <a:srgbClr val="0000FF"/>
                </a:solidFill>
              </a:rPr>
              <a:t>September 28, October 12, 19, </a:t>
            </a:r>
            <a:r>
              <a:rPr lang="en-US" altLang="zh-CN" dirty="0" smtClean="0">
                <a:solidFill>
                  <a:srgbClr val="0000FF"/>
                </a:solidFill>
              </a:rPr>
              <a:t>25, 26</a:t>
            </a:r>
            <a:r>
              <a:rPr lang="en-US" altLang="zh-CN" dirty="0">
                <a:solidFill>
                  <a:srgbClr val="0000FF"/>
                </a:solidFill>
              </a:rPr>
              <a:t>, November </a:t>
            </a:r>
            <a:r>
              <a:rPr lang="en-US" altLang="zh-CN" dirty="0" smtClean="0">
                <a:solidFill>
                  <a:srgbClr val="0000FF"/>
                </a:solidFill>
              </a:rPr>
              <a:t>1, 2</a:t>
            </a:r>
            <a:endParaRPr lang="en-US" altLang="en-US" dirty="0">
              <a:solidFill>
                <a:srgbClr val="0000FF"/>
              </a:solidFill>
              <a:cs typeface="Times New Roman" panose="02020603050405020304" pitchFamily="18" charset="0"/>
            </a:endParaRPr>
          </a:p>
          <a:p>
            <a:pPr algn="ctr">
              <a:lnSpc>
                <a:spcPct val="90000"/>
              </a:lnSpc>
              <a:buFontTx/>
              <a:buNone/>
            </a:pPr>
            <a:r>
              <a:rPr lang="en-US" altLang="en-US" dirty="0">
                <a:cs typeface="Times New Roman" panose="02020603050405020304" pitchFamily="18" charset="0"/>
              </a:rPr>
              <a:t>10:00am ET – 12:00pm ET</a:t>
            </a:r>
          </a:p>
          <a:p>
            <a:pPr algn="ctr">
              <a:lnSpc>
                <a:spcPct val="90000"/>
              </a:lnSpc>
              <a:buFontTx/>
              <a:buNone/>
            </a:pPr>
            <a:endParaRPr lang="en-US" altLang="en-US" sz="2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Facebook</a:t>
            </a:r>
            <a:r>
              <a:rPr lang="en-US" altLang="en-US" sz="2000" dirty="0">
                <a:cs typeface="Times New Roman" panose="02020603050405020304" pitchFamily="18" charset="0"/>
              </a:rPr>
              <a:t>)</a:t>
            </a: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35B70FC0-6934-411C-80A2-3E6276AAFEC3}" type="slidenum">
              <a:rPr lang="en-US" altLang="en-US" sz="1200" b="0" smtClean="0"/>
              <a:pPr>
                <a:spcBef>
                  <a:spcPct val="0"/>
                </a:spcBef>
                <a:buFontTx/>
                <a:buNone/>
              </a:pPr>
              <a:t>2</a:t>
            </a:fld>
            <a:endParaRPr lang="en-US" altLang="en-US" sz="1200" b="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20</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1779980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21</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October </a:t>
            </a:r>
            <a:r>
              <a:rPr lang="en-US" altLang="zh-CN" dirty="0">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cs typeface="Times New Roman" panose="02020603050405020304" pitchFamily="18" charset="0"/>
              </a:rPr>
              <a:t>October 19   (Tuesday), 10am - 12:00pm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October </a:t>
            </a:r>
            <a:r>
              <a:rPr lang="en-US" altLang="zh-CN" dirty="0">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November </a:t>
            </a:r>
            <a:r>
              <a:rPr lang="en-US" altLang="zh-CN" dirty="0">
                <a:cs typeface="Times New Roman" panose="02020603050405020304" pitchFamily="18" charset="0"/>
              </a:rPr>
              <a:t>2  (Tuesday), 10am - 12:00pm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9 </a:t>
            </a:r>
            <a:r>
              <a:rPr lang="en-US" altLang="zh-CN" dirty="0">
                <a:solidFill>
                  <a:srgbClr val="00B050"/>
                </a:solidFill>
                <a:cs typeface="Times New Roman" panose="02020603050405020304" pitchFamily="18" charset="0"/>
              </a:rPr>
              <a:t>(Tuesday), 9am - 11:00pm ET ------ </a:t>
            </a:r>
            <a:r>
              <a:rPr lang="en-US" altLang="zh-CN" dirty="0" smtClean="0">
                <a:solidFill>
                  <a:srgbClr val="00B050"/>
                </a:solidFill>
                <a:cs typeface="Times New Roman" panose="02020603050405020304" pitchFamily="18" charset="0"/>
              </a:rPr>
              <a:t>November Plenary </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12 </a:t>
            </a:r>
            <a:r>
              <a:rPr lang="en-US" altLang="zh-CN" dirty="0">
                <a:solidFill>
                  <a:srgbClr val="00B050"/>
                </a:solidFill>
                <a:cs typeface="Times New Roman" panose="02020603050405020304" pitchFamily="18" charset="0"/>
              </a:rPr>
              <a:t>(Friday),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15 </a:t>
            </a:r>
            <a:r>
              <a:rPr lang="en-US" altLang="zh-CN" dirty="0">
                <a:solidFill>
                  <a:srgbClr val="00B050"/>
                </a:solidFill>
                <a:cs typeface="Times New Roman" panose="02020603050405020304" pitchFamily="18" charset="0"/>
              </a:rPr>
              <a:t>(Monday),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b="1" dirty="0" smtClean="0">
              <a:solidFill>
                <a:srgbClr val="FF000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October     25  (Monday), </a:t>
            </a:r>
            <a:r>
              <a:rPr lang="en-US" altLang="zh-CN" dirty="0">
                <a:solidFill>
                  <a:srgbClr val="FF0000"/>
                </a:solidFill>
                <a:cs typeface="Times New Roman" panose="02020603050405020304" pitchFamily="18" charset="0"/>
              </a:rPr>
              <a:t>10am - 12:00pm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1   </a:t>
            </a:r>
            <a:r>
              <a:rPr lang="en-US" altLang="zh-CN" dirty="0">
                <a:solidFill>
                  <a:srgbClr val="FF0000"/>
                </a:solidFill>
                <a:cs typeface="Times New Roman" panose="02020603050405020304" pitchFamily="18" charset="0"/>
              </a:rPr>
              <a:t>(Monday), 10am - 12:00pm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a:t>
            </a:r>
            <a:r>
              <a:rPr lang="en-US" altLang="zh-CN" dirty="0">
                <a:solidFill>
                  <a:srgbClr val="FF0000"/>
                </a:solidFill>
                <a:cs typeface="Times New Roman" panose="02020603050405020304" pitchFamily="18" charset="0"/>
              </a:rPr>
              <a:t>22  (Monday),  </a:t>
            </a:r>
            <a:r>
              <a:rPr lang="en-US" altLang="zh-CN" dirty="0" smtClean="0">
                <a:solidFill>
                  <a:srgbClr val="FF0000"/>
                </a:solidFill>
                <a:cs typeface="Times New Roman" panose="02020603050405020304" pitchFamily="18" charset="0"/>
              </a:rPr>
              <a:t>9am - 11:00am ET		November 23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29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November 30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6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December   7  (</a:t>
            </a:r>
            <a:r>
              <a:rPr lang="en-US" altLang="zh-CN" dirty="0">
                <a:solidFill>
                  <a:srgbClr val="FF0000"/>
                </a:solidFill>
                <a:cs typeface="Times New Roman" panose="02020603050405020304" pitchFamily="18" charset="0"/>
              </a:rPr>
              <a:t>Tuesday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13  </a:t>
            </a:r>
            <a:r>
              <a:rPr lang="en-US" altLang="zh-CN" dirty="0">
                <a:solidFill>
                  <a:srgbClr val="FF0000"/>
                </a:solidFill>
                <a:cs typeface="Times New Roman" panose="02020603050405020304" pitchFamily="18" charset="0"/>
              </a:rPr>
              <a:t>(Monday),  9am - 11:00am ET 		December </a:t>
            </a:r>
            <a:r>
              <a:rPr lang="en-US" altLang="zh-CN" dirty="0" smtClean="0">
                <a:solidFill>
                  <a:srgbClr val="FF0000"/>
                </a:solidFill>
                <a:cs typeface="Times New Roman" panose="02020603050405020304" pitchFamily="18" charset="0"/>
              </a:rPr>
              <a:t>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20  </a:t>
            </a:r>
            <a:r>
              <a:rPr lang="en-US" altLang="zh-CN" dirty="0">
                <a:solidFill>
                  <a:srgbClr val="FF0000"/>
                </a:solidFill>
                <a:cs typeface="Times New Roman" panose="02020603050405020304" pitchFamily="18" charset="0"/>
              </a:rPr>
              <a:t>(Monday),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January       3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January       </a:t>
            </a:r>
            <a:r>
              <a:rPr lang="en-US" altLang="zh-CN" dirty="0" smtClean="0">
                <a:solidFill>
                  <a:srgbClr val="FF0000"/>
                </a:solidFill>
                <a:cs typeface="Times New Roman" panose="02020603050405020304" pitchFamily="18" charset="0"/>
              </a:rPr>
              <a:t>4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January     </a:t>
            </a:r>
            <a:r>
              <a:rPr lang="en-US" altLang="zh-CN" dirty="0" smtClean="0">
                <a:solidFill>
                  <a:srgbClr val="FF0000"/>
                </a:solidFill>
                <a:cs typeface="Times New Roman" panose="02020603050405020304" pitchFamily="18" charset="0"/>
              </a:rPr>
              <a:t>10  </a:t>
            </a:r>
            <a:r>
              <a:rPr lang="en-US" altLang="zh-CN" dirty="0">
                <a:solidFill>
                  <a:srgbClr val="FF0000"/>
                </a:solidFill>
                <a:cs typeface="Times New Roman" panose="02020603050405020304" pitchFamily="18" charset="0"/>
              </a:rPr>
              <a:t>(Monday),  9am - 11:00am ET </a:t>
            </a:r>
            <a:r>
              <a:rPr lang="en-US" altLang="zh-CN" dirty="0" smtClean="0">
                <a:solidFill>
                  <a:srgbClr val="FF0000"/>
                </a:solidFill>
                <a:cs typeface="Times New Roman" panose="02020603050405020304" pitchFamily="18" charset="0"/>
              </a:rPr>
              <a:t>		January     11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a:t>
            </a:r>
            <a:r>
              <a:rPr lang="en-US" altLang="zh-CN" dirty="0">
                <a:solidFill>
                  <a:srgbClr val="FF0000"/>
                </a:solidFill>
                <a:cs typeface="Times New Roman" panose="02020603050405020304" pitchFamily="18" charset="0"/>
              </a:rPr>
              <a:t>ET	</a:t>
            </a:r>
            <a:endParaRPr lang="en-US" altLang="zh-CN"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37855034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 ?</a:t>
            </a:r>
          </a:p>
          <a:p>
            <a:pPr marL="361950" lvl="1" indent="0" algn="just">
              <a:buNone/>
              <a:defRPr/>
            </a:pPr>
            <a:r>
              <a:rPr lang="en-US" altLang="zh-CN" sz="1800" b="1" kern="0" dirty="0" smtClean="0"/>
              <a:t>Simulation </a:t>
            </a:r>
            <a:r>
              <a:rPr lang="en-US" altLang="zh-CN" sz="1800" b="1" kern="0" dirty="0"/>
              <a:t>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21/0876r3</a:t>
            </a:r>
          </a:p>
          <a:p>
            <a:pPr marL="628650" lvl="2">
              <a:buFont typeface="微软雅黑" panose="020B0503020204020204" pitchFamily="34" charset="-122"/>
              <a:buChar char="–"/>
              <a:defRPr/>
            </a:pPr>
            <a:r>
              <a:rPr lang="en-US" altLang="zh-CN" sz="1050" kern="0" dirty="0"/>
              <a:t>SP Result: </a:t>
            </a:r>
            <a:r>
              <a:rPr lang="en-US" altLang="zh-CN" sz="1050" kern="0" dirty="0" smtClean="0"/>
              <a:t> 20Y/ 0N/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51779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23</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to adopt Truncated Channel Impulse Response(TCIR) described as follows as one optional type of the sensing measurement </a:t>
            </a:r>
            <a:r>
              <a:rPr lang="en-US" altLang="zh-CN" sz="1800" b="1" kern="0" dirty="0" smtClean="0"/>
              <a:t>results for sub-7GHz sensing</a:t>
            </a:r>
          </a:p>
          <a:p>
            <a:pPr lvl="1">
              <a:buFont typeface="Arial" panose="020B0604020202020204" pitchFamily="34" charset="0"/>
              <a:buChar char="–"/>
              <a:defRPr/>
            </a:pPr>
            <a:r>
              <a:rPr lang="en-US" altLang="zh-CN" sz="1600" dirty="0" smtClean="0"/>
              <a:t>Calculating </a:t>
            </a:r>
            <a:r>
              <a:rPr lang="en-US" altLang="zh-CN" sz="1600" dirty="0"/>
              <a:t>the CIR (time domain) from CSI/CFR (frequency domain) through IFT(usually, IFFT) .</a:t>
            </a:r>
          </a:p>
          <a:p>
            <a:pPr lvl="1">
              <a:buFont typeface="Arial" panose="020B0604020202020204" pitchFamily="34" charset="0"/>
              <a:buChar char="–"/>
              <a:defRPr/>
            </a:pPr>
            <a:r>
              <a:rPr lang="en-US" altLang="zh-CN" sz="1600" dirty="0" smtClean="0"/>
              <a:t>Reporting </a:t>
            </a:r>
            <a:r>
              <a:rPr lang="en-US" altLang="zh-CN" sz="1600" dirty="0"/>
              <a:t>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Junghoon Suh</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(22Y/  16N/  9A)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FF0000"/>
                </a:highlight>
              </a:rPr>
              <a:t>Motion Fails </a:t>
            </a:r>
            <a:r>
              <a:rPr lang="en-US" altLang="zh-CN" sz="1800" dirty="0" smtClean="0">
                <a:highlight>
                  <a:srgbClr val="FF0000"/>
                </a:highlight>
              </a:rPr>
              <a:t>(21Y</a:t>
            </a:r>
            <a:r>
              <a:rPr lang="en-US" altLang="zh-CN" sz="1800" dirty="0">
                <a:highlight>
                  <a:srgbClr val="FF0000"/>
                </a:highlight>
              </a:rPr>
              <a:t>, </a:t>
            </a:r>
            <a:r>
              <a:rPr lang="en-US" altLang="zh-CN" sz="1800" dirty="0" smtClean="0">
                <a:highlight>
                  <a:srgbClr val="FF0000"/>
                </a:highlight>
              </a:rPr>
              <a:t>16N</a:t>
            </a:r>
            <a:r>
              <a:rPr lang="en-US" altLang="zh-CN" sz="1800" dirty="0">
                <a:highlight>
                  <a:srgbClr val="FF0000"/>
                </a:highlight>
              </a:rPr>
              <a:t>, </a:t>
            </a:r>
            <a:r>
              <a:rPr lang="en-US" altLang="zh-CN" sz="1800" dirty="0" smtClean="0">
                <a:highlight>
                  <a:srgbClr val="FF0000"/>
                </a:highlight>
              </a:rPr>
              <a:t>9A</a:t>
            </a:r>
            <a:r>
              <a:rPr lang="en-US" altLang="zh-CN" sz="1800" dirty="0">
                <a:highlight>
                  <a:srgbClr val="FF0000"/>
                </a:highlight>
              </a:rPr>
              <a:t>)</a:t>
            </a: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21/1288r2</a:t>
            </a:r>
          </a:p>
          <a:p>
            <a:pPr marL="628650" lvl="2">
              <a:buFont typeface="微软雅黑" panose="020B0503020204020204" pitchFamily="34" charset="-122"/>
              <a:buChar char="–"/>
              <a:defRPr/>
            </a:pPr>
            <a:r>
              <a:rPr lang="en-US" altLang="zh-CN" sz="1050" kern="0" dirty="0"/>
              <a:t>SP Result: </a:t>
            </a:r>
            <a:r>
              <a:rPr lang="en-US" altLang="zh-CN" sz="1050" kern="0" dirty="0" smtClean="0"/>
              <a:t> 24Y/ 6N/ 16A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577871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24</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a:t>
            </a:r>
            <a:r>
              <a:rPr lang="en-US" altLang="zh-CN" sz="1800" b="1" kern="0" dirty="0" smtClean="0"/>
              <a:t>SFD:</a:t>
            </a:r>
          </a:p>
          <a:p>
            <a:pPr marL="342900" lvl="1" indent="-342900" algn="just">
              <a:buFont typeface="Arial" panose="020B0604020202020204" pitchFamily="34" charset="0"/>
              <a:buChar char="•"/>
              <a:defRPr/>
            </a:pPr>
            <a:r>
              <a:rPr lang="en-US" altLang="zh-CN" sz="1800" b="1" kern="0" dirty="0" smtClean="0"/>
              <a:t>In </a:t>
            </a:r>
            <a:r>
              <a:rPr lang="en-US" altLang="zh-CN" sz="1800" b="1" kern="0" dirty="0"/>
              <a:t>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smtClean="0"/>
              <a:t>The </a:t>
            </a:r>
            <a:r>
              <a:rPr lang="en-US" altLang="zh-CN" sz="1400" dirty="0"/>
              <a:t>degree of the </a:t>
            </a:r>
            <a:r>
              <a:rPr lang="en-US" altLang="zh-CN" sz="1400" dirty="0" smtClean="0"/>
              <a:t>estimated </a:t>
            </a:r>
            <a:r>
              <a:rPr lang="en-US" altLang="zh-CN" sz="1400" dirty="0"/>
              <a:t>CSI variation shall be represented by a value in the closed interval [0, 1].</a:t>
            </a:r>
          </a:p>
          <a:p>
            <a:pPr lvl="1">
              <a:buFont typeface="Arial" panose="020B0604020202020204" pitchFamily="34" charset="0"/>
              <a:buChar char="–"/>
              <a:defRPr/>
            </a:pPr>
            <a:r>
              <a:rPr lang="en-US" altLang="zh-CN" sz="1400" dirty="0" smtClean="0"/>
              <a:t>A </a:t>
            </a:r>
            <a:r>
              <a:rPr lang="en-US" altLang="zh-CN" sz="1400" dirty="0"/>
              <a:t>larger degree shall reflect a larger estimated CSI variation.</a:t>
            </a:r>
          </a:p>
          <a:p>
            <a:pPr lvl="1">
              <a:buFont typeface="Arial" panose="020B0604020202020204" pitchFamily="34" charset="0"/>
              <a:buChar char="–"/>
              <a:defRPr/>
            </a:pPr>
            <a:r>
              <a:rPr lang="en-US" altLang="zh-CN" sz="1400" dirty="0" smtClean="0"/>
              <a:t>The </a:t>
            </a:r>
            <a:r>
              <a:rPr lang="en-US" altLang="zh-CN" sz="1400" dirty="0"/>
              <a:t>degree of 0 indicates the smallest degree of the estimated CSI </a:t>
            </a:r>
            <a:r>
              <a:rPr lang="en-US" altLang="zh-CN" sz="1400" dirty="0" smtClean="0"/>
              <a:t>variation. </a:t>
            </a:r>
            <a:endParaRPr lang="en-US" altLang="zh-CN" sz="1400" dirty="0"/>
          </a:p>
          <a:p>
            <a:pPr lvl="1">
              <a:buFont typeface="Arial" panose="020B0604020202020204" pitchFamily="34" charset="0"/>
              <a:buChar char="–"/>
              <a:defRPr/>
            </a:pPr>
            <a:r>
              <a:rPr lang="en-US" altLang="zh-CN" sz="1400" dirty="0" smtClean="0"/>
              <a:t>The </a:t>
            </a:r>
            <a:r>
              <a:rPr lang="en-US" altLang="zh-CN" sz="1400" dirty="0"/>
              <a:t>degree of 1 indicates the largest degree of the estimated CSI variation. </a:t>
            </a:r>
          </a:p>
          <a:p>
            <a:pPr lvl="1">
              <a:buFont typeface="Arial" panose="020B0604020202020204" pitchFamily="34" charset="0"/>
              <a:buChar char="–"/>
              <a:defRPr/>
            </a:pPr>
            <a:r>
              <a:rPr lang="en-US" altLang="zh-CN" sz="1400" dirty="0" smtClean="0"/>
              <a:t>Note</a:t>
            </a:r>
            <a:r>
              <a:rPr lang="en-US" altLang="zh-CN" sz="1400" dirty="0"/>
              <a:t>: Which CSI variation corresponds to the degree of </a:t>
            </a:r>
            <a:r>
              <a:rPr lang="en-US" altLang="zh-CN" sz="1400" dirty="0" smtClean="0"/>
              <a:t>0 or 1 </a:t>
            </a:r>
            <a:r>
              <a:rPr lang="en-US" altLang="zh-CN" sz="1400" dirty="0"/>
              <a:t>is implementation specific</a:t>
            </a:r>
            <a:r>
              <a:rPr lang="en-US" altLang="zh-CN" sz="1400" dirty="0" smtClean="0"/>
              <a:t>.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Mengshi</a:t>
            </a:r>
            <a:r>
              <a:rPr lang="en-US" altLang="zh-CN" sz="1800" b="1" kern="0" dirty="0" smtClean="0"/>
              <a:t> Hu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( 18Y/  7N/  13A)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FF0000"/>
                </a:highlight>
                <a:latin typeface="Times New Roman" panose="02020603050405020304" pitchFamily="18" charset="0"/>
                <a:cs typeface="+mn-cs"/>
              </a:rPr>
              <a:t>Motion Fails </a:t>
            </a:r>
            <a:r>
              <a:rPr lang="en-US" altLang="zh-CN" sz="1800" dirty="0" smtClean="0">
                <a:solidFill>
                  <a:srgbClr val="000000"/>
                </a:solidFill>
                <a:highlight>
                  <a:srgbClr val="FF0000"/>
                </a:highlight>
                <a:latin typeface="Times New Roman" panose="02020603050405020304" pitchFamily="18" charset="0"/>
                <a:cs typeface="+mn-cs"/>
              </a:rPr>
              <a:t>(17Y</a:t>
            </a:r>
            <a:r>
              <a:rPr lang="en-US" altLang="zh-CN" sz="1800" dirty="0">
                <a:solidFill>
                  <a:srgbClr val="000000"/>
                </a:solidFill>
                <a:highlight>
                  <a:srgbClr val="FF0000"/>
                </a:highlight>
                <a:latin typeface="Times New Roman" panose="02020603050405020304" pitchFamily="18" charset="0"/>
                <a:cs typeface="+mn-cs"/>
              </a:rPr>
              <a:t>, </a:t>
            </a:r>
            <a:r>
              <a:rPr lang="en-US" altLang="zh-CN" sz="1800" dirty="0" smtClean="0">
                <a:solidFill>
                  <a:srgbClr val="000000"/>
                </a:solidFill>
                <a:highlight>
                  <a:srgbClr val="FF0000"/>
                </a:highlight>
                <a:latin typeface="Times New Roman" panose="02020603050405020304" pitchFamily="18" charset="0"/>
                <a:cs typeface="+mn-cs"/>
              </a:rPr>
              <a:t>7N</a:t>
            </a:r>
            <a:r>
              <a:rPr lang="en-US" altLang="zh-CN" sz="1800" dirty="0">
                <a:solidFill>
                  <a:srgbClr val="000000"/>
                </a:solidFill>
                <a:highlight>
                  <a:srgbClr val="FF0000"/>
                </a:highlight>
                <a:latin typeface="Times New Roman" panose="02020603050405020304" pitchFamily="18" charset="0"/>
                <a:cs typeface="+mn-cs"/>
              </a:rPr>
              <a:t>, </a:t>
            </a:r>
            <a:r>
              <a:rPr lang="en-US" altLang="zh-CN" sz="1800" dirty="0" smtClean="0">
                <a:solidFill>
                  <a:srgbClr val="000000"/>
                </a:solidFill>
                <a:highlight>
                  <a:srgbClr val="FF0000"/>
                </a:highlight>
                <a:latin typeface="Times New Roman" panose="02020603050405020304" pitchFamily="18" charset="0"/>
                <a:cs typeface="+mn-cs"/>
              </a:rPr>
              <a:t>13A</a:t>
            </a:r>
            <a:r>
              <a:rPr lang="en-US" altLang="zh-CN" sz="1800" dirty="0">
                <a:solidFill>
                  <a:srgbClr val="000000"/>
                </a:solidFill>
                <a:highlight>
                  <a:srgbClr val="FF0000"/>
                </a:highlight>
                <a:latin typeface="Times New Roman" panose="02020603050405020304" pitchFamily="18" charset="0"/>
                <a:cs typeface="+mn-cs"/>
              </a:rPr>
              <a:t>)</a:t>
            </a:r>
          </a:p>
          <a:p>
            <a:pPr marL="342900" lvl="1" indent="-342900" algn="just">
              <a:buFont typeface="Arial" panose="020B0604020202020204" pitchFamily="34" charset="0"/>
              <a:buChar char="•"/>
              <a:defRPr/>
            </a:pPr>
            <a:endParaRPr lang="en-US" altLang="zh-CN" sz="105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21/1364r3</a:t>
            </a:r>
          </a:p>
          <a:p>
            <a:pPr marL="628650" lvl="2">
              <a:buFont typeface="微软雅黑" panose="020B0503020204020204" pitchFamily="34" charset="-122"/>
              <a:buChar char="–"/>
              <a:defRPr/>
            </a:pPr>
            <a:r>
              <a:rPr lang="en-US" altLang="zh-CN" sz="1050" kern="0" dirty="0"/>
              <a:t>SP Result: </a:t>
            </a:r>
            <a:r>
              <a:rPr lang="en-US" altLang="zh-CN" sz="1050" kern="0" dirty="0" smtClean="0"/>
              <a:t> 14Y/ 5N/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181660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25</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a:t>
            </a:r>
            <a:r>
              <a:rPr lang="en-US" altLang="zh-CN" sz="1800" b="1" kern="0" dirty="0" smtClean="0"/>
              <a:t>SFD:</a:t>
            </a:r>
          </a:p>
          <a:p>
            <a:pPr marL="342900" lvl="1" indent="-342900" algn="just">
              <a:buFont typeface="Arial" panose="020B0604020202020204" pitchFamily="34" charset="0"/>
              <a:buChar char="•"/>
              <a:defRPr/>
            </a:pPr>
            <a:r>
              <a:rPr lang="en-US" altLang="zh-CN" sz="1800" b="1" kern="0" dirty="0" smtClean="0"/>
              <a:t>In </a:t>
            </a:r>
            <a:r>
              <a:rPr lang="en-US" altLang="zh-CN" sz="1800" b="1" kern="0" dirty="0"/>
              <a:t>the threshold based measurement instance, the </a:t>
            </a:r>
            <a:r>
              <a:rPr lang="en-US" altLang="zh-CN" sz="1800" b="1" kern="0" dirty="0" smtClean="0"/>
              <a:t>threshold for each responder </a:t>
            </a:r>
            <a:r>
              <a:rPr lang="en-US" altLang="zh-CN" sz="1800" b="1" kern="0" dirty="0"/>
              <a:t>to be compared with the CSI variation value is determined by the initiator. </a:t>
            </a:r>
            <a:endParaRPr lang="en-US" altLang="zh-CN" sz="1800" b="1" kern="0" dirty="0" smtClean="0"/>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 </a:t>
            </a:r>
            <a:r>
              <a:rPr lang="en-US" altLang="zh-CN" sz="1800" b="1" kern="0" dirty="0" smtClean="0"/>
              <a:t>	</a:t>
            </a:r>
            <a:r>
              <a:rPr lang="en-US" altLang="zh-CN" sz="1800" b="1" dirty="0" smtClean="0"/>
              <a:t>	</a:t>
            </a:r>
            <a:r>
              <a:rPr lang="en-US" altLang="zh-CN" sz="1800" b="1" kern="0" dirty="0"/>
              <a:t>Second: </a:t>
            </a:r>
            <a:r>
              <a:rPr lang="en-US" altLang="zh-CN" sz="1800" b="1" kern="0" dirty="0" err="1"/>
              <a:t>Chenchen</a:t>
            </a:r>
            <a:r>
              <a:rPr lang="en-US" altLang="zh-CN" sz="1800" b="1" kern="0" dirty="0"/>
              <a:t> Liu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21/1364r3</a:t>
            </a:r>
            <a:endParaRPr lang="en-US" altLang="zh-CN" kern="0" dirty="0" smtClean="0"/>
          </a:p>
          <a:p>
            <a:pPr marL="628650" lvl="2">
              <a:buFont typeface="微软雅黑" panose="020B0503020204020204" pitchFamily="34" charset="-122"/>
              <a:buChar char="–"/>
              <a:defRPr/>
            </a:pPr>
            <a:r>
              <a:rPr lang="en-US" altLang="zh-CN" sz="1050" kern="0" dirty="0"/>
              <a:t>SP Result: </a:t>
            </a:r>
            <a:r>
              <a:rPr lang="en-US" altLang="zh-CN" sz="1050" kern="0" dirty="0" smtClean="0"/>
              <a:t> 16Y/ 1N/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29422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October 19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785015202"/>
              </p:ext>
            </p:extLst>
          </p:nvPr>
        </p:nvGraphicFramePr>
        <p:xfrm>
          <a:off x="762000" y="3048000"/>
          <a:ext cx="8229601" cy="2690514"/>
        </p:xfrm>
        <a:graphic>
          <a:graphicData uri="http://schemas.openxmlformats.org/drawingml/2006/table">
            <a:tbl>
              <a:tblPr firstRow="1" bandRow="1">
                <a:tableStyleId>{C4B1156A-380E-4F78-BDF5-A606A8083BF9}</a:tableStyleId>
              </a:tblPr>
              <a:tblGrid>
                <a:gridCol w="685800">
                  <a:extLst>
                    <a:ext uri="{9D8B030D-6E8A-4147-A177-3AD203B41FA5}">
                      <a16:colId xmlns="" xmlns:a16="http://schemas.microsoft.com/office/drawing/2014/main" val="20000"/>
                    </a:ext>
                  </a:extLst>
                </a:gridCol>
                <a:gridCol w="2362200">
                  <a:extLst>
                    <a:ext uri="{9D8B030D-6E8A-4147-A177-3AD203B41FA5}">
                      <a16:colId xmlns="" xmlns:a16="http://schemas.microsoft.com/office/drawing/2014/main" val="20001"/>
                    </a:ext>
                  </a:extLst>
                </a:gridCol>
                <a:gridCol w="4014422">
                  <a:extLst>
                    <a:ext uri="{9D8B030D-6E8A-4147-A177-3AD203B41FA5}">
                      <a16:colId xmlns="" xmlns:a16="http://schemas.microsoft.com/office/drawing/2014/main" val="20002"/>
                    </a:ext>
                  </a:extLst>
                </a:gridCol>
                <a:gridCol w="1167179">
                  <a:extLst>
                    <a:ext uri="{9D8B030D-6E8A-4147-A177-3AD203B41FA5}">
                      <a16:colId xmlns="" xmlns:a16="http://schemas.microsoft.com/office/drawing/2014/main"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21/1573</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Steve Shellhammer (Qualcomm)</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Low Complexity Scaling and Quantization for CSI Report</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40 mins</a:t>
                      </a: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21/1433</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Cheng Chen (Intel)</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Non-TB Sensing Measurement</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30 mins</a:t>
                      </a: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rgbClr val="FFC000"/>
                          </a:solidFill>
                        </a:rPr>
                        <a:t>21/1581</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Chris Beg (Cognitive Systems)</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Opportunistic Sensing Measurements</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21/1595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Steve Shellhammer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Quantization Error Analysis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21/1596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one-to-one sensing measurement instance</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21/1675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Camillo Gentile (NIST)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mmWave</a:t>
                      </a:r>
                      <a:r>
                        <a:rPr lang="en-US" altLang="zh-CN" sz="1100" dirty="0" smtClean="0">
                          <a:solidFill>
                            <a:schemeClr val="tx1"/>
                          </a:solidFill>
                        </a:rPr>
                        <a:t> Phased-Array Channel Sounder for Human Sensing</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21/1676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Junghoon Suh (Huawei)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Simplified Scaling Factor Feedback for CSI Matrices Quantization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40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21/1684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Proxy for non-AP Initiator</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21/1692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Claudio da Silva (Facebook)</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Enhancing Client-based Sensing: Sensing by Proxy</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45 mins</a:t>
                      </a: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21/1602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OFDMA Measurement Discussion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21/1635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Mohammad Omer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Fidelity of CSI time domain representations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0797429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27</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October 25</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269319312"/>
              </p:ext>
            </p:extLst>
          </p:nvPr>
        </p:nvGraphicFramePr>
        <p:xfrm>
          <a:off x="762000" y="3048000"/>
          <a:ext cx="8229601" cy="2690514"/>
        </p:xfrm>
        <a:graphic>
          <a:graphicData uri="http://schemas.openxmlformats.org/drawingml/2006/table">
            <a:tbl>
              <a:tblPr firstRow="1" bandRow="1">
                <a:tableStyleId>{C4B1156A-380E-4F78-BDF5-A606A8083BF9}</a:tableStyleId>
              </a:tblPr>
              <a:tblGrid>
                <a:gridCol w="685800">
                  <a:extLst>
                    <a:ext uri="{9D8B030D-6E8A-4147-A177-3AD203B41FA5}">
                      <a16:colId xmlns="" xmlns:a16="http://schemas.microsoft.com/office/drawing/2014/main" val="20000"/>
                    </a:ext>
                  </a:extLst>
                </a:gridCol>
                <a:gridCol w="2362200">
                  <a:extLst>
                    <a:ext uri="{9D8B030D-6E8A-4147-A177-3AD203B41FA5}">
                      <a16:colId xmlns="" xmlns:a16="http://schemas.microsoft.com/office/drawing/2014/main" val="20001"/>
                    </a:ext>
                  </a:extLst>
                </a:gridCol>
                <a:gridCol w="4014422">
                  <a:extLst>
                    <a:ext uri="{9D8B030D-6E8A-4147-A177-3AD203B41FA5}">
                      <a16:colId xmlns="" xmlns:a16="http://schemas.microsoft.com/office/drawing/2014/main" val="20002"/>
                    </a:ext>
                  </a:extLst>
                </a:gridCol>
                <a:gridCol w="1167179">
                  <a:extLst>
                    <a:ext uri="{9D8B030D-6E8A-4147-A177-3AD203B41FA5}">
                      <a16:colId xmlns="" xmlns:a16="http://schemas.microsoft.com/office/drawing/2014/main"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21/1581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Chris Beg (Cognitive Systems)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 Opportunistic Sensing Measurements</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21/1595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Steve Shellhammer (Qualcomm)</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Quantization Error Analysis for CSI Report</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40 mins</a:t>
                      </a: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21/1596</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Chaoming Luo (OPPO)</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Discussion on one-to-one sensing measurement instance</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endParaRPr lang="en-US" altLang="zh-CN" sz="1100" dirty="0">
                        <a:solidFill>
                          <a:srgbClr val="00B050"/>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21/1675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Camillo Gentile (NIST)</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rgbClr val="00B050"/>
                          </a:solidFill>
                        </a:rPr>
                        <a:t>mmWave</a:t>
                      </a:r>
                      <a:r>
                        <a:rPr lang="en-US" altLang="zh-CN" sz="1100" dirty="0" smtClean="0">
                          <a:solidFill>
                            <a:srgbClr val="00B050"/>
                          </a:solidFill>
                        </a:rPr>
                        <a:t> Phased-Array Channel Sounder for Human Sensing</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endParaRPr lang="en-US" altLang="zh-CN" sz="1100" dirty="0">
                        <a:solidFill>
                          <a:srgbClr val="00B050"/>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21/1676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Junghoon Suh (Huawei)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Simplified Scaling Factor Feedback for CSI Matrices Quantization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40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21/1684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Proxy for non-AP Initiator</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21/1692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Claudio da Silva (Facebook)</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Enhancing Client-based Sensing: Sensing by Proxy</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45 mins</a:t>
                      </a: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21/1602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OFDMA Measurement Discussion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21/1635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Mohammad Omer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Fidelity of CSI time domain representations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reporting procedure</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21/1705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Steve Shellhammer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Calculation of the Scaling Factor in the Sensing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21/1445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Dong Wei (NXP)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Requirements for Sensing Transmitters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bl>
          </a:graphicData>
        </a:graphic>
      </p:graphicFrame>
    </p:spTree>
    <p:extLst>
      <p:ext uri="{BB962C8B-B14F-4D97-AF65-F5344CB8AC3E}">
        <p14:creationId xmlns:p14="http://schemas.microsoft.com/office/powerpoint/2010/main" val="26492187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28</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October </a:t>
            </a:r>
            <a:r>
              <a:rPr lang="en-US" altLang="en-US" sz="3000" dirty="0" smtClean="0">
                <a:solidFill>
                  <a:srgbClr val="0000FF"/>
                </a:solidFill>
                <a:cs typeface="Times New Roman" panose="02020603050405020304" pitchFamily="18" charset="0"/>
              </a:rPr>
              <a:t>26</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00426194"/>
              </p:ext>
            </p:extLst>
          </p:nvPr>
        </p:nvGraphicFramePr>
        <p:xfrm>
          <a:off x="762000" y="3048000"/>
          <a:ext cx="8229601" cy="2080188"/>
        </p:xfrm>
        <a:graphic>
          <a:graphicData uri="http://schemas.openxmlformats.org/drawingml/2006/table">
            <a:tbl>
              <a:tblPr firstRow="1" bandRow="1">
                <a:tableStyleId>{C4B1156A-380E-4F78-BDF5-A606A8083BF9}</a:tableStyleId>
              </a:tblPr>
              <a:tblGrid>
                <a:gridCol w="685800">
                  <a:extLst>
                    <a:ext uri="{9D8B030D-6E8A-4147-A177-3AD203B41FA5}">
                      <a16:colId xmlns="" xmlns:a16="http://schemas.microsoft.com/office/drawing/2014/main" val="20000"/>
                    </a:ext>
                  </a:extLst>
                </a:gridCol>
                <a:gridCol w="2362200">
                  <a:extLst>
                    <a:ext uri="{9D8B030D-6E8A-4147-A177-3AD203B41FA5}">
                      <a16:colId xmlns="" xmlns:a16="http://schemas.microsoft.com/office/drawing/2014/main" val="20001"/>
                    </a:ext>
                  </a:extLst>
                </a:gridCol>
                <a:gridCol w="4014422">
                  <a:extLst>
                    <a:ext uri="{9D8B030D-6E8A-4147-A177-3AD203B41FA5}">
                      <a16:colId xmlns="" xmlns:a16="http://schemas.microsoft.com/office/drawing/2014/main" val="20002"/>
                    </a:ext>
                  </a:extLst>
                </a:gridCol>
                <a:gridCol w="1167179">
                  <a:extLst>
                    <a:ext uri="{9D8B030D-6E8A-4147-A177-3AD203B41FA5}">
                      <a16:colId xmlns="" xmlns:a16="http://schemas.microsoft.com/office/drawing/2014/main"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21/1676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Junghoon Suh (Huawei)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Simplified Scaling Factor Feedback for CSI Matrices Quantization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40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21/1684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Proxy for non-AP Initiator</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21/1692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Claudio da Silva (Facebook)</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Enhancing Client-based Sensing: Sensing by Proxy</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45 mins</a:t>
                      </a: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21/1602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OFDMA Measurement Discussion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21/1635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Mohammad Omer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Fidelity of CSI time domain representations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reporting procedure</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21/1705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Steve Shellhammer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Calculation of the Scaling Factor in the Sensing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21/1445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Dong Wei (NXP)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Requirements for Sensing Transmitters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228650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29</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Timeline</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4517791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3388ED4-44FC-4D14-9DF0-EF4B3505936F}" type="slidenum">
              <a:rPr lang="en-US" altLang="en-US" sz="1200" b="0" smtClean="0"/>
              <a:pPr>
                <a:spcBef>
                  <a:spcPct val="0"/>
                </a:spcBef>
                <a:buFontTx/>
                <a:buNone/>
              </a:pPr>
              <a:t>3</a:t>
            </a:fld>
            <a:endParaRPr lang="en-US" altLang="en-US" sz="1200" b="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None/>
            </a:pPr>
            <a:r>
              <a:rPr lang="en-US" altLang="en-US" dirty="0"/>
              <a:t>This presentation contains the IEEE 802.11 Task Group bf agenda items for the teleconference calls on </a:t>
            </a:r>
            <a:r>
              <a:rPr lang="en-US" altLang="en-US" dirty="0">
                <a:solidFill>
                  <a:srgbClr val="0000FF"/>
                </a:solidFill>
              </a:rPr>
              <a:t>September 28, </a:t>
            </a:r>
            <a:r>
              <a:rPr lang="en-US" altLang="zh-CN" dirty="0">
                <a:solidFill>
                  <a:srgbClr val="0000FF"/>
                </a:solidFill>
              </a:rPr>
              <a:t>October 12, 19, 25, 26, November 1, </a:t>
            </a:r>
            <a:r>
              <a:rPr lang="en-US" altLang="zh-CN" dirty="0" smtClean="0">
                <a:solidFill>
                  <a:srgbClr val="0000FF"/>
                </a:solidFill>
              </a:rPr>
              <a:t>2</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30</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3694226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31</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30066111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32</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October </a:t>
            </a:r>
            <a:r>
              <a:rPr lang="en-US" altLang="zh-CN" dirty="0">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cs typeface="Times New Roman" panose="02020603050405020304" pitchFamily="18" charset="0"/>
              </a:rPr>
              <a:t>October 19   (Tuesday), 10am - 12:00pm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October </a:t>
            </a:r>
            <a:r>
              <a:rPr lang="en-US" altLang="zh-CN" dirty="0" smtClean="0">
                <a:solidFill>
                  <a:srgbClr val="FF0000"/>
                </a:solidFill>
                <a:cs typeface="Times New Roman" panose="02020603050405020304" pitchFamily="18" charset="0"/>
              </a:rPr>
              <a:t>25  </a:t>
            </a:r>
            <a:r>
              <a:rPr lang="en-US" altLang="zh-CN" dirty="0">
                <a:solidFill>
                  <a:srgbClr val="FF0000"/>
                </a:solidFill>
                <a:cs typeface="Times New Roman" panose="02020603050405020304" pitchFamily="18" charset="0"/>
              </a:rPr>
              <a:t>(Monday), 10am - 12:00pm </a:t>
            </a:r>
            <a:r>
              <a:rPr lang="en-US" altLang="zh-CN" dirty="0" smtClean="0">
                <a:solidFill>
                  <a:srgbClr val="FF0000"/>
                </a:solidFill>
                <a:cs typeface="Times New Roman" panose="02020603050405020304" pitchFamily="18" charset="0"/>
              </a:rPr>
              <a:t>ET		</a:t>
            </a:r>
            <a:r>
              <a:rPr lang="en-US" altLang="zh-CN" dirty="0" smtClean="0">
                <a:cs typeface="Times New Roman" panose="02020603050405020304" pitchFamily="18" charset="0"/>
              </a:rPr>
              <a:t>October </a:t>
            </a:r>
            <a:r>
              <a:rPr lang="en-US" altLang="zh-CN" dirty="0">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1   </a:t>
            </a:r>
            <a:r>
              <a:rPr lang="en-US" altLang="zh-CN" dirty="0">
                <a:solidFill>
                  <a:srgbClr val="FF0000"/>
                </a:solidFill>
                <a:cs typeface="Times New Roman" panose="02020603050405020304" pitchFamily="18" charset="0"/>
              </a:rPr>
              <a:t>(Monday), 10am - 12:00pm </a:t>
            </a:r>
            <a:r>
              <a:rPr lang="en-US" altLang="zh-CN" dirty="0" smtClean="0">
                <a:solidFill>
                  <a:srgbClr val="FF0000"/>
                </a:solidFill>
                <a:cs typeface="Times New Roman" panose="02020603050405020304" pitchFamily="18" charset="0"/>
              </a:rPr>
              <a:t>ET		</a:t>
            </a:r>
            <a:r>
              <a:rPr lang="en-US" altLang="zh-CN" dirty="0" smtClean="0">
                <a:cs typeface="Times New Roman" panose="02020603050405020304" pitchFamily="18" charset="0"/>
              </a:rPr>
              <a:t>November </a:t>
            </a:r>
            <a:r>
              <a:rPr lang="en-US" altLang="zh-CN" dirty="0">
                <a:cs typeface="Times New Roman" panose="02020603050405020304" pitchFamily="18" charset="0"/>
              </a:rPr>
              <a:t>2  (Tuesday), 10am - 12:00pm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9 </a:t>
            </a:r>
            <a:r>
              <a:rPr lang="en-US" altLang="zh-CN" dirty="0">
                <a:solidFill>
                  <a:srgbClr val="00B050"/>
                </a:solidFill>
                <a:cs typeface="Times New Roman" panose="02020603050405020304" pitchFamily="18" charset="0"/>
              </a:rPr>
              <a:t>(Tuesday), 9am - 11:00pm ET ------ </a:t>
            </a:r>
            <a:r>
              <a:rPr lang="en-US" altLang="zh-CN" dirty="0" smtClean="0">
                <a:solidFill>
                  <a:srgbClr val="00B050"/>
                </a:solidFill>
                <a:cs typeface="Times New Roman" panose="02020603050405020304" pitchFamily="18" charset="0"/>
              </a:rPr>
              <a:t>November Plenary </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12 </a:t>
            </a:r>
            <a:r>
              <a:rPr lang="en-US" altLang="zh-CN" dirty="0">
                <a:solidFill>
                  <a:srgbClr val="00B050"/>
                </a:solidFill>
                <a:cs typeface="Times New Roman" panose="02020603050405020304" pitchFamily="18" charset="0"/>
              </a:rPr>
              <a:t>(Friday),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15 </a:t>
            </a:r>
            <a:r>
              <a:rPr lang="en-US" altLang="zh-CN" dirty="0">
                <a:solidFill>
                  <a:srgbClr val="00B050"/>
                </a:solidFill>
                <a:cs typeface="Times New Roman" panose="02020603050405020304" pitchFamily="18" charset="0"/>
              </a:rPr>
              <a:t>(Monday),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b="1"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a:t>
            </a:r>
            <a:r>
              <a:rPr lang="en-US" altLang="zh-CN" dirty="0">
                <a:solidFill>
                  <a:srgbClr val="FF0000"/>
                </a:solidFill>
                <a:cs typeface="Times New Roman" panose="02020603050405020304" pitchFamily="18" charset="0"/>
              </a:rPr>
              <a:t>22  (Monday),  </a:t>
            </a:r>
            <a:r>
              <a:rPr lang="en-US" altLang="zh-CN" dirty="0" smtClean="0">
                <a:solidFill>
                  <a:srgbClr val="FF0000"/>
                </a:solidFill>
                <a:cs typeface="Times New Roman" panose="02020603050405020304" pitchFamily="18" charset="0"/>
              </a:rPr>
              <a:t>9am - 11:00am ET		November 23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29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November 30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6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December   7  (</a:t>
            </a:r>
            <a:r>
              <a:rPr lang="en-US" altLang="zh-CN" dirty="0">
                <a:solidFill>
                  <a:srgbClr val="FF0000"/>
                </a:solidFill>
                <a:cs typeface="Times New Roman" panose="02020603050405020304" pitchFamily="18" charset="0"/>
              </a:rPr>
              <a:t>Tuesday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13  </a:t>
            </a:r>
            <a:r>
              <a:rPr lang="en-US" altLang="zh-CN" dirty="0">
                <a:solidFill>
                  <a:srgbClr val="FF0000"/>
                </a:solidFill>
                <a:cs typeface="Times New Roman" panose="02020603050405020304" pitchFamily="18" charset="0"/>
              </a:rPr>
              <a:t>(Monday),  9am - 11:00am ET 		December </a:t>
            </a:r>
            <a:r>
              <a:rPr lang="en-US" altLang="zh-CN" dirty="0" smtClean="0">
                <a:solidFill>
                  <a:srgbClr val="FF0000"/>
                </a:solidFill>
                <a:cs typeface="Times New Roman" panose="02020603050405020304" pitchFamily="18" charset="0"/>
              </a:rPr>
              <a:t>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20  </a:t>
            </a:r>
            <a:r>
              <a:rPr lang="en-US" altLang="zh-CN" dirty="0">
                <a:solidFill>
                  <a:srgbClr val="FF0000"/>
                </a:solidFill>
                <a:cs typeface="Times New Roman" panose="02020603050405020304" pitchFamily="18" charset="0"/>
              </a:rPr>
              <a:t>(Monday),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January       3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January       </a:t>
            </a:r>
            <a:r>
              <a:rPr lang="en-US" altLang="zh-CN" dirty="0" smtClean="0">
                <a:solidFill>
                  <a:srgbClr val="FF0000"/>
                </a:solidFill>
                <a:cs typeface="Times New Roman" panose="02020603050405020304" pitchFamily="18" charset="0"/>
              </a:rPr>
              <a:t>4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January     </a:t>
            </a:r>
            <a:r>
              <a:rPr lang="en-US" altLang="zh-CN" dirty="0" smtClean="0">
                <a:solidFill>
                  <a:srgbClr val="FF0000"/>
                </a:solidFill>
                <a:cs typeface="Times New Roman" panose="02020603050405020304" pitchFamily="18" charset="0"/>
              </a:rPr>
              <a:t>10  </a:t>
            </a:r>
            <a:r>
              <a:rPr lang="en-US" altLang="zh-CN" dirty="0">
                <a:solidFill>
                  <a:srgbClr val="FF0000"/>
                </a:solidFill>
                <a:cs typeface="Times New Roman" panose="02020603050405020304" pitchFamily="18" charset="0"/>
              </a:rPr>
              <a:t>(Monday),  9am - 11:00am ET </a:t>
            </a:r>
            <a:r>
              <a:rPr lang="en-US" altLang="zh-CN" dirty="0" smtClean="0">
                <a:solidFill>
                  <a:srgbClr val="FF0000"/>
                </a:solidFill>
                <a:cs typeface="Times New Roman" panose="02020603050405020304" pitchFamily="18" charset="0"/>
              </a:rPr>
              <a:t>		January     11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a:t>
            </a:r>
            <a:r>
              <a:rPr lang="en-US" altLang="zh-CN" dirty="0">
                <a:solidFill>
                  <a:srgbClr val="FF0000"/>
                </a:solidFill>
                <a:cs typeface="Times New Roman" panose="02020603050405020304" pitchFamily="18" charset="0"/>
              </a:rPr>
              <a:t>ET	</a:t>
            </a:r>
            <a:endParaRPr lang="en-US" altLang="zh-CN"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4191826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smtClean="0"/>
              <a:pPr>
                <a:spcBef>
                  <a:spcPct val="0"/>
                </a:spcBef>
                <a:buFontTx/>
                <a:buNone/>
              </a:pPr>
              <a:t>4</a:t>
            </a:fld>
            <a:endParaRPr lang="en-US" altLang="en-US" sz="1200" b="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TGbf</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Access to Reflector, Documentation,  Member</a:t>
            </a:r>
            <a:r>
              <a:rPr lang="en-US" altLang="ja-JP" sz="1800" dirty="0"/>
              <a:t>’s Area</a:t>
            </a:r>
          </a:p>
          <a:p>
            <a:pPr lvl="1"/>
            <a:r>
              <a:rPr lang="en-US" altLang="en-US" sz="1600" dirty="0"/>
              <a:t>Contact Jon Rosdahl –  </a:t>
            </a:r>
            <a:r>
              <a:rPr lang="en-US" altLang="en-US" sz="1600" dirty="0">
                <a:hlinkClick r:id="rId5"/>
              </a:rPr>
              <a:t>jrosdahl@ieee.org</a:t>
            </a:r>
            <a:endParaRPr lang="zh-CN" altLang="en-US" sz="1800" dirty="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51BF392-DC75-4EA3-8AFD-A42AEF28B41B}" type="slidenum">
              <a:rPr lang="en-US" altLang="en-US" sz="1200" b="0" smtClean="0"/>
              <a:pPr>
                <a:spcBef>
                  <a:spcPct val="0"/>
                </a:spcBef>
                <a:buFontTx/>
                <a:buNone/>
              </a:pPr>
              <a:t>5</a:t>
            </a:fld>
            <a:endParaRPr lang="en-US" altLang="en-US" sz="1200" b="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smtClean="0"/>
              <a:pPr>
                <a:spcBef>
                  <a:spcPct val="0"/>
                </a:spcBef>
                <a:buFontTx/>
                <a:buNone/>
              </a:pPr>
              <a:t>6</a:t>
            </a:fld>
            <a:endParaRPr lang="en-GB" altLang="en-US" sz="1200" b="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FontTx/>
              <a:buNone/>
              <a:defRPr/>
            </a:pPr>
            <a:endParaRPr lang="en-US" altLang="en-US" sz="1600" dirty="0"/>
          </a:p>
          <a:p>
            <a:pPr marL="0" indent="0" algn="ctr">
              <a:buFontTx/>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smtClean="0"/>
              <a:pPr>
                <a:spcBef>
                  <a:spcPct val="0"/>
                </a:spcBef>
                <a:buFontTx/>
                <a:buNone/>
              </a:pPr>
              <a:t>7</a:t>
            </a:fld>
            <a:endParaRPr lang="en-GB" altLang="en-US" sz="1200" b="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a:t/>
            </a:r>
            <a:br>
              <a:rPr lang="en-US" altLang="en-US" sz="1800" dirty="0"/>
            </a:br>
            <a:endParaRPr lang="en-US" altLang="en-US" sz="1800" dirty="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smtClean="0"/>
              <a:pPr>
                <a:spcBef>
                  <a:spcPct val="0"/>
                </a:spcBef>
                <a:buFontTx/>
                <a:buNone/>
              </a:pPr>
              <a:t>8</a:t>
            </a:fld>
            <a:endParaRPr lang="en-US" altLang="en-US" sz="1200" b="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smtClean="0"/>
              <a:pPr>
                <a:spcBef>
                  <a:spcPct val="0"/>
                </a:spcBef>
                <a:buFontTx/>
                <a:buNone/>
              </a:pPr>
              <a:t>9</a:t>
            </a:fld>
            <a:endParaRPr lang="en-US" altLang="en-US" sz="1200" b="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109273</TotalTime>
  <Words>3155</Words>
  <Application>Microsoft Office PowerPoint</Application>
  <PresentationFormat>全屏显示(4:3)</PresentationFormat>
  <Paragraphs>667</Paragraphs>
  <Slides>32</Slides>
  <Notes>32</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32</vt:i4>
      </vt:variant>
    </vt:vector>
  </HeadingPairs>
  <TitlesOfParts>
    <vt:vector size="41"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September-November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4791</cp:revision>
  <cp:lastPrinted>2014-11-04T15:04:57Z</cp:lastPrinted>
  <dcterms:created xsi:type="dcterms:W3CDTF">2007-04-17T18:10:23Z</dcterms:created>
  <dcterms:modified xsi:type="dcterms:W3CDTF">2021-10-26T00:52:05Z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(3)6tmfB/EE0Wuc3GIXFLx+sXe/3sf7gbbmn3ZjOX3mQxzxEWYw34MlxjT1Fxu17C0NlGFibCen
UgniMYlJKrcBWLu0qEYNxKtZkjcnxIvs/iCEBAaO+oSIMDBxHrFhTjIaimOhdtdSvDZhKtoO
AmMczEmSEkKnwX7ACLvO0ZNnM/DBUulytbK09NauE2KmulVmS9Io78t8qeSTgoW9jBIyZmei
4hEfQmztvU5CSXD8RB</vt:lpwstr>
  </property>
  <property fmtid="{D5CDD505-2E9C-101B-9397-08002B2CF9AE}" pid="27" name="_2015_ms_pID_7253431">
    <vt:lpwstr>0UHAPPEkgJoNJZSpeYVLnvkriUjEXCx8cgULgcHoV9H88GtQdss9hH
0LaD0c0PFvz3u22U0k7ComknCB/ma60eavc+0wR/v8yQE4kF/H6gngii7oYZBn/KtN3cBhI1
INMqGlyTOi/6CbmnbjKNBUWO0E2p2vH6DY8muLhNJiMntwUurUGPMjGEuaoeicD0CKMu5Fwi
G/tU9YuMZiNI56ZjcamEDRanloHnn4MtVLHg</vt:lpwstr>
  </property>
  <property fmtid="{D5CDD505-2E9C-101B-9397-08002B2CF9AE}" pid="28" name="_2015_ms_pID_7253432">
    <vt:lpwstr>uA==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1634045115</vt:lpwstr>
  </property>
</Properties>
</file>