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80" r:id="rId18"/>
    <p:sldId id="870" r:id="rId19"/>
    <p:sldId id="875" r:id="rId20"/>
    <p:sldId id="874" r:id="rId21"/>
    <p:sldId id="873" r:id="rId22"/>
    <p:sldId id="876" r:id="rId23"/>
    <p:sldId id="877" r:id="rId24"/>
    <p:sldId id="878" r:id="rId25"/>
    <p:sldId id="879"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963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50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511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3130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8056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a:t>
            </a:r>
            <a:r>
              <a:rPr lang="en-US" altLang="zh-CN" sz="1800" b="1" dirty="0" smtClean="0"/>
              <a:t>1571</a:t>
            </a:r>
            <a:r>
              <a:rPr lang="en-US" altLang="en-US" sz="1800" b="1" dirty="0" smtClean="0"/>
              <a:t>r1</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3878854"/>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a16="http://schemas.microsoft.com/office/drawing/2014/main" xmlns="" val="20000"/>
                    </a:ext>
                  </a:extLst>
                </a:gridCol>
                <a:gridCol w="1858840">
                  <a:extLst>
                    <a:ext uri="{9D8B030D-6E8A-4147-A177-3AD203B41FA5}">
                      <a16:colId xmlns:a16="http://schemas.microsoft.com/office/drawing/2014/main" xmlns="" val="20001"/>
                    </a:ext>
                  </a:extLst>
                </a:gridCol>
                <a:gridCol w="44716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21/0504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SFD update,</a:t>
                      </a:r>
                      <a:r>
                        <a:rPr lang="en-US" altLang="en-US" sz="1100" kern="1200" baseline="0" dirty="0" smtClean="0">
                          <a:solidFill>
                            <a:srgbClr val="00B050"/>
                          </a:solidFill>
                          <a:latin typeface="+mn-lt"/>
                          <a:ea typeface="+mn-ea"/>
                          <a:cs typeface="+mn-cs"/>
                        </a:rPr>
                        <a:t> and discussion of process related to SFD and amendment draft</a:t>
                      </a:r>
                      <a:endParaRPr lang="en-US"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Rui Du(Huawei)</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rgbClr val="00B050"/>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10 mins</a:t>
                      </a:r>
                      <a:endParaRPr lang="zh-CN" altLang="en-US" sz="11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rgbClr val="FFC000"/>
                          </a:solidFill>
                        </a:rPr>
                        <a:t>21/1364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FFC000"/>
                          </a:solidFill>
                        </a:rPr>
                        <a:t>Mengshi</a:t>
                      </a:r>
                      <a:r>
                        <a:rPr lang="en-US" altLang="zh-CN" sz="1100" dirty="0">
                          <a:solidFill>
                            <a:srgbClr val="FFC000"/>
                          </a:solidFill>
                        </a:rPr>
                        <a:t> Hu (Huawei)</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Threshold based sensing procedure</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45 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027227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a:solidFill>
                  <a:srgbClr val="0000FF"/>
                </a:solidFill>
                <a:cs typeface="Times New Roman" panose="02020603050405020304" pitchFamily="18" charset="0"/>
              </a:rPr>
              <a:t>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30-33</a:t>
            </a:r>
            <a:r>
              <a:rPr lang="en-US" altLang="zh-CN"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0678582"/>
              </p:ext>
            </p:extLst>
          </p:nvPr>
        </p:nvGraphicFramePr>
        <p:xfrm>
          <a:off x="762000" y="3483138"/>
          <a:ext cx="8229601" cy="1876746"/>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395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chemeClr val="tx1"/>
                          </a:solidFill>
                        </a:rPr>
                        <a:t>Mengshi</a:t>
                      </a:r>
                      <a:r>
                        <a:rPr lang="en-US" altLang="zh-CN" sz="1100" dirty="0">
                          <a:solidFill>
                            <a:schemeClr val="tx1"/>
                          </a:solidFill>
                        </a:rPr>
                        <a:t> Hu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SP3: Threshold </a:t>
                      </a:r>
                      <a:r>
                        <a:rPr lang="en-US" altLang="zh-CN" sz="1100" dirty="0">
                          <a:solidFill>
                            <a:schemeClr val="tx1"/>
                          </a:solidFill>
                        </a:rPr>
                        <a:t>based sensing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a:t>
                      </a:r>
                      <a:r>
                        <a:rPr lang="en-US" altLang="zh-CN" sz="1100" dirty="0">
                          <a:solidFill>
                            <a:schemeClr val="tx1"/>
                          </a:solidFill>
                        </a:rPr>
                        <a:t>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NIST </a:t>
                      </a: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08900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26, November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October 21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a:t>
            </a:r>
            <a:r>
              <a:rPr lang="en-US" altLang="zh-CN" dirty="0">
                <a:solidFill>
                  <a:srgbClr val="FF0000"/>
                </a:solidFill>
                <a:cs typeface="Times New Roman" panose="02020603050405020304" pitchFamily="18" charset="0"/>
              </a:rPr>
              <a:t>28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4   (Thursday), 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18  (Thursday),  9am - 11:00pm ET </a:t>
            </a:r>
            <a:r>
              <a:rPr lang="en-US" altLang="zh-CN" dirty="0" smtClean="0">
                <a:solidFill>
                  <a:srgbClr val="FF0000"/>
                </a:solidFill>
                <a:cs typeface="Times New Roman" panose="02020603050405020304" pitchFamily="18" charset="0"/>
              </a:rPr>
              <a: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23  </a:t>
            </a:r>
            <a:r>
              <a:rPr lang="en-US" altLang="zh-CN" dirty="0">
                <a:solidFill>
                  <a:srgbClr val="FF0000"/>
                </a:solidFill>
                <a:cs typeface="Times New Roman" panose="02020603050405020304" pitchFamily="18" charset="0"/>
              </a:rPr>
              <a:t>(Tuesday),  9am - 11:00pm </a:t>
            </a:r>
            <a:r>
              <a:rPr lang="en-US" altLang="zh-CN" dirty="0" smtClean="0">
                <a:solidFill>
                  <a:srgbClr val="FF0000"/>
                </a:solidFill>
                <a:cs typeface="Times New Roman" panose="02020603050405020304" pitchFamily="18" charset="0"/>
              </a:rPr>
              <a:t>ET		November 25  </a:t>
            </a:r>
            <a:r>
              <a:rPr lang="en-US" altLang="zh-CN" dirty="0">
                <a:solidFill>
                  <a:srgbClr val="FF0000"/>
                </a:solidFill>
                <a:cs typeface="Times New Roman" panose="02020603050405020304" pitchFamily="18" charset="0"/>
              </a:rPr>
              <a:t>(Thursday),  9am - 11:00pm </a:t>
            </a:r>
            <a:r>
              <a:rPr lang="en-US" altLang="zh-CN" dirty="0" smtClean="0">
                <a:solidFill>
                  <a:srgbClr val="FF0000"/>
                </a:solidFill>
                <a:cs typeface="Times New Roman" panose="02020603050405020304" pitchFamily="18" charset="0"/>
              </a:rPr>
              <a:t>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30  </a:t>
            </a:r>
            <a:r>
              <a:rPr lang="en-US" altLang="zh-CN" dirty="0">
                <a:solidFill>
                  <a:srgbClr val="FF0000"/>
                </a:solidFill>
                <a:cs typeface="Times New Roman" panose="02020603050405020304" pitchFamily="18" charset="0"/>
              </a:rPr>
              <a:t>(Tuesday),  9am - 11:00pm </a:t>
            </a:r>
            <a:r>
              <a:rPr lang="en-US" altLang="zh-CN" dirty="0" smtClean="0">
                <a:solidFill>
                  <a:srgbClr val="FF0000"/>
                </a:solidFill>
                <a:cs typeface="Times New Roman" panose="02020603050405020304" pitchFamily="18" charset="0"/>
              </a:rPr>
              <a:t>ET		December   2  </a:t>
            </a:r>
            <a:r>
              <a:rPr lang="en-US" altLang="zh-CN" dirty="0">
                <a:solidFill>
                  <a:srgbClr val="FF0000"/>
                </a:solidFill>
                <a:cs typeface="Times New Roman" panose="02020603050405020304" pitchFamily="18" charset="0"/>
              </a:rPr>
              <a:t>(Thursday),  9am - 11:00pm </a:t>
            </a:r>
            <a:r>
              <a:rPr lang="en-US" altLang="zh-CN" dirty="0" smtClean="0">
                <a:solidFill>
                  <a:srgbClr val="FF0000"/>
                </a:solidFill>
                <a:cs typeface="Times New Roman" panose="02020603050405020304" pitchFamily="18" charset="0"/>
              </a:rPr>
              <a:t>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- 11:00pm </a:t>
            </a:r>
            <a:r>
              <a:rPr lang="en-US" altLang="zh-CN" dirty="0" smtClean="0">
                <a:solidFill>
                  <a:srgbClr val="FF0000"/>
                </a:solidFill>
                <a:cs typeface="Times New Roman" panose="02020603050405020304" pitchFamily="18" charset="0"/>
              </a:rPr>
              <a:t>ET		December   9  (Thursday),  </a:t>
            </a:r>
            <a:r>
              <a:rPr lang="en-US" altLang="zh-CN" dirty="0">
                <a:solidFill>
                  <a:srgbClr val="FF0000"/>
                </a:solidFill>
                <a:cs typeface="Times New Roman" panose="02020603050405020304" pitchFamily="18" charset="0"/>
              </a:rPr>
              <a:t>9am - 11:00pm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14  </a:t>
            </a:r>
            <a:r>
              <a:rPr lang="en-US" altLang="zh-CN" dirty="0">
                <a:solidFill>
                  <a:srgbClr val="FF0000"/>
                </a:solidFill>
                <a:cs typeface="Times New Roman" panose="02020603050405020304" pitchFamily="18" charset="0"/>
              </a:rPr>
              <a:t>(Tuesday),  9am - 11:00pm </a:t>
            </a:r>
            <a:r>
              <a:rPr lang="en-US" altLang="zh-CN" dirty="0" smtClean="0">
                <a:solidFill>
                  <a:srgbClr val="FF0000"/>
                </a:solidFill>
                <a:cs typeface="Times New Roman" panose="02020603050405020304" pitchFamily="18" charset="0"/>
              </a:rPr>
              <a:t>ET		December 16  </a:t>
            </a:r>
            <a:r>
              <a:rPr lang="en-US" altLang="zh-CN" dirty="0">
                <a:solidFill>
                  <a:srgbClr val="FF0000"/>
                </a:solidFill>
                <a:cs typeface="Times New Roman" panose="02020603050405020304" pitchFamily="18" charset="0"/>
              </a:rPr>
              <a:t>(Thursday),  9am - 11:00pm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0000"/>
                </a:solidFill>
                <a:cs typeface="Times New Roman" panose="02020603050405020304" pitchFamily="18" charset="0"/>
              </a:rPr>
              <a:t>December </a:t>
            </a:r>
            <a:r>
              <a:rPr lang="en-US" altLang="zh-CN" strike="sngStrike" dirty="0" smtClean="0">
                <a:solidFill>
                  <a:srgbClr val="FF0000"/>
                </a:solidFill>
                <a:cs typeface="Times New Roman" panose="02020603050405020304" pitchFamily="18" charset="0"/>
              </a:rPr>
              <a:t>21  </a:t>
            </a:r>
            <a:r>
              <a:rPr lang="en-US" altLang="zh-CN" strike="sngStrike" dirty="0">
                <a:solidFill>
                  <a:srgbClr val="FF0000"/>
                </a:solidFill>
                <a:cs typeface="Times New Roman" panose="02020603050405020304" pitchFamily="18" charset="0"/>
              </a:rPr>
              <a:t>(Tuesday),  9am - 11:00pm </a:t>
            </a:r>
            <a:r>
              <a:rPr lang="en-US" altLang="zh-CN" strike="sngStrike" dirty="0" smtClean="0">
                <a:solidFill>
                  <a:srgbClr val="FF0000"/>
                </a:solidFill>
                <a:cs typeface="Times New Roman" panose="02020603050405020304" pitchFamily="18" charset="0"/>
              </a:rPr>
              <a:t>ET		December 23  </a:t>
            </a:r>
            <a:r>
              <a:rPr lang="en-US" altLang="zh-CN" strike="sngStrike" dirty="0">
                <a:solidFill>
                  <a:srgbClr val="FF0000"/>
                </a:solidFill>
                <a:cs typeface="Times New Roman" panose="02020603050405020304" pitchFamily="18" charset="0"/>
              </a:rPr>
              <a:t>(Thursday),  9am - 11:00pm </a:t>
            </a:r>
            <a:r>
              <a:rPr lang="en-US" altLang="zh-CN" strike="sngStrike" dirty="0" smtClean="0">
                <a:solidFill>
                  <a:srgbClr val="FF0000"/>
                </a:solidFill>
                <a:cs typeface="Times New Roman" panose="02020603050405020304" pitchFamily="18" charset="0"/>
              </a:rPr>
              <a:t>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December 28  </a:t>
            </a:r>
            <a:r>
              <a:rPr lang="en-US" altLang="zh-CN" dirty="0">
                <a:solidFill>
                  <a:srgbClr val="FF0000"/>
                </a:solidFill>
                <a:cs typeface="Times New Roman" panose="02020603050405020304" pitchFamily="18" charset="0"/>
              </a:rPr>
              <a:t>(Tuesday),  9am - 11:00pm </a:t>
            </a:r>
            <a:r>
              <a:rPr lang="en-US" altLang="zh-CN" dirty="0" smtClean="0">
                <a:solidFill>
                  <a:srgbClr val="FF0000"/>
                </a:solidFill>
                <a:cs typeface="Times New Roman" panose="02020603050405020304" pitchFamily="18" charset="0"/>
              </a:rPr>
              <a:t>ET		December 30  </a:t>
            </a:r>
            <a:r>
              <a:rPr lang="en-US" altLang="zh-CN" dirty="0">
                <a:solidFill>
                  <a:srgbClr val="FF0000"/>
                </a:solidFill>
                <a:cs typeface="Times New Roman" panose="02020603050405020304" pitchFamily="18" charset="0"/>
              </a:rPr>
              <a:t>(Thursday),  9am - 11:00pm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      4   (Tuesday</a:t>
            </a:r>
            <a:r>
              <a:rPr lang="en-US" altLang="zh-CN" dirty="0">
                <a:solidFill>
                  <a:srgbClr val="FF0000"/>
                </a:solidFill>
                <a:cs typeface="Times New Roman" panose="02020603050405020304" pitchFamily="18" charset="0"/>
              </a:rPr>
              <a:t>),  9am - 11:00pm ET		 January     </a:t>
            </a:r>
            <a:r>
              <a:rPr lang="en-US" altLang="zh-CN" dirty="0" smtClean="0">
                <a:solidFill>
                  <a:srgbClr val="FF0000"/>
                </a:solidFill>
                <a:cs typeface="Times New Roman" panose="02020603050405020304" pitchFamily="18" charset="0"/>
              </a:rPr>
              <a:t> 6  (</a:t>
            </a:r>
            <a:r>
              <a:rPr lang="en-US" altLang="zh-CN" dirty="0">
                <a:solidFill>
                  <a:srgbClr val="FF0000"/>
                </a:solidFill>
                <a:cs typeface="Times New Roman" panose="02020603050405020304" pitchFamily="18" charset="0"/>
              </a:rPr>
              <a:t>Thursday),  9am - 11:00pm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 11   </a:t>
            </a:r>
            <a:r>
              <a:rPr lang="en-US" altLang="zh-CN" dirty="0">
                <a:solidFill>
                  <a:srgbClr val="FF0000"/>
                </a:solidFill>
                <a:cs typeface="Times New Roman" panose="02020603050405020304" pitchFamily="18" charset="0"/>
              </a:rPr>
              <a:t>(Tuesday),  9am - 11:00pm ET		 January   </a:t>
            </a:r>
            <a:r>
              <a:rPr lang="en-US" altLang="zh-CN" dirty="0" smtClean="0">
                <a:solidFill>
                  <a:srgbClr val="FF0000"/>
                </a:solidFill>
                <a:cs typeface="Times New Roman" panose="02020603050405020304" pitchFamily="18" charset="0"/>
              </a:rPr>
              <a:t> 13  </a:t>
            </a:r>
            <a:r>
              <a:rPr lang="en-US" altLang="zh-CN" dirty="0">
                <a:solidFill>
                  <a:srgbClr val="FF0000"/>
                </a:solidFill>
                <a:cs typeface="Times New Roman" panose="02020603050405020304" pitchFamily="18" charset="0"/>
              </a:rPr>
              <a:t>(Thursday),  9am - 11:00pm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580147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 ?</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51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7787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CSI variation (No CSI variation). </a:t>
            </a:r>
          </a:p>
          <a:p>
            <a:pPr lvl="1">
              <a:buFont typeface="Arial" panose="020B0604020202020204" pitchFamily="34" charset="0"/>
              <a:buChar char="–"/>
              <a:defRPr/>
            </a:pPr>
            <a:r>
              <a:rPr lang="en-US" altLang="zh-CN" sz="1400" dirty="0" smtClean="0"/>
              <a:t>The </a:t>
            </a:r>
            <a:r>
              <a:rPr lang="en-US" altLang="zh-CN" sz="1400" dirty="0"/>
              <a:t>degree of 1 indicates the largest degree of the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1 is implementation specific</a:t>
            </a:r>
            <a:r>
              <a:rPr lang="en-US" altLang="zh-CN" sz="1400" dirty="0" smtClean="0"/>
              <a:t>. </a:t>
            </a:r>
          </a:p>
          <a:p>
            <a:pPr marL="685800" lvl="2" indent="-342900"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816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threshold 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2942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28, October 12, 19, 26, November </a:t>
            </a:r>
            <a:r>
              <a:rPr lang="en-US" altLang="en-US" dirty="0" smtClean="0">
                <a:solidFill>
                  <a:srgbClr val="0000FF"/>
                </a:solidFill>
              </a:rPr>
              <a:t>2</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108980</TotalTime>
  <Words>2276</Words>
  <Application>Microsoft Office PowerPoint</Application>
  <PresentationFormat>全屏显示(4:3)</PresentationFormat>
  <Paragraphs>398</Paragraphs>
  <Slides>25</Slides>
  <Notes>25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vt:i4>
      </vt:variant>
    </vt:vector>
  </HeadingPairs>
  <TitlesOfParts>
    <vt:vector size="34"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4756</cp:revision>
  <cp:lastPrinted>2014-11-04T15:04:57Z</cp:lastPrinted>
  <dcterms:created xsi:type="dcterms:W3CDTF">2007-04-17T18:10:23Z</dcterms:created>
  <dcterms:modified xsi:type="dcterms:W3CDTF">2021-10-12T08:27:15Z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1629812572</vt:lpwstr>
  </property>
</Properties>
</file>