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64" r:id="rId3"/>
    <p:sldId id="265" r:id="rId4"/>
    <p:sldId id="267" r:id="rId5"/>
    <p:sldId id="301" r:id="rId6"/>
    <p:sldId id="283" r:id="rId7"/>
    <p:sldId id="284" r:id="rId8"/>
    <p:sldId id="285" r:id="rId9"/>
    <p:sldId id="310" r:id="rId10"/>
    <p:sldId id="302" r:id="rId11"/>
    <p:sldId id="272" r:id="rId12"/>
    <p:sldId id="312" r:id="rId13"/>
    <p:sldId id="304" r:id="rId14"/>
    <p:sldId id="311" r:id="rId15"/>
    <p:sldId id="295" r:id="rId16"/>
    <p:sldId id="306" r:id="rId17"/>
    <p:sldId id="308"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urav Patwardhan" initials="GP" lastIdx="2" clrIdx="0">
    <p:extLst>
      <p:ext uri="{19B8F6BF-5375-455C-9EA6-DF929625EA0E}">
        <p15:presenceInfo xmlns:p15="http://schemas.microsoft.com/office/powerpoint/2012/main" userId="Gaurav Patwardhan" providerId="None"/>
      </p:ext>
    </p:extLst>
  </p:cmAuthor>
  <p:cmAuthor id="2" name="Brian Hart (brianh)" initials="BH(" lastIdx="1" clrIdx="1">
    <p:extLst>
      <p:ext uri="{19B8F6BF-5375-455C-9EA6-DF929625EA0E}">
        <p15:presenceInfo xmlns:p15="http://schemas.microsoft.com/office/powerpoint/2012/main" userId="S::brianh@cisco.com::b480e93f-9b7e-426d-89cd-28bc03e9a0d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6163" autoAdjust="0"/>
  </p:normalViewPr>
  <p:slideViewPr>
    <p:cSldViewPr>
      <p:cViewPr varScale="1">
        <p:scale>
          <a:sx n="125" d="100"/>
          <a:sy n="125" d="100"/>
        </p:scale>
        <p:origin x="100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1062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1a – no new estimation, just </a:t>
            </a:r>
            <a:r>
              <a:rPr lang="en-US"/>
              <a:t>new compensation</a:t>
            </a:r>
            <a:endParaRPr lang="en-US" dirty="0"/>
          </a:p>
          <a:p>
            <a:r>
              <a:rPr lang="en-US" dirty="0"/>
              <a:t>1b – full flex</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227304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 2021</a:t>
            </a:r>
            <a:endParaRPr lang="en-GB" dirty="0"/>
          </a:p>
        </p:txBody>
      </p:sp>
      <p:sp>
        <p:nvSpPr>
          <p:cNvPr id="6" name="Footer Placeholder 5"/>
          <p:cNvSpPr>
            <a:spLocks noGrp="1"/>
          </p:cNvSpPr>
          <p:nvPr>
            <p:ph type="ftr" idx="11"/>
          </p:nvPr>
        </p:nvSpPr>
        <p:spPr/>
        <p:txBody>
          <a:bodyPr/>
          <a:lstStyle>
            <a:lvl1pPr>
              <a:defRPr/>
            </a:lvl1pPr>
          </a:lstStyle>
          <a:p>
            <a:r>
              <a:rPr lang="en-GB" dirty="0"/>
              <a:t>Brian Hart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Brian Hart (Cisco Systems)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 2021</a:t>
            </a:r>
            <a:endParaRPr lang="en-GB" dirty="0"/>
          </a:p>
        </p:txBody>
      </p:sp>
      <p:sp>
        <p:nvSpPr>
          <p:cNvPr id="4" name="Footer Placeholder 3"/>
          <p:cNvSpPr>
            <a:spLocks noGrp="1"/>
          </p:cNvSpPr>
          <p:nvPr>
            <p:ph type="ftr" idx="11"/>
          </p:nvPr>
        </p:nvSpPr>
        <p:spPr/>
        <p:txBody>
          <a:bodyPr/>
          <a:lstStyle>
            <a:lvl1pPr>
              <a:defRPr/>
            </a:lvl1pPr>
          </a:lstStyle>
          <a:p>
            <a:r>
              <a:rPr lang="en-GB" dirty="0"/>
              <a:t>Brian Hart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 2021</a:t>
            </a:r>
            <a:endParaRPr lang="en-GB" dirty="0"/>
          </a:p>
        </p:txBody>
      </p:sp>
      <p:sp>
        <p:nvSpPr>
          <p:cNvPr id="3" name="Footer Placeholder 2"/>
          <p:cNvSpPr>
            <a:spLocks noGrp="1"/>
          </p:cNvSpPr>
          <p:nvPr>
            <p:ph type="ftr" idx="11"/>
          </p:nvPr>
        </p:nvSpPr>
        <p:spPr/>
        <p:txBody>
          <a:bodyPr/>
          <a:lstStyle>
            <a:lvl1pPr>
              <a:defRPr/>
            </a:lvl1pPr>
          </a:lstStyle>
          <a:p>
            <a:r>
              <a:rPr lang="en-GB" dirty="0"/>
              <a:t>Brian Hart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802.11-21/1569r0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cdn.rohde-schwarz.com/ur/pws/dl_downloads/pdm/cl_manuals/user_manual/1173_9357_01/FSW_K91_WLAN_UserManual_en_35.pdf" TargetMode="External"/><Relationship Id="rId2" Type="http://schemas.openxmlformats.org/officeDocument/2006/relationships/hyperlink" Target="https://www.rohde-schwarz.com/us/manual/r-s-fsw-k91-wlan-user-manual-manuals-gb1_78701-28989.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EVM Issues </a:t>
            </a:r>
          </a:p>
        </p:txBody>
      </p:sp>
      <p:sp>
        <p:nvSpPr>
          <p:cNvPr id="3074" name="Rectangle 2"/>
          <p:cNvSpPr>
            <a:spLocks noGrp="1" noChangeArrowheads="1"/>
          </p:cNvSpPr>
          <p:nvPr>
            <p:ph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2021-09-21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Date Placeholder 3"/>
          <p:cNvSpPr>
            <a:spLocks noGrp="1"/>
          </p:cNvSpPr>
          <p:nvPr>
            <p:ph type="dt" idx="15"/>
          </p:nvPr>
        </p:nvSpPr>
        <p:spPr>
          <a:xfrm>
            <a:off x="696912" y="333375"/>
            <a:ext cx="2303451" cy="273050"/>
          </a:xfrm>
        </p:spPr>
        <p:txBody>
          <a:bodyPr/>
          <a:lstStyle/>
          <a:p>
            <a:r>
              <a:rPr lang="en-US" dirty="0"/>
              <a:t>Sep 2021</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82019100"/>
              </p:ext>
            </p:extLst>
          </p:nvPr>
        </p:nvGraphicFramePr>
        <p:xfrm>
          <a:off x="1524000" y="2974975"/>
          <a:ext cx="6473825" cy="1839913"/>
        </p:xfrm>
        <a:graphic>
          <a:graphicData uri="http://schemas.openxmlformats.org/presentationml/2006/ole">
            <mc:AlternateContent xmlns:mc="http://schemas.openxmlformats.org/markup-compatibility/2006">
              <mc:Choice xmlns:v="urn:schemas-microsoft-com:vml" Requires="v">
                <p:oleObj name="Document" r:id="rId4" imgW="8313213" imgH="2207485" progId="Word.Document.8">
                  <p:embed/>
                </p:oleObj>
              </mc:Choice>
              <mc:Fallback>
                <p:oleObj name="Document" r:id="rId4" imgW="8313213" imgH="2207485" progId="Word.Document.8">
                  <p:embed/>
                  <p:pic>
                    <p:nvPicPr>
                      <p:cNvPr id="0" name="Picture 3"/>
                      <p:cNvPicPr>
                        <a:picLocks noChangeAspect="1" noChangeArrowheads="1"/>
                      </p:cNvPicPr>
                      <p:nvPr/>
                    </p:nvPicPr>
                    <p:blipFill>
                      <a:blip r:embed="rId5"/>
                      <a:srcRect/>
                      <a:stretch>
                        <a:fillRect/>
                      </a:stretch>
                    </p:blipFill>
                    <p:spPr bwMode="auto">
                      <a:xfrm>
                        <a:off x="1524000" y="2974975"/>
                        <a:ext cx="6473825" cy="1839913"/>
                      </a:xfrm>
                      <a:prstGeom prst="rect">
                        <a:avLst/>
                      </a:prstGeom>
                      <a:noFill/>
                    </p:spPr>
                  </p:pic>
                </p:oleObj>
              </mc:Fallback>
            </mc:AlternateContent>
          </a:graphicData>
        </a:graphic>
      </p:graphicFrame>
      <p:sp>
        <p:nvSpPr>
          <p:cNvPr id="3076" name="Rectangle 4"/>
          <p:cNvSpPr>
            <a:spLocks noChangeArrowheads="1"/>
          </p:cNvSpPr>
          <p:nvPr/>
        </p:nvSpPr>
        <p:spPr bwMode="auto">
          <a:xfrm>
            <a:off x="5334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533400" y="685800"/>
            <a:ext cx="8153400" cy="1065213"/>
          </a:xfrm>
        </p:spPr>
        <p:txBody>
          <a:bodyPr/>
          <a:lstStyle/>
          <a:p>
            <a:r>
              <a:rPr lang="en-US" sz="2800" dirty="0"/>
              <a:t>Options To Address Issues A/B/C (11a/g/HT/VHT)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600200"/>
            <a:ext cx="8001000" cy="4494213"/>
          </a:xfrm>
        </p:spPr>
        <p:txBody>
          <a:bodyPr/>
          <a:lstStyle/>
          <a:p>
            <a:pPr marL="0" indent="0"/>
            <a:r>
              <a:rPr lang="en-US" sz="1800" b="0" dirty="0"/>
              <a:t>Option 1: Make the </a:t>
            </a:r>
            <a:r>
              <a:rPr lang="en-US" sz="1800" dirty="0"/>
              <a:t>second</a:t>
            </a:r>
            <a:r>
              <a:rPr lang="en-US" sz="1800" b="0" dirty="0"/>
              <a:t> interpretation on slide </a:t>
            </a:r>
            <a:r>
              <a:rPr lang="en-US" sz="1800" b="0"/>
              <a:t>5 explicit</a:t>
            </a:r>
            <a:endParaRPr lang="en-US" sz="1800" b="0" dirty="0"/>
          </a:p>
          <a:p>
            <a:pPr marL="0" indent="0"/>
            <a:r>
              <a:rPr lang="en-US" sz="1800" b="0" dirty="0"/>
              <a:t>Option 2: Follow HE and explicitly allow a one-time estimate of SFO to be made during the preamble and compensated, for 11a/HT/VHT </a:t>
            </a:r>
            <a:r>
              <a:rPr lang="en-US" sz="1800" b="0" dirty="0" err="1"/>
              <a:t>PHYs.</a:t>
            </a:r>
            <a:r>
              <a:rPr lang="en-US" sz="1800" b="0" dirty="0"/>
              <a:t> Clarify the meaning of the allowed compensation every OFDM symbol: in exchange for allowing a one-time estimate of SFO, explicitly disallow per-symbol STO compensation</a:t>
            </a:r>
          </a:p>
          <a:p>
            <a:pPr marL="0" indent="0"/>
            <a:r>
              <a:rPr lang="en-US" sz="1800" b="0" dirty="0"/>
              <a:t>Option 3: Same as option 2 but change “estimated during the preamble” to “estimated using any feature(s) in the PPDU”</a:t>
            </a:r>
          </a:p>
          <a:p>
            <a:pPr marL="400050" lvl="1" indent="0"/>
            <a:r>
              <a:rPr lang="en-US" sz="1400" b="0" dirty="0"/>
              <a:t>Some support for this direction, so see specific text changes in companion Word document 21/1570</a:t>
            </a:r>
          </a:p>
          <a:p>
            <a:pPr marL="0" indent="0"/>
            <a:r>
              <a:rPr lang="en-US" sz="1800" b="0" dirty="0"/>
              <a:t>Option 4: Leave the EVM test as broken/ambiguous for 11a/g/HT/VHT</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Sep 2021</a:t>
            </a:r>
            <a:endParaRPr lang="en-GB" dirty="0"/>
          </a:p>
        </p:txBody>
      </p:sp>
    </p:spTree>
    <p:extLst>
      <p:ext uri="{BB962C8B-B14F-4D97-AF65-F5344CB8AC3E}">
        <p14:creationId xmlns:p14="http://schemas.microsoft.com/office/powerpoint/2010/main" val="1307727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marL="457200" lvl="1" indent="0"/>
            <a:r>
              <a:rPr lang="en-US" sz="1400" dirty="0"/>
              <a:t>[1] </a:t>
            </a:r>
            <a:r>
              <a:rPr lang="en-US" sz="1400" dirty="0">
                <a:hlinkClick r:id="rId2"/>
              </a:rPr>
              <a:t>https://www.rohde-schwarz.com/us/manual/r-s-fsw-k91-wlan-user-manual-manuals-gb1_78701-28989.html</a:t>
            </a:r>
            <a:r>
              <a:rPr lang="en-US" sz="1400" dirty="0"/>
              <a:t> (and thence </a:t>
            </a:r>
            <a:r>
              <a:rPr lang="en-US" sz="1400" dirty="0">
                <a:hlinkClick r:id="rId3"/>
              </a:rPr>
              <a:t>https://scdn.rohde-schwarz.com/ur/pws/dl_downloads/pdm/cl_manuals/user_manual/1173_9357_01/FSW_K91_WLAN_UserManual_en_35.pdf</a:t>
            </a:r>
            <a:r>
              <a:rPr lang="en-US" sz="1400" dirty="0"/>
              <a:t>; page 71, </a:t>
            </a:r>
            <a:r>
              <a:rPr lang="en-US" sz="1400" dirty="0" err="1"/>
              <a:t>etc</a:t>
            </a:r>
            <a:r>
              <a:rPr lang="en-US" sz="1400" dirty="0"/>
              <a:t>)</a:t>
            </a:r>
          </a:p>
          <a:p>
            <a:pPr marL="457200" lvl="1" indent="0"/>
            <a:endParaRPr lang="en-US" sz="1400" dirty="0"/>
          </a:p>
          <a:p>
            <a:pPr marL="457200" lvl="1" indent="0"/>
            <a:r>
              <a:rPr lang="en-US" sz="1400" dirty="0"/>
              <a:t>P71: “I</a:t>
            </a:r>
            <a:r>
              <a:rPr lang="en-US" sz="1200" dirty="0">
                <a:effectLst/>
                <a:latin typeface="Arial" panose="020B0604020202020204" pitchFamily="34" charset="0"/>
              </a:rPr>
              <a:t>n accordance to [6], the allowed clock deviation of the DUT is up to ξ max = 20 ppm. Furthermore, a long packet with 400 symbols is assumed. The result of FFT and Timing drift is that the phase drift of the highest sub-carrier k = 26 in the last symbol l = </a:t>
            </a:r>
            <a:r>
              <a:rPr lang="en-US" sz="1200" dirty="0" err="1">
                <a:effectLst/>
                <a:latin typeface="Arial" panose="020B0604020202020204" pitchFamily="34" charset="0"/>
              </a:rPr>
              <a:t>nof_symbols</a:t>
            </a:r>
            <a:r>
              <a:rPr lang="en-US" sz="1200" dirty="0">
                <a:effectLst/>
                <a:latin typeface="Arial" panose="020B0604020202020204" pitchFamily="34" charset="0"/>
              </a:rPr>
              <a:t> is 93 degrees. Even in the noise-free case, this would lead to symbol errors. </a:t>
            </a:r>
            <a:r>
              <a:rPr lang="en-US" sz="1200" b="1" dirty="0">
                <a:effectLst/>
                <a:latin typeface="Arial" panose="020B0604020202020204" pitchFamily="34" charset="0"/>
              </a:rPr>
              <a:t>The example shows that it is actually necessary to estimate and compensate the clock deviation</a:t>
            </a:r>
            <a:r>
              <a:rPr lang="en-US" sz="1200" dirty="0">
                <a:effectLst/>
                <a:latin typeface="Arial" panose="020B0604020202020204" pitchFamily="34" charset="0"/>
              </a:rPr>
              <a:t>, which is accomplished in the next block. Referring to the IEEE 802.11a, g (OFDM), j, p measurement standard [6], the </a:t>
            </a:r>
            <a:r>
              <a:rPr lang="en-US" sz="1200" b="1" dirty="0">
                <a:effectLst/>
                <a:latin typeface="Arial" panose="020B0604020202020204" pitchFamily="34" charset="0"/>
              </a:rPr>
              <a:t>timing drift </a:t>
            </a:r>
            <a:r>
              <a:rPr lang="en-US" sz="1200" b="1" dirty="0" err="1">
                <a:effectLst/>
                <a:latin typeface="Arial" panose="020B0604020202020204" pitchFamily="34" charset="0"/>
              </a:rPr>
              <a:t>phase</a:t>
            </a:r>
            <a:r>
              <a:rPr lang="en-US" sz="1200" b="1" baseline="-25000" dirty="0" err="1">
                <a:effectLst/>
                <a:latin typeface="Arial" panose="020B0604020202020204" pitchFamily="34" charset="0"/>
              </a:rPr>
              <a:t>l</a:t>
            </a:r>
            <a:r>
              <a:rPr lang="en-US" sz="1200" baseline="-25000" dirty="0" err="1">
                <a:effectLst/>
                <a:latin typeface="Arial" panose="020B0604020202020204" pitchFamily="34" charset="0"/>
              </a:rPr>
              <a:t>,k</a:t>
            </a:r>
            <a:r>
              <a:rPr lang="en-US" sz="1200" baseline="30000" dirty="0">
                <a:effectLst/>
                <a:latin typeface="Arial" panose="020B0604020202020204" pitchFamily="34" charset="0"/>
              </a:rPr>
              <a:t>(timing)</a:t>
            </a:r>
            <a:r>
              <a:rPr lang="en-US" sz="1200" dirty="0">
                <a:effectLst/>
                <a:latin typeface="Arial" panose="020B0604020202020204" pitchFamily="34" charset="0"/>
              </a:rPr>
              <a:t> is </a:t>
            </a:r>
            <a:r>
              <a:rPr lang="en-US" sz="1200" b="1" dirty="0">
                <a:effectLst/>
                <a:latin typeface="Arial" panose="020B0604020202020204" pitchFamily="34" charset="0"/>
              </a:rPr>
              <a:t>not part of the requirements. Therefore the "time tracking" is not activated as the default setting</a:t>
            </a:r>
            <a:r>
              <a:rPr lang="en-US" sz="1200" dirty="0">
                <a:effectLst/>
                <a:latin typeface="Arial" panose="020B0604020202020204" pitchFamily="34" charset="0"/>
              </a:rPr>
              <a:t> of the R&amp;S FSW WLAN application (see "Timing </a:t>
            </a:r>
            <a:r>
              <a:rPr lang="en-US" sz="1200" dirty="0" err="1">
                <a:effectLst/>
                <a:latin typeface="Arial" panose="020B0604020202020204" pitchFamily="34" charset="0"/>
              </a:rPr>
              <a:t>ErrorTracking</a:t>
            </a:r>
            <a:r>
              <a:rPr lang="en-US" sz="1200" dirty="0">
                <a:effectLst/>
                <a:latin typeface="Arial" panose="020B0604020202020204" pitchFamily="34" charset="0"/>
              </a:rPr>
              <a:t>" on page 149).</a:t>
            </a:r>
            <a:r>
              <a:rPr lang="en-US" sz="1400" dirty="0"/>
              <a:t>”</a:t>
            </a:r>
          </a:p>
          <a:p>
            <a:pPr marL="457200" lvl="1" indent="0"/>
            <a:r>
              <a:rPr lang="en-US" sz="1400" dirty="0"/>
              <a:t>Their reference [6] is “</a:t>
            </a:r>
            <a:r>
              <a:rPr lang="en-US" sz="1200" dirty="0">
                <a:effectLst/>
                <a:latin typeface="Arial" panose="020B0604020202020204" pitchFamily="34" charset="0"/>
              </a:rPr>
              <a:t>IEEE 802.11a, Part 11: WLAN Medium Access Control (MAC) and Physical Layer (PHY) specifications</a:t>
            </a:r>
            <a:r>
              <a:rPr lang="en-US" sz="1400" dirty="0"/>
              <a:t>”</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Sep 2021</a:t>
            </a:r>
            <a:endParaRPr lang="en-GB" dirty="0"/>
          </a:p>
        </p:txBody>
      </p:sp>
    </p:spTree>
    <p:extLst>
      <p:ext uri="{BB962C8B-B14F-4D97-AF65-F5344CB8AC3E}">
        <p14:creationId xmlns:p14="http://schemas.microsoft.com/office/powerpoint/2010/main" val="2519283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Sep 2021</a:t>
            </a:r>
            <a:endParaRPr lang="en-GB" dirty="0"/>
          </a:p>
        </p:txBody>
      </p:sp>
    </p:spTree>
    <p:extLst>
      <p:ext uri="{BB962C8B-B14F-4D97-AF65-F5344CB8AC3E}">
        <p14:creationId xmlns:p14="http://schemas.microsoft.com/office/powerpoint/2010/main" val="1882612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sz="2800" dirty="0"/>
              <a:t>Sample Language for Option 2 [and 3]</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600200"/>
            <a:ext cx="7770813" cy="4494213"/>
          </a:xfrm>
        </p:spPr>
        <p:txBody>
          <a:bodyPr/>
          <a:lstStyle/>
          <a:p>
            <a:pPr marL="57150" indent="0"/>
            <a:r>
              <a:rPr lang="en-US" sz="1000" b="0" dirty="0"/>
              <a:t>The instrument shall have sufficient accuracy in terms of I/Q arm amplitude and phase balance, DC offsets, phase noise, and analog to digital quantization noise. A possible embodiment of such a setup is converting the signals to a low IF frequency with a microwave synthesizer, sampling the signal with a digital oscilloscope and decomposing it digitally into quadrature components. The sampled signal shall be processed in a manner similar to an actual receiver, according to the following steps, or equivalent procedure:</a:t>
            </a:r>
          </a:p>
          <a:p>
            <a:pPr marL="57150" indent="0"/>
            <a:r>
              <a:rPr lang="en-US" sz="1000" b="0" dirty="0"/>
              <a:t>a) Start of PPDU shall be detected.</a:t>
            </a:r>
          </a:p>
          <a:p>
            <a:pPr marL="57150" indent="0"/>
            <a:r>
              <a:rPr lang="en-US" sz="1000" b="0" dirty="0"/>
              <a:t>b) Transition from L-STF to L-LTF shall be detected and fine timing shall be established.</a:t>
            </a:r>
          </a:p>
          <a:p>
            <a:pPr marL="57150" indent="0"/>
            <a:r>
              <a:rPr lang="en-US" sz="1000" b="0" dirty="0"/>
              <a:t>c) Coarse and fine </a:t>
            </a:r>
            <a:r>
              <a:rPr lang="en-US" sz="1000" b="0" u="sng" dirty="0">
                <a:highlight>
                  <a:srgbClr val="00FF00"/>
                </a:highlight>
              </a:rPr>
              <a:t>carrier</a:t>
            </a:r>
            <a:r>
              <a:rPr lang="en-US" sz="1000" b="0" u="sng" dirty="0"/>
              <a:t> </a:t>
            </a:r>
            <a:r>
              <a:rPr lang="en-US" sz="1000" b="0" dirty="0"/>
              <a:t>frequency offsets shall be estimated.</a:t>
            </a:r>
            <a:endParaRPr lang="en-US" sz="1000" b="0" u="sng" dirty="0"/>
          </a:p>
          <a:p>
            <a:pPr marL="57150" indent="0"/>
            <a:r>
              <a:rPr lang="en-US" sz="1000" b="0" dirty="0"/>
              <a:t>d) Symbols in a PPDU shall be </a:t>
            </a:r>
            <a:r>
              <a:rPr lang="en-US" sz="1000" b="0" dirty="0" err="1"/>
              <a:t>derotated</a:t>
            </a:r>
            <a:r>
              <a:rPr lang="en-US" sz="1000" b="0" dirty="0"/>
              <a:t> according to estimated </a:t>
            </a:r>
            <a:r>
              <a:rPr lang="en-US" sz="1000" b="0" u="sng" dirty="0">
                <a:highlight>
                  <a:srgbClr val="00FF00"/>
                </a:highlight>
              </a:rPr>
              <a:t>carrier </a:t>
            </a:r>
            <a:r>
              <a:rPr lang="en-US" sz="1000" b="0" dirty="0"/>
              <a:t>frequency offset. </a:t>
            </a:r>
            <a:r>
              <a:rPr lang="en-US" sz="1000" b="0" u="sng" dirty="0">
                <a:highlight>
                  <a:srgbClr val="FFFF00"/>
                </a:highlight>
              </a:rPr>
              <a:t>Sampling offset drift shall be also compensated according to a single parameter estimated during the preamble </a:t>
            </a:r>
            <a:r>
              <a:rPr lang="en-US" sz="1000" b="0" u="sng" dirty="0">
                <a:highlight>
                  <a:srgbClr val="00FFFF"/>
                </a:highlight>
              </a:rPr>
              <a:t>[/ estimated </a:t>
            </a:r>
            <a:r>
              <a:rPr lang="en-US" sz="1000" b="0" dirty="0">
                <a:highlight>
                  <a:srgbClr val="00FFFF"/>
                </a:highlight>
              </a:rPr>
              <a:t>using any feature(s) in the PPDU</a:t>
            </a:r>
            <a:r>
              <a:rPr lang="en-US" sz="1000" b="0" u="sng" dirty="0">
                <a:highlight>
                  <a:srgbClr val="00FFFF"/>
                </a:highlight>
              </a:rPr>
              <a:t>]</a:t>
            </a:r>
            <a:r>
              <a:rPr lang="en-US" sz="1000" b="0" u="sng" dirty="0"/>
              <a:t>.</a:t>
            </a:r>
            <a:endParaRPr lang="en-US" sz="1000" b="0" dirty="0"/>
          </a:p>
          <a:p>
            <a:pPr marL="57150" indent="0"/>
            <a:r>
              <a:rPr lang="en-US" sz="1000" b="0" dirty="0"/>
              <a:t>e) For each VHT-LTF symbol, transform the symbol into subcarrier received values, estimate the </a:t>
            </a:r>
            <a:r>
              <a:rPr lang="en-US" sz="1000" b="0" u="sng" dirty="0">
                <a:highlight>
                  <a:srgbClr val="00FF00"/>
                </a:highlight>
              </a:rPr>
              <a:t>Common Phase Error (CPE)</a:t>
            </a:r>
            <a:r>
              <a:rPr lang="en-US" sz="1000" b="0" strike="sngStrike" dirty="0">
                <a:highlight>
                  <a:srgbClr val="00FF00"/>
                </a:highlight>
              </a:rPr>
              <a:t>phase</a:t>
            </a:r>
            <a:r>
              <a:rPr lang="en-US" sz="1000" b="0" dirty="0"/>
              <a:t> from the pilot subcarriers, and </a:t>
            </a:r>
            <a:r>
              <a:rPr lang="en-US" sz="1000" b="0" dirty="0" err="1"/>
              <a:t>derotate</a:t>
            </a:r>
            <a:r>
              <a:rPr lang="en-US" sz="1000" b="0" dirty="0"/>
              <a:t> the subcarrier values according to the estimated </a:t>
            </a:r>
            <a:r>
              <a:rPr lang="en-US" sz="1000" b="0" u="sng" dirty="0" err="1">
                <a:highlight>
                  <a:srgbClr val="00FF00"/>
                </a:highlight>
              </a:rPr>
              <a:t>CPE</a:t>
            </a:r>
            <a:r>
              <a:rPr lang="en-US" sz="1000" b="0" strike="sngStrike" dirty="0" err="1">
                <a:highlight>
                  <a:srgbClr val="00FF00"/>
                </a:highlight>
              </a:rPr>
              <a:t>phase</a:t>
            </a:r>
            <a:r>
              <a:rPr lang="en-US" sz="1000" b="0" dirty="0"/>
              <a:t>.</a:t>
            </a:r>
          </a:p>
          <a:p>
            <a:pPr marL="57150" indent="0"/>
            <a:r>
              <a:rPr lang="en-US" sz="1000" b="0" dirty="0"/>
              <a:t>f) Estimate the complex channel response coefficient for each of the subcarriers and each of the transmit streams.</a:t>
            </a:r>
          </a:p>
          <a:p>
            <a:pPr marL="57150" indent="0"/>
            <a:r>
              <a:rPr lang="en-US" sz="1000" b="0" dirty="0"/>
              <a:t>g) For each of the data OFDM symbols: transform the symbol into subcarrier received values, estimate the </a:t>
            </a:r>
            <a:r>
              <a:rPr lang="en-US" sz="1000" b="0" u="sng" dirty="0" err="1">
                <a:highlight>
                  <a:srgbClr val="00FF00"/>
                </a:highlight>
              </a:rPr>
              <a:t>CPE</a:t>
            </a:r>
            <a:r>
              <a:rPr lang="en-US" sz="1000" b="0" strike="sngStrike" dirty="0" err="1">
                <a:highlight>
                  <a:srgbClr val="00FF00"/>
                </a:highlight>
              </a:rPr>
              <a:t>phase</a:t>
            </a:r>
            <a:r>
              <a:rPr lang="en-US" sz="1000" b="0" dirty="0"/>
              <a:t> from the pilot subcarriers, </a:t>
            </a:r>
            <a:r>
              <a:rPr lang="en-US" sz="1000" b="0" dirty="0" err="1"/>
              <a:t>derotate</a:t>
            </a:r>
            <a:r>
              <a:rPr lang="en-US" sz="1000" b="0" dirty="0"/>
              <a:t> the subcarrier values according to the estimated </a:t>
            </a:r>
            <a:r>
              <a:rPr lang="en-US" sz="1000" b="0" u="sng" dirty="0" err="1">
                <a:highlight>
                  <a:srgbClr val="00FF00"/>
                </a:highlight>
              </a:rPr>
              <a:t>CPE</a:t>
            </a:r>
            <a:r>
              <a:rPr lang="en-US" sz="1000" b="0" strike="sngStrike" dirty="0" err="1">
                <a:highlight>
                  <a:srgbClr val="00FF00"/>
                </a:highlight>
              </a:rPr>
              <a:t>phase</a:t>
            </a:r>
            <a:r>
              <a:rPr lang="en-US" sz="1000" b="0" dirty="0"/>
              <a:t>, group the results from all of the receiver chains in each subcarrier to a vector, and multiply the vector by a zero-forcing equalization matrix generated from the estimated channel.</a:t>
            </a:r>
          </a:p>
          <a:p>
            <a:pPr marL="57150" indent="0"/>
            <a:r>
              <a:rPr lang="en-US" sz="1000" b="0" dirty="0"/>
              <a:t>h) For each data-carrying subcarrier in each spatial stream, find the closest constellation point and compute the Euclidean distance from it.</a:t>
            </a:r>
          </a:p>
          <a:p>
            <a:pPr marL="57150" indent="0"/>
            <a:r>
              <a:rPr lang="en-US" sz="1000" b="0" dirty="0" err="1"/>
              <a:t>i</a:t>
            </a:r>
            <a:r>
              <a:rPr lang="en-US" sz="1000" b="0" dirty="0"/>
              <a:t>) Compute the average across PPDUs of the RMS of all errors per PPDU as given by Equation (19-89).</a:t>
            </a:r>
          </a:p>
          <a:p>
            <a:pPr marL="57150" indent="0"/>
            <a:r>
              <a:rPr lang="en-US" sz="1000" b="0" dirty="0"/>
              <a:t>The test shall be performed over at least 20 PPDUs [</a:t>
            </a:r>
            <a:r>
              <a:rPr lang="en-US" sz="1000" b="0" i="1" dirty="0" err="1"/>
              <a:t>N</a:t>
            </a:r>
            <a:r>
              <a:rPr lang="en-US" sz="1000" b="0" i="1" baseline="-25000" dirty="0" err="1"/>
              <a:t>f</a:t>
            </a:r>
            <a:r>
              <a:rPr lang="en-US" sz="1000" b="0" dirty="0"/>
              <a:t> as defined in Equation (19-89)]. The PPDUs under test shall be at least 16 data OFDM symbols long. Random data shall be used for the symbols.</a:t>
            </a:r>
          </a:p>
          <a:p>
            <a:pPr marL="57150" indent="0"/>
            <a:endParaRPr lang="en-US" sz="1000" b="0" dirty="0"/>
          </a:p>
          <a:p>
            <a:pPr marL="57150" indent="0"/>
            <a:r>
              <a:rPr lang="en-US" sz="1000" b="0" dirty="0">
                <a:highlight>
                  <a:srgbClr val="FFFF00"/>
                </a:highlight>
              </a:rPr>
              <a:t>Changes for issues A and B</a:t>
            </a:r>
            <a:r>
              <a:rPr lang="en-US" sz="1000" b="0" dirty="0"/>
              <a:t>, </a:t>
            </a:r>
            <a:r>
              <a:rPr lang="en-US" sz="1000" b="0" dirty="0">
                <a:highlight>
                  <a:srgbClr val="00FF00"/>
                </a:highlight>
              </a:rPr>
              <a:t>Changes for issue C)</a:t>
            </a:r>
            <a:r>
              <a:rPr lang="en-US" sz="1000" b="0" dirty="0"/>
              <a:t>, </a:t>
            </a:r>
            <a:r>
              <a:rPr lang="en-US" sz="1000" b="0" u="sng" dirty="0">
                <a:solidFill>
                  <a:srgbClr val="00B0F0"/>
                </a:solidFill>
              </a:rPr>
              <a:t>[</a:t>
            </a:r>
            <a:r>
              <a:rPr lang="en-US" sz="1000" b="0" u="sng" dirty="0">
                <a:highlight>
                  <a:srgbClr val="00FFFF"/>
                </a:highlight>
              </a:rPr>
              <a:t>Alternative language for option 3]</a:t>
            </a:r>
            <a:endParaRPr lang="en-US" sz="1000" b="0" dirty="0">
              <a:highlight>
                <a:srgbClr val="C0C0C0"/>
              </a:highlight>
            </a:endParaRP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Sep 2021</a:t>
            </a:r>
            <a:endParaRPr lang="en-GB" dirty="0"/>
          </a:p>
        </p:txBody>
      </p:sp>
    </p:spTree>
    <p:extLst>
      <p:ext uri="{BB962C8B-B14F-4D97-AF65-F5344CB8AC3E}">
        <p14:creationId xmlns:p14="http://schemas.microsoft.com/office/powerpoint/2010/main" val="1305710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 Issue D</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Sep 2021</a:t>
            </a:r>
            <a:endParaRPr lang="en-GB" dirty="0"/>
          </a:p>
        </p:txBody>
      </p:sp>
    </p:spTree>
    <p:extLst>
      <p:ext uri="{BB962C8B-B14F-4D97-AF65-F5344CB8AC3E}">
        <p14:creationId xmlns:p14="http://schemas.microsoft.com/office/powerpoint/2010/main" val="2837865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sz="2800" dirty="0"/>
              <a:t>EVM test for interoperability</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600201"/>
            <a:ext cx="7770813" cy="4924424"/>
          </a:xfrm>
        </p:spPr>
        <p:txBody>
          <a:bodyPr/>
          <a:lstStyle/>
          <a:p>
            <a:pPr>
              <a:buFont typeface="Arial" panose="020B0604020202020204" pitchFamily="34" charset="0"/>
              <a:buChar char="•"/>
            </a:pPr>
            <a:r>
              <a:rPr lang="en-US" sz="1800" b="0" dirty="0"/>
              <a:t>Why even have an EVM test? </a:t>
            </a:r>
          </a:p>
          <a:p>
            <a:pPr lvl="1">
              <a:buFont typeface="Arial" panose="020B0604020202020204" pitchFamily="34" charset="0"/>
              <a:buChar char="•"/>
            </a:pPr>
            <a:r>
              <a:rPr lang="en-US" sz="1400" b="0" dirty="0"/>
              <a:t>The naïve answer is “to verify the performance of the transmitter”.</a:t>
            </a:r>
          </a:p>
          <a:p>
            <a:pPr lvl="1">
              <a:buFont typeface="Arial" panose="020B0604020202020204" pitchFamily="34" charset="0"/>
              <a:buChar char="•"/>
            </a:pPr>
            <a:r>
              <a:rPr lang="en-US" sz="1400" b="0" dirty="0"/>
              <a:t>But the purpose of a standard is to ensure </a:t>
            </a:r>
            <a:r>
              <a:rPr lang="en-US" sz="1400" b="0" i="1" dirty="0"/>
              <a:t>interoperability</a:t>
            </a:r>
            <a:r>
              <a:rPr lang="en-US" sz="1400" b="0" dirty="0"/>
              <a:t>. The better answer is we have an EVM test “to verify that transmitter impairments do not preclude interoperability”.</a:t>
            </a:r>
          </a:p>
          <a:p>
            <a:pPr lvl="1">
              <a:buFont typeface="Arial" panose="020B0604020202020204" pitchFamily="34" charset="0"/>
              <a:buChar char="•"/>
            </a:pPr>
            <a:r>
              <a:rPr lang="en-US" sz="1400" dirty="0"/>
              <a:t>In detail, the EVM test implicitly defines what transmitter impairments are allowed, plus certain unavoidable channel impairments; and in turn these define what impairments or unknowns a receiver must accommodate. A plain reading of the EVM test is that a good receiver in good channel conditions will experience the claimed TX EVM if the receiver determines:</a:t>
            </a:r>
          </a:p>
          <a:p>
            <a:pPr lvl="2">
              <a:buFont typeface="Arial" panose="020B0604020202020204" pitchFamily="34" charset="0"/>
              <a:buChar char="•"/>
            </a:pPr>
            <a:r>
              <a:rPr lang="en-US" sz="1200" dirty="0"/>
              <a:t>If a PPDU has started </a:t>
            </a:r>
            <a:r>
              <a:rPr lang="en-US" sz="1200" dirty="0">
                <a:solidFill>
                  <a:srgbClr val="0070C0"/>
                </a:solidFill>
              </a:rPr>
              <a:t>[detected using the first 4us of the PPDU, from </a:t>
            </a:r>
            <a:r>
              <a:rPr lang="en-US" sz="1200" dirty="0" err="1">
                <a:solidFill>
                  <a:srgbClr val="0070C0"/>
                </a:solidFill>
              </a:rPr>
              <a:t>aCCATime</a:t>
            </a:r>
            <a:r>
              <a:rPr lang="en-US" sz="1200" dirty="0">
                <a:solidFill>
                  <a:srgbClr val="0070C0"/>
                </a:solidFill>
              </a:rPr>
              <a:t>]</a:t>
            </a:r>
          </a:p>
          <a:p>
            <a:pPr lvl="2">
              <a:buFont typeface="Arial" panose="020B0604020202020204" pitchFamily="34" charset="0"/>
              <a:buChar char="•"/>
            </a:pPr>
            <a:r>
              <a:rPr lang="en-US" sz="1200" dirty="0"/>
              <a:t>Fine timing (aka which samples to use within the FFT) </a:t>
            </a:r>
            <a:r>
              <a:rPr lang="en-US" sz="1200" dirty="0">
                <a:solidFill>
                  <a:srgbClr val="0070C0"/>
                </a:solidFill>
              </a:rPr>
              <a:t>using the LSTF+LLTF fields</a:t>
            </a:r>
          </a:p>
          <a:p>
            <a:pPr lvl="2">
              <a:buFont typeface="Arial" panose="020B0604020202020204" pitchFamily="34" charset="0"/>
              <a:buChar char="•"/>
            </a:pPr>
            <a:r>
              <a:rPr lang="en-US" sz="1200" dirty="0"/>
              <a:t>A carrier frequency offset characterized by a single parameter that is invariant between the ?LLTF to the end of the Data field, </a:t>
            </a:r>
            <a:r>
              <a:rPr lang="en-US" sz="1200" dirty="0">
                <a:solidFill>
                  <a:srgbClr val="0070C0"/>
                </a:solidFill>
              </a:rPr>
              <a:t>estimated using the ?LLTF field (albeit potentially bootstrapped by the LSTF field) but certainly using fields before the </a:t>
            </a:r>
            <a:r>
              <a:rPr lang="en-US" sz="1200" dirty="0" err="1">
                <a:solidFill>
                  <a:srgbClr val="0070C0"/>
                </a:solidFill>
              </a:rPr>
              <a:t>xLTF</a:t>
            </a:r>
            <a:r>
              <a:rPr lang="en-US" sz="1200" dirty="0">
                <a:solidFill>
                  <a:srgbClr val="0070C0"/>
                </a:solidFill>
              </a:rPr>
              <a:t> field used for the Data field</a:t>
            </a:r>
          </a:p>
          <a:p>
            <a:pPr lvl="2">
              <a:buFont typeface="Arial" panose="020B0604020202020204" pitchFamily="34" charset="0"/>
              <a:buChar char="•"/>
            </a:pPr>
            <a:r>
              <a:rPr lang="en-US" sz="1200" dirty="0"/>
              <a:t>[For HE but arguably not 11a/HT/VHT without prior changes] A sampling frequency offset characterized by a single parameter that is invariant between the ?LLTF to the end of the Data field, </a:t>
            </a:r>
            <a:r>
              <a:rPr lang="en-US" sz="1200" dirty="0">
                <a:solidFill>
                  <a:srgbClr val="0070C0"/>
                </a:solidFill>
              </a:rPr>
              <a:t>estimated using the ?LLTF field (albeit potentially bootstrapped by the LSTF field)</a:t>
            </a:r>
            <a:r>
              <a:rPr lang="en-US" sz="1200" dirty="0"/>
              <a:t> </a:t>
            </a:r>
          </a:p>
          <a:p>
            <a:pPr lvl="2">
              <a:buFont typeface="Arial" panose="020B0604020202020204" pitchFamily="34" charset="0"/>
              <a:buChar char="•"/>
            </a:pPr>
            <a:r>
              <a:rPr lang="en-US" sz="1200" dirty="0"/>
              <a:t>Time invariant channel dispersion, well within the cyclic prefix, such that it appears as a per-subcarrier time-invariant multiplicative impairment, from the </a:t>
            </a:r>
            <a:r>
              <a:rPr lang="en-US" sz="1200" dirty="0" err="1"/>
              <a:t>xLTF</a:t>
            </a:r>
            <a:r>
              <a:rPr lang="en-US" sz="1200" dirty="0"/>
              <a:t> to the end of the Data field</a:t>
            </a:r>
          </a:p>
          <a:p>
            <a:pPr lvl="2">
              <a:buFont typeface="Arial" panose="020B0604020202020204" pitchFamily="34" charset="0"/>
              <a:buChar char="•"/>
            </a:pPr>
            <a:r>
              <a:rPr lang="en-US" sz="1200" dirty="0"/>
              <a:t>Carrier phase noise, negligible within the duration of one OFDM symbol period, varying from the start of the </a:t>
            </a:r>
            <a:r>
              <a:rPr lang="en-US" sz="1200" dirty="0" err="1"/>
              <a:t>xLTF</a:t>
            </a:r>
            <a:r>
              <a:rPr lang="en-US" sz="1200" dirty="0"/>
              <a:t> to the end of the Data field, such that it appears as CPE per OFDM symbol, </a:t>
            </a:r>
            <a:r>
              <a:rPr lang="en-US" sz="1200" dirty="0">
                <a:solidFill>
                  <a:srgbClr val="0070C0"/>
                </a:solidFill>
              </a:rPr>
              <a:t>estimated using the pilots in each OFDM symbol</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Sep 2021</a:t>
            </a:r>
            <a:endParaRPr lang="en-GB" dirty="0"/>
          </a:p>
        </p:txBody>
      </p:sp>
    </p:spTree>
    <p:extLst>
      <p:ext uri="{BB962C8B-B14F-4D97-AF65-F5344CB8AC3E}">
        <p14:creationId xmlns:p14="http://schemas.microsoft.com/office/powerpoint/2010/main" val="3128629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sz="2800" dirty="0"/>
              <a:t>EVM test for interoperability</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228600" y="1600201"/>
            <a:ext cx="8763000" cy="4924424"/>
          </a:xfrm>
        </p:spPr>
        <p:txBody>
          <a:bodyPr/>
          <a:lstStyle/>
          <a:p>
            <a:pPr>
              <a:buFont typeface="Arial" panose="020B0604020202020204" pitchFamily="34" charset="0"/>
              <a:buChar char="•"/>
            </a:pPr>
            <a:r>
              <a:rPr lang="en-US" sz="1600" b="0" dirty="0"/>
              <a:t>But this isn’t how the industry really works, since the same procedure defines “The sampled signal shall be processed in </a:t>
            </a:r>
          </a:p>
          <a:p>
            <a:pPr lvl="1">
              <a:buFont typeface="Arial" panose="020B0604020202020204" pitchFamily="34" charset="0"/>
              <a:buChar char="•"/>
            </a:pPr>
            <a:r>
              <a:rPr lang="en-US" sz="1200" b="0" dirty="0"/>
              <a:t>a manner similar to an actual receiver, according to the following steps, or </a:t>
            </a:r>
          </a:p>
          <a:p>
            <a:pPr lvl="1">
              <a:buFont typeface="Arial" panose="020B0604020202020204" pitchFamily="34" charset="0"/>
              <a:buChar char="•"/>
            </a:pPr>
            <a:r>
              <a:rPr lang="en-US" sz="1200" b="1" dirty="0"/>
              <a:t>an equivalent procedure</a:t>
            </a:r>
            <a:r>
              <a:rPr lang="en-US" sz="1200" b="0" dirty="0"/>
              <a:t>”</a:t>
            </a:r>
          </a:p>
          <a:p>
            <a:pPr>
              <a:buFont typeface="Arial" panose="020B0604020202020204" pitchFamily="34" charset="0"/>
              <a:buChar char="•"/>
            </a:pPr>
            <a:r>
              <a:rPr lang="en-US" sz="1600" b="0" dirty="0"/>
              <a:t>In reality</a:t>
            </a:r>
          </a:p>
          <a:p>
            <a:pPr lvl="1">
              <a:buFont typeface="Arial" panose="020B0604020202020204" pitchFamily="34" charset="0"/>
              <a:buChar char="•"/>
            </a:pPr>
            <a:r>
              <a:rPr lang="en-US" sz="1200" b="0" dirty="0"/>
              <a:t>Since the pass/fail criterion relates to the EVM of the Data field, the motivation is to minimize EVM during the Data field, and so perform CFO/SFO correction optimized for the Data field</a:t>
            </a:r>
          </a:p>
          <a:p>
            <a:pPr lvl="1">
              <a:buFont typeface="Arial" panose="020B0604020202020204" pitchFamily="34" charset="0"/>
              <a:buChar char="•"/>
            </a:pPr>
            <a:r>
              <a:rPr lang="en-US" sz="1200" b="0" dirty="0"/>
              <a:t>And the EVM test, as interpreted as above, arguably permits and certainly incentivizes the use of </a:t>
            </a:r>
            <a:r>
              <a:rPr lang="en-US" sz="1200" b="0" dirty="0" err="1"/>
              <a:t>unobtainium</a:t>
            </a:r>
            <a:r>
              <a:rPr lang="en-US" sz="1200" b="0" dirty="0"/>
              <a:t> algorithms (i.e., infeasible memory and compute) such as a) storing the entire PPDU, b) estimating CFO/SFO from the entire Data field, c) correcting the CFO/SFO  for the entire PPDU then equalizing, demodulating and decoding all “1500” OFDM symbols within a few microseconds(!)</a:t>
            </a:r>
          </a:p>
          <a:p>
            <a:pPr lvl="1">
              <a:buFont typeface="Arial" panose="020B0604020202020204" pitchFamily="34" charset="0"/>
              <a:buChar char="•"/>
            </a:pPr>
            <a:r>
              <a:rPr lang="en-US" sz="1200" dirty="0"/>
              <a:t>Conversely, it would be valuable to know that a single value of CFO/SFO during the </a:t>
            </a:r>
            <a:r>
              <a:rPr lang="en-US" sz="1200" dirty="0" err="1"/>
              <a:t>xLTF</a:t>
            </a:r>
            <a:r>
              <a:rPr lang="en-US" sz="1200" dirty="0"/>
              <a:t> and Data suffices, and since then the tracking algorithms in a receiver implementation, despite starting during the preamble, can be designed to converge to that single CFO/SFO value during the </a:t>
            </a:r>
            <a:r>
              <a:rPr lang="en-US" sz="1200" dirty="0" err="1"/>
              <a:t>xLTF</a:t>
            </a:r>
            <a:r>
              <a:rPr lang="en-US" sz="1200" dirty="0"/>
              <a:t> and Data field.</a:t>
            </a:r>
            <a:endParaRPr lang="en-US" sz="1200" b="0" dirty="0"/>
          </a:p>
          <a:p>
            <a:pPr>
              <a:buFont typeface="Arial" panose="020B0604020202020204" pitchFamily="34" charset="0"/>
              <a:buChar char="•"/>
            </a:pPr>
            <a:r>
              <a:rPr lang="en-US" sz="1600" b="0" dirty="0"/>
              <a:t>Thus we have no documented interoperability:</a:t>
            </a:r>
          </a:p>
          <a:p>
            <a:pPr lvl="1">
              <a:buFont typeface="Arial" panose="020B0604020202020204" pitchFamily="34" charset="0"/>
              <a:buChar char="•"/>
            </a:pPr>
            <a:r>
              <a:rPr lang="en-US" sz="1200" dirty="0"/>
              <a:t>A naïve implementer, following the standard and the analysis on the previous slide, might make a one time estimate of the CFO from the LSTF+LLTF and a one time estimate of the SFO before the </a:t>
            </a:r>
            <a:r>
              <a:rPr lang="en-US" sz="1200" dirty="0" err="1"/>
              <a:t>xLTF</a:t>
            </a:r>
            <a:r>
              <a:rPr lang="en-US" sz="1200" dirty="0"/>
              <a:t> … and will surely have problems</a:t>
            </a:r>
          </a:p>
          <a:p>
            <a:pPr lvl="1">
              <a:buFont typeface="Arial" panose="020B0604020202020204" pitchFamily="34" charset="0"/>
              <a:buChar char="•"/>
            </a:pPr>
            <a:r>
              <a:rPr lang="en-US" sz="1200" dirty="0"/>
              <a:t>An experienced implementer knows that “a good receiver in good channel conditions </a:t>
            </a:r>
            <a:r>
              <a:rPr lang="en-US" sz="1200" b="1" dirty="0"/>
              <a:t>may not </a:t>
            </a:r>
            <a:r>
              <a:rPr lang="en-US" sz="1200" dirty="0"/>
              <a:t>experience the claimed TX EVM if the receiver determines parameters from the indicated specified features in the IEEE 802.11 EVM test. The experienced implementer learns the “equivalent procedure” adopted by test equipment vendors and/or determines the actual characteristics of the STA population from measurements. </a:t>
            </a:r>
            <a:endParaRPr lang="en-US" sz="12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Sep 2021</a:t>
            </a:r>
            <a:endParaRPr lang="en-GB" dirty="0"/>
          </a:p>
        </p:txBody>
      </p:sp>
    </p:spTree>
    <p:extLst>
      <p:ext uri="{BB962C8B-B14F-4D97-AF65-F5344CB8AC3E}">
        <p14:creationId xmlns:p14="http://schemas.microsoft.com/office/powerpoint/2010/main" val="999165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sz="2800" dirty="0"/>
              <a:t>A Further Change We Should Make For Issue D</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600200"/>
            <a:ext cx="7770813" cy="4494213"/>
          </a:xfrm>
        </p:spPr>
        <p:txBody>
          <a:bodyPr/>
          <a:lstStyle/>
          <a:p>
            <a:pPr marL="0" indent="0"/>
            <a:r>
              <a:rPr lang="en-US" sz="1600" b="0" dirty="0"/>
              <a:t>Option 0: No change. Receiver designers must be very aware of the “equivalent procedure” exception and work closely with </a:t>
            </a:r>
            <a:r>
              <a:rPr lang="en-US" sz="1600" b="0" i="1" dirty="0"/>
              <a:t>all</a:t>
            </a:r>
            <a:r>
              <a:rPr lang="en-US" sz="1600" b="0" dirty="0"/>
              <a:t> test equipment vendors and </a:t>
            </a:r>
            <a:r>
              <a:rPr lang="en-US" sz="1600" b="0" i="1" dirty="0"/>
              <a:t>all </a:t>
            </a:r>
            <a:r>
              <a:rPr lang="en-US" sz="1600" b="0" dirty="0"/>
              <a:t>peer implementers. Interoperability occurs </a:t>
            </a:r>
            <a:r>
              <a:rPr lang="en-US" sz="1600" b="0" i="1" dirty="0"/>
              <a:t>despite </a:t>
            </a:r>
            <a:r>
              <a:rPr lang="en-US" sz="1600" b="0" dirty="0"/>
              <a:t>the standard not </a:t>
            </a:r>
            <a:r>
              <a:rPr lang="en-US" sz="1600" b="0" i="1" dirty="0"/>
              <a:t>because of </a:t>
            </a:r>
            <a:r>
              <a:rPr lang="en-US" sz="1600" b="0" dirty="0"/>
              <a:t>the standard.</a:t>
            </a:r>
          </a:p>
          <a:p>
            <a:pPr marL="0" indent="0"/>
            <a:r>
              <a:rPr lang="en-US" sz="1600" b="0" dirty="0"/>
              <a:t>Option 1: Delete all the listed steps in the EVM test from the standard. This reflects the reality that the industry has outsourced the definition of the EVM test to test equipment vendors; and they are permitted to use undocumented and even unobtanium receiver algorithms. Again interoperability occurs </a:t>
            </a:r>
            <a:r>
              <a:rPr lang="en-US" sz="1600" b="0" i="1" dirty="0"/>
              <a:t>despite </a:t>
            </a:r>
            <a:r>
              <a:rPr lang="en-US" sz="1600" b="0" dirty="0"/>
              <a:t>the standard not </a:t>
            </a:r>
            <a:r>
              <a:rPr lang="en-US" sz="1600" b="0" i="1" dirty="0"/>
              <a:t>because of </a:t>
            </a:r>
            <a:r>
              <a:rPr lang="en-US" sz="1600" b="0" dirty="0"/>
              <a:t>the standard.</a:t>
            </a:r>
          </a:p>
          <a:p>
            <a:pPr marL="0" indent="0"/>
            <a:r>
              <a:rPr lang="en-US" sz="1600" b="0" dirty="0"/>
              <a:t>Option 2: Whenever compliance to the EVM test is claimed by an 802.11 implementation, the deviations from “the following steps” under the “or equivalent procedure” exception are  publicly disclosed so that receiver designers understand the range of circumstances where a specified TX EVM can be achieved. But, there are tens of thousands of implementations using hundreds of chipsets from multitudes of semi-vendors so where would that information be disclosed? The most natural place is the 802.11 standard so …</a:t>
            </a:r>
          </a:p>
          <a:p>
            <a:pPr marL="0" indent="0"/>
            <a:r>
              <a:rPr lang="en-US" sz="1600" dirty="0"/>
              <a:t>Option 3: Remove the “or equivalent procedure” language and explicitly list each acceptable alternative so that the standard documents how a receiver designer for a receiver in good channel conditions can ensure that their receiver </a:t>
            </a:r>
            <a:r>
              <a:rPr lang="en-US" sz="1600" dirty="0" err="1"/>
              <a:t>interoperably</a:t>
            </a:r>
            <a:r>
              <a:rPr lang="en-US" sz="1600" dirty="0"/>
              <a:t> experiences the specified TX EVM. </a:t>
            </a:r>
          </a:p>
          <a:p>
            <a:pPr marL="400050" lvl="1" indent="0"/>
            <a:r>
              <a:rPr lang="en-US" sz="1200" dirty="0"/>
              <a:t>Essentially 802.11 would be asking test equipment vendors to disclose much more about the processing they use to measure EVM, and 802.11 would record that information.</a:t>
            </a:r>
            <a:endParaRPr lang="en-US" sz="800" dirty="0">
              <a:solidFill>
                <a:schemeClr val="bg1">
                  <a:lumMod val="85000"/>
                </a:schemeClr>
              </a:solidFill>
            </a:endParaRP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Sep 2021</a:t>
            </a:r>
            <a:endParaRPr lang="en-GB" dirty="0"/>
          </a:p>
        </p:txBody>
      </p:sp>
    </p:spTree>
    <p:extLst>
      <p:ext uri="{BB962C8B-B14F-4D97-AF65-F5344CB8AC3E}">
        <p14:creationId xmlns:p14="http://schemas.microsoft.com/office/powerpoint/2010/main" val="3946396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sz="2800" dirty="0"/>
              <a:t>EVM Issues</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600200"/>
            <a:ext cx="7770813" cy="4494213"/>
          </a:xfrm>
        </p:spPr>
        <p:txBody>
          <a:bodyPr/>
          <a:lstStyle/>
          <a:p>
            <a:pPr>
              <a:buFont typeface="Arial" panose="020B0604020202020204" pitchFamily="34" charset="0"/>
              <a:buChar char="•"/>
            </a:pPr>
            <a:r>
              <a:rPr lang="en-US" sz="1800" b="0" dirty="0"/>
              <a:t>Issue A: Incorrect calculations by the </a:t>
            </a:r>
            <a:r>
              <a:rPr lang="en-US" sz="1800" b="0" i="1" dirty="0"/>
              <a:t>receiving</a:t>
            </a:r>
            <a:r>
              <a:rPr lang="en-US" sz="1800" b="0" dirty="0"/>
              <a:t> test equipment should not contribute to the numerator (error) quantity in the EVM calculation and thereby penalize the </a:t>
            </a:r>
            <a:r>
              <a:rPr lang="en-US" sz="1800" b="0" i="1" dirty="0"/>
              <a:t>transmitter</a:t>
            </a:r>
          </a:p>
          <a:p>
            <a:pPr>
              <a:buFont typeface="Arial" panose="020B0604020202020204" pitchFamily="34" charset="0"/>
              <a:buChar char="•"/>
            </a:pPr>
            <a:r>
              <a:rPr lang="en-US" sz="1800" b="0" dirty="0"/>
              <a:t>Issue B: If two entities (e.g., vendor and customer) independently follow the 802.11 EVM test procedures to test a STAUT, they should both agree if the STAUT passed or failed</a:t>
            </a:r>
          </a:p>
          <a:p>
            <a:pPr>
              <a:buFont typeface="Arial" panose="020B0604020202020204" pitchFamily="34" charset="0"/>
              <a:buChar char="•"/>
            </a:pPr>
            <a:r>
              <a:rPr lang="en-US" sz="1800" b="0" dirty="0"/>
              <a:t>Issue C: One portion of the EVM test is ambiguous and different people interpret it differently:</a:t>
            </a:r>
            <a:endParaRPr lang="en-US" sz="1400" b="0" dirty="0"/>
          </a:p>
          <a:p>
            <a:pPr lvl="1">
              <a:buFont typeface="Arial" panose="020B0604020202020204" pitchFamily="34" charset="0"/>
              <a:buChar char="•"/>
            </a:pPr>
            <a:r>
              <a:rPr lang="en-US" sz="1400" b="0" dirty="0"/>
              <a:t>i.e., “estimate </a:t>
            </a:r>
            <a:r>
              <a:rPr lang="en-US" sz="1400" b="1" dirty="0"/>
              <a:t>the phase </a:t>
            </a:r>
            <a:r>
              <a:rPr lang="en-US" sz="1400" b="0" dirty="0"/>
              <a:t>from the pilot subcarriers, </a:t>
            </a:r>
            <a:r>
              <a:rPr lang="en-US" sz="1400" b="0" dirty="0" err="1"/>
              <a:t>derotate</a:t>
            </a:r>
            <a:r>
              <a:rPr lang="en-US" sz="1400" b="0" dirty="0"/>
              <a:t> the subcarrier values according to {if (11a/HT</a:t>
            </a:r>
            <a:r>
              <a:rPr lang="en-US" sz="1400" dirty="0"/>
              <a:t>)</a:t>
            </a:r>
            <a:r>
              <a:rPr lang="en-US" sz="1400" b="0" dirty="0"/>
              <a:t> “” elseif VHT/HE “the”} estimated phase”</a:t>
            </a:r>
          </a:p>
          <a:p>
            <a:pPr marL="0" indent="0"/>
            <a:endParaRPr lang="en-US" sz="1800" b="0" dirty="0"/>
          </a:p>
          <a:p>
            <a:pPr>
              <a:buFont typeface="Arial" panose="020B0604020202020204" pitchFamily="34" charset="0"/>
              <a:buChar char="•"/>
            </a:pPr>
            <a:r>
              <a:rPr lang="en-US" sz="1800" b="0" dirty="0"/>
              <a:t>Issue D: The “or equivalent procedure” language, coupled with opaque and potentially variegated test equipment algorithms, provides no documented way to achieve interoperability. // Defer this topic until progress on Issues A-C, but see backup for more details</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Sep 2021</a:t>
            </a:r>
            <a:endParaRPr lang="en-GB" dirty="0"/>
          </a:p>
        </p:txBody>
      </p:sp>
      <p:cxnSp>
        <p:nvCxnSpPr>
          <p:cNvPr id="8" name="Straight Connector 7">
            <a:extLst>
              <a:ext uri="{FF2B5EF4-FFF2-40B4-BE49-F238E27FC236}">
                <a16:creationId xmlns:a16="http://schemas.microsoft.com/office/drawing/2014/main" id="{25672CCF-EB84-41AF-BE59-D41A4171A4E6}"/>
              </a:ext>
            </a:extLst>
          </p:cNvPr>
          <p:cNvCxnSpPr/>
          <p:nvPr/>
        </p:nvCxnSpPr>
        <p:spPr bwMode="auto">
          <a:xfrm>
            <a:off x="533400" y="4724400"/>
            <a:ext cx="8229600" cy="0"/>
          </a:xfrm>
          <a:prstGeom prst="line">
            <a:avLst/>
          </a:prstGeom>
          <a:solidFill>
            <a:srgbClr val="00B8FF"/>
          </a:solidFill>
          <a:ln w="381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520967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Impact of Oscillator Offsets (1/2)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1800" dirty="0"/>
              <a:t>In 5/6 GHz, STAUTs are allowed to have +-20ppm offset in their reference oscillator (+-25ppm at 2.4 GHz)</a:t>
            </a:r>
          </a:p>
          <a:p>
            <a:pPr>
              <a:buFont typeface="Arial" panose="020B0604020202020204" pitchFamily="34" charset="0"/>
              <a:buChar char="•"/>
            </a:pPr>
            <a:r>
              <a:rPr lang="en-US" sz="1800" dirty="0"/>
              <a:t>This manifests itself as </a:t>
            </a:r>
            <a:r>
              <a:rPr lang="en-US" sz="1800" dirty="0">
                <a:solidFill>
                  <a:schemeClr val="bg1">
                    <a:lumMod val="65000"/>
                  </a:schemeClr>
                </a:solidFill>
              </a:rPr>
              <a:t>Carrier Frequency Offset (CFO; aka “frequency offset”) within the mixer and </a:t>
            </a:r>
            <a:r>
              <a:rPr lang="en-US" sz="1800" dirty="0"/>
              <a:t>Sampling Frequency Offset (SFO; aka “sampling offset drift”) within the ADCs</a:t>
            </a:r>
          </a:p>
          <a:p>
            <a:pPr>
              <a:buFont typeface="Arial" panose="020B0604020202020204" pitchFamily="34" charset="0"/>
              <a:buChar char="•"/>
            </a:pPr>
            <a:r>
              <a:rPr lang="en-US" sz="1800" dirty="0"/>
              <a:t>The EVM test procedures deal with CFO thoroughly and explicitly:</a:t>
            </a:r>
          </a:p>
          <a:p>
            <a:pPr lvl="1">
              <a:buFont typeface="Arial" panose="020B0604020202020204" pitchFamily="34" charset="0"/>
              <a:buChar char="•"/>
            </a:pPr>
            <a:r>
              <a:rPr lang="en-US" sz="1400" dirty="0">
                <a:solidFill>
                  <a:schemeClr val="tx1">
                    <a:lumMod val="50000"/>
                    <a:lumOff val="50000"/>
                  </a:schemeClr>
                </a:solidFill>
              </a:rPr>
              <a:t>Frequency offset is estimated and corrected during the preamble</a:t>
            </a:r>
          </a:p>
          <a:p>
            <a:pPr lvl="2">
              <a:buFont typeface="Arial" panose="020B0604020202020204" pitchFamily="34" charset="0"/>
              <a:buChar char="•"/>
            </a:pPr>
            <a:r>
              <a:rPr lang="en-US" sz="1200" dirty="0">
                <a:solidFill>
                  <a:schemeClr val="tx1">
                    <a:lumMod val="50000"/>
                    <a:lumOff val="50000"/>
                  </a:schemeClr>
                </a:solidFill>
              </a:rPr>
              <a:t>Because of various impairments, the test equipment can never estimate CFO perfectly, but the majority of the CFO is removed here</a:t>
            </a:r>
          </a:p>
          <a:p>
            <a:pPr lvl="1">
              <a:buFont typeface="Arial" panose="020B0604020202020204" pitchFamily="34" charset="0"/>
              <a:buChar char="•"/>
            </a:pPr>
            <a:r>
              <a:rPr lang="en-US" sz="1400" dirty="0">
                <a:solidFill>
                  <a:schemeClr val="tx1">
                    <a:lumMod val="50000"/>
                    <a:lumOff val="50000"/>
                  </a:schemeClr>
                </a:solidFill>
              </a:rPr>
              <a:t>The effect of any residual CFO (i.e., actual CFO minus estimated CFO) appears as Common Phase Error (CPE) that increases every OFDM symbol.</a:t>
            </a:r>
          </a:p>
          <a:p>
            <a:pPr lvl="1">
              <a:buFont typeface="Arial" panose="020B0604020202020204" pitchFamily="34" charset="0"/>
              <a:buChar char="•"/>
            </a:pPr>
            <a:r>
              <a:rPr lang="en-US" sz="1400" dirty="0">
                <a:solidFill>
                  <a:schemeClr val="tx1">
                    <a:lumMod val="50000"/>
                    <a:lumOff val="50000"/>
                  </a:schemeClr>
                </a:solidFill>
              </a:rPr>
              <a:t>The EVM procedure allows this CFO residue (and other impairments such as carrier phase noise) to be estimated and corrected using the pilot tones during the EHT-LTF and Data fields</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Sep 2021</a:t>
            </a:r>
            <a:endParaRPr lang="en-GB" dirty="0"/>
          </a:p>
        </p:txBody>
      </p:sp>
    </p:spTree>
    <p:extLst>
      <p:ext uri="{BB962C8B-B14F-4D97-AF65-F5344CB8AC3E}">
        <p14:creationId xmlns:p14="http://schemas.microsoft.com/office/powerpoint/2010/main" val="1311944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Impact of Oscillator Offsets (2/2)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381000" y="1751014"/>
            <a:ext cx="8458200" cy="4343400"/>
          </a:xfrm>
        </p:spPr>
        <p:txBody>
          <a:bodyPr/>
          <a:lstStyle/>
          <a:p>
            <a:pPr>
              <a:buFont typeface="Arial" panose="020B0604020202020204" pitchFamily="34" charset="0"/>
              <a:buChar char="•"/>
            </a:pPr>
            <a:r>
              <a:rPr lang="en-US" sz="2000" dirty="0"/>
              <a:t>The EVM test procedures do not deal adequately/clearly with SFO/STO:</a:t>
            </a:r>
          </a:p>
          <a:p>
            <a:pPr lvl="1">
              <a:buFont typeface="Arial" panose="020B0604020202020204" pitchFamily="34" charset="0"/>
              <a:buChar char="•"/>
            </a:pPr>
            <a:r>
              <a:rPr lang="en-US" sz="1600" dirty="0"/>
              <a:t>The effect of any SFO (aka timing offset drift) appears as Symbol Timing Offset (STO) that increases every OFDM symbol.</a:t>
            </a:r>
          </a:p>
          <a:p>
            <a:pPr lvl="1">
              <a:buFont typeface="Arial" panose="020B0604020202020204" pitchFamily="34" charset="0"/>
              <a:buChar char="•"/>
            </a:pPr>
            <a:r>
              <a:rPr lang="en-US" sz="1600" dirty="0"/>
              <a:t>In longer PPDUs, uncorrected SFO dominates the EVM</a:t>
            </a:r>
          </a:p>
          <a:p>
            <a:pPr lvl="1">
              <a:buFont typeface="Arial" panose="020B0604020202020204" pitchFamily="34" charset="0"/>
              <a:buChar char="•"/>
            </a:pPr>
            <a:r>
              <a:rPr lang="en-US" sz="1600" dirty="0"/>
              <a:t>In 11a/HT/VHT, many members believe that there is no text that permits the correction of SFO (but STO might or might not be allowed: see Issue C)</a:t>
            </a:r>
          </a:p>
          <a:p>
            <a:pPr lvl="1">
              <a:buFont typeface="Arial" panose="020B0604020202020204" pitchFamily="34" charset="0"/>
              <a:buChar char="•"/>
            </a:pPr>
            <a:r>
              <a:rPr lang="en-US" sz="1600" dirty="0"/>
              <a:t>In HE/EHT, a one-time correction of SFO is permitted, but maybe more (see Issue C)</a:t>
            </a:r>
          </a:p>
          <a:p>
            <a:pPr>
              <a:buFont typeface="Arial" panose="020B0604020202020204" pitchFamily="34" charset="0"/>
              <a:buChar char="•"/>
            </a:pPr>
            <a:r>
              <a:rPr lang="en-US" sz="2000" dirty="0"/>
              <a:t>The EVM test might use 16 or over 1500 OFDM symbols</a:t>
            </a:r>
          </a:p>
          <a:p>
            <a:pPr lvl="1">
              <a:buFont typeface="Arial" panose="020B0604020202020204" pitchFamily="34" charset="0"/>
              <a:buChar char="•"/>
            </a:pPr>
            <a:r>
              <a:rPr lang="en-US" sz="1600" dirty="0"/>
              <a:t>“The PPDUs under test shall be </a:t>
            </a:r>
            <a:r>
              <a:rPr lang="en-US" sz="1600" u="sng" dirty="0"/>
              <a:t>at least</a:t>
            </a:r>
            <a:r>
              <a:rPr lang="en-US" sz="1600" dirty="0"/>
              <a:t> 16 (or 32) data OFDM symbols long”</a:t>
            </a:r>
          </a:p>
          <a:p>
            <a:pPr lvl="1">
              <a:buFont typeface="Arial" panose="020B0604020202020204" pitchFamily="34" charset="0"/>
              <a:buChar char="•"/>
            </a:pPr>
            <a:r>
              <a:rPr lang="en-US" sz="1600" dirty="0"/>
              <a:t>The EVM calculation uses </a:t>
            </a:r>
            <a:r>
              <a:rPr lang="en-US" sz="1600" u="sng" dirty="0"/>
              <a:t>all</a:t>
            </a:r>
            <a:r>
              <a:rPr lang="en-US" sz="1600" dirty="0"/>
              <a:t> transmitted OFDM symbols: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Sep 2021</a:t>
            </a:r>
            <a:endParaRPr lang="en-GB" dirty="0"/>
          </a:p>
        </p:txBody>
      </p:sp>
      <p:pic>
        <p:nvPicPr>
          <p:cNvPr id="7" name="Picture 6">
            <a:extLst>
              <a:ext uri="{FF2B5EF4-FFF2-40B4-BE49-F238E27FC236}">
                <a16:creationId xmlns:a16="http://schemas.microsoft.com/office/drawing/2014/main" id="{847E2BBF-500B-477D-847C-16F06C19B2BC}"/>
              </a:ext>
            </a:extLst>
          </p:cNvPr>
          <p:cNvPicPr>
            <a:picLocks noChangeAspect="1"/>
          </p:cNvPicPr>
          <p:nvPr/>
        </p:nvPicPr>
        <p:blipFill>
          <a:blip r:embed="rId3"/>
          <a:stretch>
            <a:fillRect/>
          </a:stretch>
        </p:blipFill>
        <p:spPr>
          <a:xfrm>
            <a:off x="1675606" y="4812626"/>
            <a:ext cx="5791200" cy="1843762"/>
          </a:xfrm>
          <a:prstGeom prst="rect">
            <a:avLst/>
          </a:prstGeom>
        </p:spPr>
      </p:pic>
    </p:spTree>
    <p:extLst>
      <p:ext uri="{BB962C8B-B14F-4D97-AF65-F5344CB8AC3E}">
        <p14:creationId xmlns:p14="http://schemas.microsoft.com/office/powerpoint/2010/main" val="3269295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228600" y="2057401"/>
            <a:ext cx="8686800" cy="4343399"/>
          </a:xfrm>
        </p:spPr>
        <p:txBody>
          <a:bodyPr/>
          <a:lstStyle/>
          <a:p>
            <a:pPr>
              <a:buFont typeface="Arial" panose="020B0604020202020204" pitchFamily="34" charset="0"/>
              <a:buChar char="•"/>
            </a:pPr>
            <a:r>
              <a:rPr lang="en-US" sz="1800" dirty="0"/>
              <a:t>The simplest interpretation of the EVM test procedure is that residual STO is neither estimated nor corrected per OFDM symbol:</a:t>
            </a:r>
          </a:p>
          <a:p>
            <a:pPr lvl="1">
              <a:buFont typeface="Arial" panose="020B0604020202020204" pitchFamily="34" charset="0"/>
              <a:buChar char="•"/>
            </a:pPr>
            <a:r>
              <a:rPr lang="en-US" sz="1400" dirty="0"/>
              <a:t>g) For each of the data OFDM symbols, transform the symbol into subcarrier received values, estimate the phase [</a:t>
            </a:r>
            <a:r>
              <a:rPr lang="en-US" sz="1400" dirty="0">
                <a:solidFill>
                  <a:srgbClr val="00B0F0"/>
                </a:solidFill>
              </a:rPr>
              <a:t>CPE</a:t>
            </a:r>
            <a:r>
              <a:rPr lang="en-US" sz="1400" dirty="0"/>
              <a:t>] from the pilot subcarriers, and compensate the subcarrier values according to the estimated phase [</a:t>
            </a:r>
            <a:r>
              <a:rPr lang="en-US" sz="1400" dirty="0">
                <a:solidFill>
                  <a:srgbClr val="00B0F0"/>
                </a:solidFill>
              </a:rPr>
              <a:t>i.e. CPE-compensation only</a:t>
            </a:r>
            <a:r>
              <a:rPr lang="en-US" sz="1400" dirty="0"/>
              <a:t>], …</a:t>
            </a:r>
          </a:p>
          <a:p>
            <a:pPr>
              <a:buFont typeface="Arial" panose="020B0604020202020204" pitchFamily="34" charset="0"/>
              <a:buChar char="•"/>
            </a:pPr>
            <a:r>
              <a:rPr lang="en-US" sz="1800" dirty="0"/>
              <a:t>But some members advance another interpretation …</a:t>
            </a:r>
          </a:p>
          <a:p>
            <a:pPr lvl="1">
              <a:buFont typeface="Arial" panose="020B0604020202020204" pitchFamily="34" charset="0"/>
              <a:buChar char="•"/>
            </a:pPr>
            <a:r>
              <a:rPr lang="en-US" sz="1400" dirty="0"/>
              <a:t>g) For each of the data OFDM symbols, transform the symbol into subcarrier received values, estimate the phase [</a:t>
            </a:r>
            <a:r>
              <a:rPr lang="en-US" sz="1400" dirty="0">
                <a:solidFill>
                  <a:srgbClr val="00B0F0"/>
                </a:solidFill>
              </a:rPr>
              <a:t>CPE</a:t>
            </a:r>
            <a:r>
              <a:rPr lang="en-US" sz="1400" dirty="0"/>
              <a:t>] from the pilot subcarriers, and compensate the subcarrier values according to the estimated phase [</a:t>
            </a:r>
            <a:r>
              <a:rPr lang="en-US" sz="1400" dirty="0">
                <a:solidFill>
                  <a:srgbClr val="00B0F0"/>
                </a:solidFill>
              </a:rPr>
              <a:t>both CPE and STO compensation can be “allowed” by decoupling the estimate phase (CPE) from the compensation and inserting multiple intermediate steps: 1) divide CPE by 2</a:t>
            </a:r>
            <a:r>
              <a:rPr lang="el-GR" sz="1400" dirty="0">
                <a:solidFill>
                  <a:srgbClr val="00B0F0"/>
                </a:solidFill>
                <a:cs typeface="Calibri" panose="020F0502020204030204" pitchFamily="34" charset="0"/>
              </a:rPr>
              <a:t>π</a:t>
            </a:r>
            <a:r>
              <a:rPr lang="en-US" sz="1400" i="1" dirty="0">
                <a:solidFill>
                  <a:srgbClr val="00B0F0"/>
                </a:solidFill>
                <a:cs typeface="Calibri" panose="020F0502020204030204" pitchFamily="34" charset="0"/>
              </a:rPr>
              <a:t>T</a:t>
            </a:r>
            <a:r>
              <a:rPr lang="en-US" sz="1400" i="1" baseline="-25000" dirty="0">
                <a:solidFill>
                  <a:srgbClr val="00B0F0"/>
                </a:solidFill>
                <a:cs typeface="Calibri" panose="020F0502020204030204" pitchFamily="34" charset="0"/>
              </a:rPr>
              <a:t>SYM</a:t>
            </a:r>
            <a:r>
              <a:rPr lang="en-US" sz="1400" dirty="0">
                <a:solidFill>
                  <a:srgbClr val="00B0F0"/>
                </a:solidFill>
                <a:cs typeface="Calibri" panose="020F0502020204030204" pitchFamily="34" charset="0"/>
              </a:rPr>
              <a:t> to obtain the </a:t>
            </a:r>
            <a:r>
              <a:rPr lang="en-US" sz="1400" dirty="0">
                <a:solidFill>
                  <a:srgbClr val="00B0F0"/>
                </a:solidFill>
              </a:rPr>
              <a:t>residual CFO, 2) divide this by the receiver’s nominal carrier frequency</a:t>
            </a:r>
            <a:r>
              <a:rPr lang="en-US" sz="1400" b="1" dirty="0">
                <a:solidFill>
                  <a:srgbClr val="00B0F0"/>
                </a:solidFill>
              </a:rPr>
              <a:t> </a:t>
            </a:r>
            <a:r>
              <a:rPr lang="en-US" sz="1400" dirty="0">
                <a:solidFill>
                  <a:srgbClr val="00B0F0"/>
                </a:solidFill>
              </a:rPr>
              <a:t>to get the oscillator’s residual relative frequency offset (i.e., ppm/1e6), 3) multiply by </a:t>
            </a:r>
            <a:r>
              <a:rPr lang="en-US" sz="1400" i="1" dirty="0">
                <a:solidFill>
                  <a:srgbClr val="00B0F0"/>
                </a:solidFill>
              </a:rPr>
              <a:t>T</a:t>
            </a:r>
            <a:r>
              <a:rPr lang="en-US" sz="1400" i="1" baseline="-25000" dirty="0">
                <a:solidFill>
                  <a:srgbClr val="00B0F0"/>
                </a:solidFill>
              </a:rPr>
              <a:t>SYM</a:t>
            </a:r>
            <a:r>
              <a:rPr lang="en-US" sz="1400" dirty="0">
                <a:solidFill>
                  <a:srgbClr val="00B0F0"/>
                </a:solidFill>
              </a:rPr>
              <a:t> to get the time drift </a:t>
            </a:r>
            <a:r>
              <a:rPr lang="en-US" sz="1400" i="1" dirty="0">
                <a:solidFill>
                  <a:srgbClr val="00B0F0"/>
                </a:solidFill>
              </a:rPr>
              <a:t>t</a:t>
            </a:r>
            <a:r>
              <a:rPr lang="en-US" sz="1400" i="1" baseline="-25000" dirty="0">
                <a:solidFill>
                  <a:srgbClr val="00B0F0"/>
                </a:solidFill>
              </a:rPr>
              <a:t>d</a:t>
            </a:r>
            <a:r>
              <a:rPr lang="en-US" sz="1400" dirty="0">
                <a:solidFill>
                  <a:srgbClr val="00B0F0"/>
                </a:solidFill>
              </a:rPr>
              <a:t>, then 4) compensate each data subcarrier by the subcarrier-dependent “phase roll” exp(-</a:t>
            </a:r>
            <a:r>
              <a:rPr lang="en-US" sz="1400" i="1" dirty="0">
                <a:solidFill>
                  <a:srgbClr val="00B0F0"/>
                </a:solidFill>
              </a:rPr>
              <a:t>j</a:t>
            </a:r>
            <a:r>
              <a:rPr lang="en-US" sz="1400" dirty="0">
                <a:solidFill>
                  <a:srgbClr val="00B0F0"/>
                </a:solidFill>
              </a:rPr>
              <a:t>2</a:t>
            </a:r>
            <a:r>
              <a:rPr lang="el-GR" sz="1400" dirty="0">
                <a:solidFill>
                  <a:srgbClr val="00B0F0"/>
                </a:solidFill>
                <a:cs typeface="Calibri" panose="020F0502020204030204" pitchFamily="34" charset="0"/>
              </a:rPr>
              <a:t>π</a:t>
            </a:r>
            <a:r>
              <a:rPr lang="en-US" sz="1400" i="1" dirty="0">
                <a:solidFill>
                  <a:srgbClr val="00B0F0"/>
                </a:solidFill>
                <a:cs typeface="Calibri" panose="020F0502020204030204" pitchFamily="34" charset="0"/>
              </a:rPr>
              <a:t>k</a:t>
            </a:r>
            <a:r>
              <a:rPr lang="el-GR" sz="1400" dirty="0">
                <a:solidFill>
                  <a:srgbClr val="00B0F0"/>
                </a:solidFill>
                <a:latin typeface="Calibri" panose="020F0502020204030204" pitchFamily="34" charset="0"/>
                <a:cs typeface="Calibri" panose="020F0502020204030204" pitchFamily="34" charset="0"/>
              </a:rPr>
              <a:t>Δ</a:t>
            </a:r>
            <a:r>
              <a:rPr lang="en-US" sz="1400" i="1" baseline="-25000" dirty="0">
                <a:solidFill>
                  <a:srgbClr val="00B0F0"/>
                </a:solidFill>
                <a:cs typeface="Calibri" panose="020F0502020204030204" pitchFamily="34" charset="0"/>
              </a:rPr>
              <a:t>f </a:t>
            </a:r>
            <a:r>
              <a:rPr lang="en-US" sz="1400" i="1" dirty="0">
                <a:solidFill>
                  <a:srgbClr val="00B0F0"/>
                </a:solidFill>
                <a:cs typeface="Calibri" panose="020F0502020204030204" pitchFamily="34" charset="0"/>
              </a:rPr>
              <a:t>t</a:t>
            </a:r>
            <a:r>
              <a:rPr lang="en-US" sz="1400" i="1" baseline="-25000" dirty="0">
                <a:solidFill>
                  <a:srgbClr val="00B0F0"/>
                </a:solidFill>
                <a:cs typeface="Calibri" panose="020F0502020204030204" pitchFamily="34" charset="0"/>
              </a:rPr>
              <a:t>d</a:t>
            </a:r>
            <a:r>
              <a:rPr lang="en-US" sz="1400" dirty="0">
                <a:solidFill>
                  <a:srgbClr val="00B0F0"/>
                </a:solidFill>
                <a:cs typeface="Calibri" panose="020F0502020204030204" pitchFamily="34" charset="0"/>
              </a:rPr>
              <a:t>)</a:t>
            </a:r>
            <a:r>
              <a:rPr lang="el-GR" sz="1400" dirty="0">
                <a:solidFill>
                  <a:srgbClr val="00B0F0"/>
                </a:solidFill>
                <a:cs typeface="Calibri" panose="020F0502020204030204" pitchFamily="34" charset="0"/>
              </a:rPr>
              <a:t> </a:t>
            </a:r>
            <a:r>
              <a:rPr lang="en-US" sz="1400" dirty="0">
                <a:solidFill>
                  <a:srgbClr val="00B0F0"/>
                </a:solidFill>
                <a:cs typeface="Calibri" panose="020F0502020204030204" pitchFamily="34" charset="0"/>
              </a:rPr>
              <a:t>where </a:t>
            </a:r>
            <a:r>
              <a:rPr lang="en-US" sz="1400" i="1" dirty="0">
                <a:solidFill>
                  <a:srgbClr val="00B0F0"/>
                </a:solidFill>
                <a:cs typeface="Calibri" panose="020F0502020204030204" pitchFamily="34" charset="0"/>
              </a:rPr>
              <a:t>T</a:t>
            </a:r>
            <a:r>
              <a:rPr lang="en-US" sz="1400" i="1" baseline="-25000" dirty="0">
                <a:solidFill>
                  <a:srgbClr val="00B0F0"/>
                </a:solidFill>
                <a:cs typeface="Calibri" panose="020F0502020204030204" pitchFamily="34" charset="0"/>
              </a:rPr>
              <a:t>SYM</a:t>
            </a:r>
            <a:r>
              <a:rPr lang="en-US" sz="1400" dirty="0">
                <a:solidFill>
                  <a:srgbClr val="00B0F0"/>
                </a:solidFill>
                <a:cs typeface="Calibri" panose="020F0502020204030204" pitchFamily="34" charset="0"/>
              </a:rPr>
              <a:t> is the OFDM symbol period, </a:t>
            </a:r>
            <a:r>
              <a:rPr lang="el-GR" sz="1400" dirty="0">
                <a:solidFill>
                  <a:srgbClr val="00B0F0"/>
                </a:solidFill>
                <a:latin typeface="Calibri" panose="020F0502020204030204" pitchFamily="34" charset="0"/>
                <a:cs typeface="Calibri" panose="020F0502020204030204" pitchFamily="34" charset="0"/>
              </a:rPr>
              <a:t>Δ</a:t>
            </a:r>
            <a:r>
              <a:rPr lang="en-US" sz="1400" i="1" baseline="-25000" dirty="0">
                <a:solidFill>
                  <a:srgbClr val="00B0F0"/>
                </a:solidFill>
                <a:cs typeface="Calibri" panose="020F0502020204030204" pitchFamily="34" charset="0"/>
              </a:rPr>
              <a:t>f </a:t>
            </a:r>
            <a:r>
              <a:rPr lang="en-US" sz="1400" i="1" baseline="30000" dirty="0">
                <a:solidFill>
                  <a:srgbClr val="00B0F0"/>
                </a:solidFill>
                <a:cs typeface="Calibri" panose="020F0502020204030204" pitchFamily="34" charset="0"/>
              </a:rPr>
              <a:t> </a:t>
            </a:r>
            <a:r>
              <a:rPr lang="en-US" sz="1400" dirty="0">
                <a:solidFill>
                  <a:srgbClr val="00B0F0"/>
                </a:solidFill>
                <a:cs typeface="Calibri" panose="020F0502020204030204" pitchFamily="34" charset="0"/>
              </a:rPr>
              <a:t>is the subcarrier spacing  and </a:t>
            </a:r>
            <a:r>
              <a:rPr lang="en-US" sz="1400" i="1" dirty="0">
                <a:solidFill>
                  <a:srgbClr val="00B0F0"/>
                </a:solidFill>
                <a:cs typeface="Calibri" panose="020F0502020204030204" pitchFamily="34" charset="0"/>
              </a:rPr>
              <a:t>k</a:t>
            </a:r>
            <a:r>
              <a:rPr lang="en-US" sz="1400" dirty="0">
                <a:solidFill>
                  <a:srgbClr val="00B0F0"/>
                </a:solidFill>
                <a:cs typeface="Calibri" panose="020F0502020204030204" pitchFamily="34" charset="0"/>
              </a:rPr>
              <a:t> is the subcarrier index</a:t>
            </a:r>
            <a:r>
              <a:rPr lang="en-US" sz="1400" dirty="0"/>
              <a:t>], …</a:t>
            </a:r>
          </a:p>
          <a:p>
            <a:pPr lvl="1">
              <a:buFont typeface="Arial" panose="020B0604020202020204" pitchFamily="34" charset="0"/>
              <a:buChar char="•"/>
            </a:pPr>
            <a:r>
              <a:rPr lang="en-US" sz="1400" dirty="0"/>
              <a:t>This interpretation and these intermediate steps are entirely undocumented, and we don’t see this interpretation adopted by at least one test equipment vendor: e.g., [1].</a:t>
            </a:r>
          </a:p>
          <a:p>
            <a:pPr>
              <a:buFont typeface="Arial" panose="020B0604020202020204" pitchFamily="34" charset="0"/>
              <a:buChar char="•"/>
            </a:pPr>
            <a:r>
              <a:rPr lang="en-US" sz="1800" dirty="0"/>
              <a:t>Whichever interpretation is valid, there is an ambiguity problem here (i.e., issue C)</a:t>
            </a:r>
          </a:p>
          <a:p>
            <a:pPr lvl="1">
              <a:buFont typeface="Arial" panose="020B0604020202020204" pitchFamily="34" charset="0"/>
              <a:buChar char="•"/>
            </a:pPr>
            <a:endParaRPr lang="en-US" sz="1200" dirty="0"/>
          </a:p>
        </p:txBody>
      </p:sp>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76200" y="685800"/>
            <a:ext cx="8991600" cy="1065213"/>
          </a:xfrm>
        </p:spPr>
        <p:txBody>
          <a:bodyPr/>
          <a:lstStyle/>
          <a:p>
            <a:pPr indent="-285750"/>
            <a:r>
              <a:rPr lang="en-US" sz="2800" dirty="0"/>
              <a:t>In 11a/HT/VHT, some/many/</a:t>
            </a:r>
            <a:r>
              <a:rPr lang="en-US" sz="2800" b="1" dirty="0"/>
              <a:t>most people </a:t>
            </a:r>
            <a:r>
              <a:rPr lang="en-US" sz="2800" dirty="0"/>
              <a:t>believe that there is no text that permits the correction of SFO/STO</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Sep 2021</a:t>
            </a:r>
            <a:endParaRPr lang="en-GB" dirty="0"/>
          </a:p>
        </p:txBody>
      </p:sp>
    </p:spTree>
    <p:extLst>
      <p:ext uri="{BB962C8B-B14F-4D97-AF65-F5344CB8AC3E}">
        <p14:creationId xmlns:p14="http://schemas.microsoft.com/office/powerpoint/2010/main" val="3445514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8EC3637-81E1-4335-A897-76C1742820B3}"/>
              </a:ext>
            </a:extLst>
          </p:cNvPr>
          <p:cNvPicPr>
            <a:picLocks noChangeAspect="1"/>
          </p:cNvPicPr>
          <p:nvPr/>
        </p:nvPicPr>
        <p:blipFill>
          <a:blip r:embed="rId2"/>
          <a:stretch>
            <a:fillRect/>
          </a:stretch>
        </p:blipFill>
        <p:spPr>
          <a:xfrm>
            <a:off x="4039395" y="127254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11a</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54 Mbps is -25 dB</a:t>
            </a:r>
          </a:p>
          <a:p>
            <a:pPr>
              <a:buFont typeface="Arial" panose="020B0604020202020204" pitchFamily="34" charset="0"/>
              <a:buChar char="•"/>
            </a:pPr>
            <a:r>
              <a:rPr lang="en-US" sz="1600" b="0" dirty="0"/>
              <a:t>At 16 OFDM symbols, EVM contribution from 20ppm SFO is negligible </a:t>
            </a:r>
          </a:p>
          <a:p>
            <a:pPr lvl="1">
              <a:buFont typeface="Arial" panose="020B0604020202020204" pitchFamily="34" charset="0"/>
              <a:buChar char="•"/>
            </a:pPr>
            <a:r>
              <a:rPr lang="en-US" sz="1200" dirty="0"/>
              <a:t>This may be the reason why SFO/STO was not mentioned in the 802.11a EVM procedure</a:t>
            </a:r>
          </a:p>
          <a:p>
            <a:pPr lvl="1">
              <a:buFont typeface="Arial" panose="020B0604020202020204" pitchFamily="34" charset="0"/>
              <a:buChar char="•"/>
            </a:pPr>
            <a:r>
              <a:rPr lang="en-US" sz="1200" b="0" dirty="0"/>
              <a:t>But the text still says “</a:t>
            </a:r>
            <a:r>
              <a:rPr lang="en-US" sz="1200" u="sng" dirty="0"/>
              <a:t>at least</a:t>
            </a:r>
            <a:r>
              <a:rPr lang="en-US" sz="1200" dirty="0"/>
              <a:t> 16 OFDM symbols”</a:t>
            </a:r>
          </a:p>
          <a:p>
            <a:pPr lvl="1">
              <a:buFont typeface="Arial" panose="020B0604020202020204" pitchFamily="34" charset="0"/>
              <a:buChar char="•"/>
            </a:pPr>
            <a:r>
              <a:rPr lang="en-US" sz="1200" b="0" dirty="0"/>
              <a:t>Was “16 OFDM symbols” added first, to avoid the need to consider SFO, then that background was lost, “16” was presumed to relate to statistical significance then “at least” was added during comment resolution? </a:t>
            </a:r>
          </a:p>
          <a:p>
            <a:pPr lvl="1">
              <a:buFont typeface="Arial" panose="020B0604020202020204" pitchFamily="34" charset="0"/>
              <a:buChar char="•"/>
            </a:pPr>
            <a:r>
              <a:rPr lang="en-US" sz="1200" dirty="0"/>
              <a:t>Not enough records / recollections to know</a:t>
            </a:r>
            <a:endParaRPr lang="en-US" sz="1200" b="0" dirty="0"/>
          </a:p>
          <a:p>
            <a:pPr>
              <a:buFont typeface="Arial" panose="020B0604020202020204" pitchFamily="34" charset="0"/>
              <a:buChar char="•"/>
            </a:pPr>
            <a:r>
              <a:rPr lang="en-US" sz="1600" b="0" dirty="0"/>
              <a:t>For maximum length PPDUs, need 0.2ppm SFO for its contribution to be negligible</a:t>
            </a:r>
          </a:p>
          <a:p>
            <a:pPr>
              <a:buFont typeface="Arial" panose="020B0604020202020204" pitchFamily="34" charset="0"/>
              <a:buChar char="•"/>
            </a:pPr>
            <a:r>
              <a:rPr lang="en-US" sz="1600" b="0" dirty="0"/>
              <a:t>Yet 11a devices are allowed to have up to +-20ppm oscillator offsets</a:t>
            </a:r>
          </a:p>
          <a:p>
            <a:pPr lvl="1">
              <a:buFont typeface="Arial" panose="020B0604020202020204" pitchFamily="34" charset="0"/>
              <a:buChar char="•"/>
            </a:pPr>
            <a:r>
              <a:rPr lang="en-US" sz="1200" dirty="0">
                <a:highlight>
                  <a:srgbClr val="FFFF00"/>
                </a:highlight>
              </a:rPr>
              <a:t>So not allowing SFO correction is flawed</a:t>
            </a:r>
            <a:endParaRPr lang="en-US" sz="1600" b="0" dirty="0">
              <a:highlight>
                <a:srgbClr val="FFFF00"/>
              </a:highlight>
            </a:endParaRP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Sep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20MHz, 64QAM, 1SS, 0.8us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
        <p:nvSpPr>
          <p:cNvPr id="7" name="Speech Bubble: Rectangle with Corners Rounded 6">
            <a:extLst>
              <a:ext uri="{FF2B5EF4-FFF2-40B4-BE49-F238E27FC236}">
                <a16:creationId xmlns:a16="http://schemas.microsoft.com/office/drawing/2014/main" id="{3089C76F-5FB0-4670-96F6-B68CA8E14ABC}"/>
              </a:ext>
            </a:extLst>
          </p:cNvPr>
          <p:cNvSpPr/>
          <p:nvPr/>
        </p:nvSpPr>
        <p:spPr bwMode="auto">
          <a:xfrm>
            <a:off x="4724400" y="1447799"/>
            <a:ext cx="914400" cy="1349821"/>
          </a:xfrm>
          <a:prstGeom prst="wedgeRoundRectCallout">
            <a:avLst>
              <a:gd name="adj1" fmla="val -6252"/>
              <a:gd name="adj2" fmla="val 74986"/>
              <a:gd name="adj3" fmla="val 16667"/>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Vendor says DUT passes EVM test</a:t>
            </a:r>
          </a:p>
        </p:txBody>
      </p:sp>
      <p:sp>
        <p:nvSpPr>
          <p:cNvPr id="10" name="Speech Bubble: Rectangle with Corners Rounded 9">
            <a:extLst>
              <a:ext uri="{FF2B5EF4-FFF2-40B4-BE49-F238E27FC236}">
                <a16:creationId xmlns:a16="http://schemas.microsoft.com/office/drawing/2014/main" id="{52123DFB-E0C7-4577-A925-F58A0F28C3D9}"/>
              </a:ext>
            </a:extLst>
          </p:cNvPr>
          <p:cNvSpPr/>
          <p:nvPr/>
        </p:nvSpPr>
        <p:spPr bwMode="auto">
          <a:xfrm>
            <a:off x="5676481" y="1447800"/>
            <a:ext cx="1714919" cy="1337269"/>
          </a:xfrm>
          <a:prstGeom prst="wedgeRoundRectCallout">
            <a:avLst>
              <a:gd name="adj1" fmla="val -35896"/>
              <a:gd name="adj2" fmla="val 70044"/>
              <a:gd name="adj3" fmla="val 16667"/>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For DUT with high but </a:t>
            </a:r>
            <a:r>
              <a:rPr kumimoji="0" lang="en-US" sz="1400" b="0" i="1" u="none" strike="noStrike" cap="none" normalizeH="0" baseline="0" dirty="0">
                <a:ln>
                  <a:noFill/>
                </a:ln>
                <a:solidFill>
                  <a:schemeClr val="bg1"/>
                </a:solidFill>
                <a:effectLst/>
                <a:latin typeface="Times New Roman" pitchFamily="16" charset="0"/>
                <a:ea typeface="MS Gothic" charset="-128"/>
              </a:rPr>
              <a:t>allowed</a:t>
            </a:r>
            <a:r>
              <a:rPr kumimoji="0" lang="en-US" sz="1400" b="0" i="0" u="none" strike="noStrike" cap="none" normalizeH="0" baseline="0" dirty="0">
                <a:ln>
                  <a:noFill/>
                </a:ln>
                <a:solidFill>
                  <a:schemeClr val="bg1"/>
                </a:solidFill>
                <a:effectLst/>
                <a:latin typeface="Times New Roman" pitchFamily="16" charset="0"/>
                <a:ea typeface="MS Gothic" charset="-128"/>
              </a:rPr>
              <a:t> ppm, customer says DUT fails EVM test for ~40 OFDM symbols</a:t>
            </a:r>
          </a:p>
        </p:txBody>
      </p:sp>
      <p:sp>
        <p:nvSpPr>
          <p:cNvPr id="11" name="Speech Bubble: Rectangle with Corners Rounded 10">
            <a:extLst>
              <a:ext uri="{FF2B5EF4-FFF2-40B4-BE49-F238E27FC236}">
                <a16:creationId xmlns:a16="http://schemas.microsoft.com/office/drawing/2014/main" id="{EBC79AD5-37B7-4330-B46B-2614D3EBBA08}"/>
              </a:ext>
            </a:extLst>
          </p:cNvPr>
          <p:cNvSpPr/>
          <p:nvPr/>
        </p:nvSpPr>
        <p:spPr bwMode="auto">
          <a:xfrm>
            <a:off x="7086601" y="3886200"/>
            <a:ext cx="1828800" cy="964238"/>
          </a:xfrm>
          <a:prstGeom prst="wedgeRoundRectCallout">
            <a:avLst>
              <a:gd name="adj1" fmla="val 45715"/>
              <a:gd name="adj2" fmla="val -129712"/>
              <a:gd name="adj3" fmla="val 16667"/>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Customer says most DUTs (&gt;0.7ppm) fail EVM test for max OFDM symbols</a:t>
            </a:r>
          </a:p>
        </p:txBody>
      </p:sp>
    </p:spTree>
    <p:extLst>
      <p:ext uri="{BB962C8B-B14F-4D97-AF65-F5344CB8AC3E}">
        <p14:creationId xmlns:p14="http://schemas.microsoft.com/office/powerpoint/2010/main" val="403261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D5A22BC-6CCA-4917-8596-1DFEB1405545}"/>
              </a:ext>
            </a:extLst>
          </p:cNvPr>
          <p:cNvPicPr>
            <a:picLocks noChangeAspect="1"/>
          </p:cNvPicPr>
          <p:nvPr/>
        </p:nvPicPr>
        <p:blipFill>
          <a:blip r:embed="rId2"/>
          <a:stretch>
            <a:fillRect/>
          </a:stretch>
        </p:blipFill>
        <p:spPr>
          <a:xfrm>
            <a:off x="4039395" y="1218406"/>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HT MCS7 is -27 dB</a:t>
            </a:r>
          </a:p>
          <a:p>
            <a:pPr>
              <a:buFont typeface="Arial" panose="020B0604020202020204" pitchFamily="34" charset="0"/>
              <a:buChar char="•"/>
            </a:pPr>
            <a:r>
              <a:rPr lang="en-US" sz="1600" b="0" dirty="0"/>
              <a:t>At 16 OFDM symbols, need 5-10ppm SFO for its contribution to be negligible </a:t>
            </a:r>
          </a:p>
          <a:p>
            <a:pPr>
              <a:buFont typeface="Arial" panose="020B0604020202020204" pitchFamily="34" charset="0"/>
              <a:buChar char="•"/>
            </a:pPr>
            <a:r>
              <a:rPr lang="en-US" sz="1600" b="0" dirty="0"/>
              <a:t>For maximum length PPDUs, need 0.05ppm SFO for its contribution to be negligible</a:t>
            </a:r>
          </a:p>
          <a:p>
            <a:pPr>
              <a:buFont typeface="Arial" panose="020B0604020202020204" pitchFamily="34" charset="0"/>
              <a:buChar char="•"/>
            </a:pPr>
            <a:r>
              <a:rPr lang="en-US" sz="1600" b="0" dirty="0"/>
              <a:t>Yet HT devices are allowed to have up to +-20ppm oscillator offsets at 5 GHz</a:t>
            </a:r>
          </a:p>
          <a:p>
            <a:pPr lvl="1">
              <a:buFont typeface="Arial" panose="020B0604020202020204" pitchFamily="34" charset="0"/>
              <a:buChar char="•"/>
            </a:pPr>
            <a:r>
              <a:rPr lang="en-US" sz="1200" dirty="0">
                <a:highlight>
                  <a:srgbClr val="FFFF00"/>
                </a:highlight>
              </a:rPr>
              <a:t>The flaw continues</a:t>
            </a:r>
            <a:endParaRPr lang="en-US" sz="1200" b="0" dirty="0">
              <a:highlight>
                <a:srgbClr val="FFFF00"/>
              </a:highlight>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Sep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40MHz, 64QAM, 1SS, 0.4us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
        <p:nvSpPr>
          <p:cNvPr id="10" name="Speech Bubble: Rectangle with Corners Rounded 9">
            <a:extLst>
              <a:ext uri="{FF2B5EF4-FFF2-40B4-BE49-F238E27FC236}">
                <a16:creationId xmlns:a16="http://schemas.microsoft.com/office/drawing/2014/main" id="{3981C4C9-8CCA-4E9B-873C-CB744F437D01}"/>
              </a:ext>
            </a:extLst>
          </p:cNvPr>
          <p:cNvSpPr/>
          <p:nvPr/>
        </p:nvSpPr>
        <p:spPr bwMode="auto">
          <a:xfrm>
            <a:off x="4724400" y="1447799"/>
            <a:ext cx="914400" cy="1349821"/>
          </a:xfrm>
          <a:prstGeom prst="wedgeRoundRectCallout">
            <a:avLst>
              <a:gd name="adj1" fmla="val -9549"/>
              <a:gd name="adj2" fmla="val 76475"/>
              <a:gd name="adj3" fmla="val 16667"/>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Vendor says DUT passes EVM test</a:t>
            </a:r>
          </a:p>
        </p:txBody>
      </p:sp>
      <p:sp>
        <p:nvSpPr>
          <p:cNvPr id="11" name="Speech Bubble: Rectangle with Corners Rounded 10">
            <a:extLst>
              <a:ext uri="{FF2B5EF4-FFF2-40B4-BE49-F238E27FC236}">
                <a16:creationId xmlns:a16="http://schemas.microsoft.com/office/drawing/2014/main" id="{B9D52687-C43C-4281-8AE4-D6035AF4C07E}"/>
              </a:ext>
            </a:extLst>
          </p:cNvPr>
          <p:cNvSpPr/>
          <p:nvPr/>
        </p:nvSpPr>
        <p:spPr bwMode="auto">
          <a:xfrm>
            <a:off x="5676481" y="1447800"/>
            <a:ext cx="1714919" cy="1337269"/>
          </a:xfrm>
          <a:prstGeom prst="wedgeRoundRectCallout">
            <a:avLst>
              <a:gd name="adj1" fmla="val -47029"/>
              <a:gd name="adj2" fmla="val 76806"/>
              <a:gd name="adj3" fmla="val 16667"/>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For DUT with high but </a:t>
            </a:r>
            <a:r>
              <a:rPr kumimoji="0" lang="en-US" sz="1400" b="0" i="1" u="none" strike="noStrike" cap="none" normalizeH="0" baseline="0" dirty="0">
                <a:ln>
                  <a:noFill/>
                </a:ln>
                <a:solidFill>
                  <a:schemeClr val="bg1"/>
                </a:solidFill>
                <a:effectLst/>
                <a:latin typeface="Times New Roman" pitchFamily="16" charset="0"/>
                <a:ea typeface="MS Gothic" charset="-128"/>
              </a:rPr>
              <a:t>allowed</a:t>
            </a:r>
            <a:r>
              <a:rPr kumimoji="0" lang="en-US" sz="1400" b="0" i="0" u="none" strike="noStrike" cap="none" normalizeH="0" baseline="0" dirty="0">
                <a:ln>
                  <a:noFill/>
                </a:ln>
                <a:solidFill>
                  <a:schemeClr val="bg1"/>
                </a:solidFill>
                <a:effectLst/>
                <a:latin typeface="Times New Roman" pitchFamily="16" charset="0"/>
                <a:ea typeface="MS Gothic" charset="-128"/>
              </a:rPr>
              <a:t> ppm, customer says DUT fails EVM test for ~33 OFDM symbols</a:t>
            </a:r>
          </a:p>
        </p:txBody>
      </p:sp>
      <p:sp>
        <p:nvSpPr>
          <p:cNvPr id="12" name="Speech Bubble: Rectangle with Corners Rounded 11">
            <a:extLst>
              <a:ext uri="{FF2B5EF4-FFF2-40B4-BE49-F238E27FC236}">
                <a16:creationId xmlns:a16="http://schemas.microsoft.com/office/drawing/2014/main" id="{266490C0-1AE1-434C-B43F-A9ACF00A3A52}"/>
              </a:ext>
            </a:extLst>
          </p:cNvPr>
          <p:cNvSpPr/>
          <p:nvPr/>
        </p:nvSpPr>
        <p:spPr bwMode="auto">
          <a:xfrm>
            <a:off x="7086601" y="3886200"/>
            <a:ext cx="1828800" cy="964238"/>
          </a:xfrm>
          <a:prstGeom prst="wedgeRoundRectCallout">
            <a:avLst>
              <a:gd name="adj1" fmla="val 45715"/>
              <a:gd name="adj2" fmla="val -123459"/>
              <a:gd name="adj3" fmla="val 16667"/>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Customer says most DUTs (&gt;0.3ppm) fail EVM test for max OFDM symbols</a:t>
            </a:r>
          </a:p>
        </p:txBody>
      </p:sp>
    </p:spTree>
    <p:extLst>
      <p:ext uri="{BB962C8B-B14F-4D97-AF65-F5344CB8AC3E}">
        <p14:creationId xmlns:p14="http://schemas.microsoft.com/office/powerpoint/2010/main" val="2823222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D2ECCE5-A52D-491E-9815-DC6CF7904C17}"/>
              </a:ext>
            </a:extLst>
          </p:cNvPr>
          <p:cNvPicPr>
            <a:picLocks noChangeAspect="1"/>
          </p:cNvPicPr>
          <p:nvPr/>
        </p:nvPicPr>
        <p:blipFill>
          <a:blip r:embed="rId2"/>
          <a:stretch>
            <a:fillRect/>
          </a:stretch>
        </p:blipFill>
        <p:spPr>
          <a:xfrm>
            <a:off x="4038600" y="118110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VHT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VHT MCS9 is -32 dB</a:t>
            </a:r>
          </a:p>
          <a:p>
            <a:pPr>
              <a:buFont typeface="Arial" panose="020B0604020202020204" pitchFamily="34" charset="0"/>
              <a:buChar char="•"/>
            </a:pPr>
            <a:r>
              <a:rPr lang="en-US" sz="1600" b="0" dirty="0"/>
              <a:t>At 16 OFDM symbols, need 1ppm SFO for its contribution to be negligible </a:t>
            </a:r>
          </a:p>
          <a:p>
            <a:pPr>
              <a:buFont typeface="Arial" panose="020B0604020202020204" pitchFamily="34" charset="0"/>
              <a:buChar char="•"/>
            </a:pPr>
            <a:r>
              <a:rPr lang="en-US" sz="1600" b="0" dirty="0"/>
              <a:t>For maximum length PPDUs, need 0.01-0.02ppm SFO for its contribution to be negligible</a:t>
            </a:r>
          </a:p>
          <a:p>
            <a:pPr>
              <a:buFont typeface="Arial" panose="020B0604020202020204" pitchFamily="34" charset="0"/>
              <a:buChar char="•"/>
            </a:pPr>
            <a:r>
              <a:rPr lang="en-US" sz="1600" b="0" dirty="0"/>
              <a:t>Yet VHT devices are allowed to have up to +-20ppm oscillator offsets</a:t>
            </a:r>
          </a:p>
          <a:p>
            <a:pPr lvl="1">
              <a:buFont typeface="Arial" panose="020B0604020202020204" pitchFamily="34" charset="0"/>
              <a:buChar char="•"/>
            </a:pPr>
            <a:r>
              <a:rPr lang="en-US" sz="1200" dirty="0">
                <a:highlight>
                  <a:srgbClr val="FFFF00"/>
                </a:highlight>
              </a:rPr>
              <a:t>No way to avoid the flaw</a:t>
            </a:r>
            <a:endParaRPr lang="en-US" sz="1200" b="0" dirty="0">
              <a:highlight>
                <a:srgbClr val="FFFF00"/>
              </a:highlight>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Sep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160MHz, 256QAM, 1SS, 0.4us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
        <p:nvSpPr>
          <p:cNvPr id="11" name="Speech Bubble: Rectangle with Corners Rounded 10">
            <a:extLst>
              <a:ext uri="{FF2B5EF4-FFF2-40B4-BE49-F238E27FC236}">
                <a16:creationId xmlns:a16="http://schemas.microsoft.com/office/drawing/2014/main" id="{9F6AFA05-7EB0-4CEE-A94D-6556046FBB62}"/>
              </a:ext>
            </a:extLst>
          </p:cNvPr>
          <p:cNvSpPr/>
          <p:nvPr/>
        </p:nvSpPr>
        <p:spPr bwMode="auto">
          <a:xfrm>
            <a:off x="5176845" y="2404699"/>
            <a:ext cx="1985955" cy="1176701"/>
          </a:xfrm>
          <a:prstGeom prst="wedgeRoundRectCallout">
            <a:avLst>
              <a:gd name="adj1" fmla="val -51505"/>
              <a:gd name="adj2" fmla="val -55441"/>
              <a:gd name="adj3" fmla="val 16667"/>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For DUT with high but </a:t>
            </a:r>
            <a:r>
              <a:rPr kumimoji="0" lang="en-US" sz="1400" b="0" i="1" u="none" strike="noStrike" cap="none" normalizeH="0" baseline="0" dirty="0">
                <a:ln>
                  <a:noFill/>
                </a:ln>
                <a:solidFill>
                  <a:schemeClr val="bg1"/>
                </a:solidFill>
                <a:effectLst/>
                <a:latin typeface="Times New Roman" pitchFamily="16" charset="0"/>
                <a:ea typeface="MS Gothic" charset="-128"/>
              </a:rPr>
              <a:t>allowed</a:t>
            </a:r>
            <a:r>
              <a:rPr kumimoji="0" lang="en-US" sz="1400" b="0" i="0" u="none" strike="noStrike" cap="none" normalizeH="0" baseline="0" dirty="0">
                <a:ln>
                  <a:noFill/>
                </a:ln>
                <a:solidFill>
                  <a:schemeClr val="bg1"/>
                </a:solidFill>
                <a:effectLst/>
                <a:latin typeface="Times New Roman" pitchFamily="16" charset="0"/>
                <a:ea typeface="MS Gothic" charset="-128"/>
              </a:rPr>
              <a:t> ppm, customer says DUT fails EVM (and vendor has no come-back)</a:t>
            </a:r>
          </a:p>
        </p:txBody>
      </p:sp>
      <p:sp>
        <p:nvSpPr>
          <p:cNvPr id="13" name="Speech Bubble: Rectangle with Corners Rounded 12">
            <a:extLst>
              <a:ext uri="{FF2B5EF4-FFF2-40B4-BE49-F238E27FC236}">
                <a16:creationId xmlns:a16="http://schemas.microsoft.com/office/drawing/2014/main" id="{4A1EC5DE-2135-4FE9-B065-3BDA3A79A9E4}"/>
              </a:ext>
            </a:extLst>
          </p:cNvPr>
          <p:cNvSpPr/>
          <p:nvPr/>
        </p:nvSpPr>
        <p:spPr bwMode="auto">
          <a:xfrm>
            <a:off x="7010400" y="3810000"/>
            <a:ext cx="1905001" cy="914400"/>
          </a:xfrm>
          <a:prstGeom prst="wedgeRoundRectCallout">
            <a:avLst>
              <a:gd name="adj1" fmla="val 45188"/>
              <a:gd name="adj2" fmla="val -90152"/>
              <a:gd name="adj3" fmla="val 16667"/>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93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Customer says most DUTs (&gt;0.04ppm) fail EVM test for max OFDM symbols</a:t>
            </a:r>
          </a:p>
        </p:txBody>
      </p:sp>
    </p:spTree>
    <p:extLst>
      <p:ext uri="{BB962C8B-B14F-4D97-AF65-F5344CB8AC3E}">
        <p14:creationId xmlns:p14="http://schemas.microsoft.com/office/powerpoint/2010/main" val="11293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381000" y="685800"/>
            <a:ext cx="8382000" cy="1065213"/>
          </a:xfrm>
        </p:spPr>
        <p:txBody>
          <a:bodyPr/>
          <a:lstStyle/>
          <a:p>
            <a:r>
              <a:rPr lang="en-US" sz="2800" dirty="0"/>
              <a:t>A Fix for the Language in the EVM Test Procedure Is Needed, But Reaching Consensus is Hard</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677987"/>
            <a:ext cx="8001000" cy="4494213"/>
          </a:xfrm>
        </p:spPr>
        <p:txBody>
          <a:bodyPr/>
          <a:lstStyle/>
          <a:p>
            <a:pPr marL="0" indent="0">
              <a:spcBef>
                <a:spcPts val="300"/>
              </a:spcBef>
            </a:pPr>
            <a:r>
              <a:rPr lang="en-US" sz="1400" b="0" dirty="0"/>
              <a:t>1. Some members have indicated that they want some </a:t>
            </a:r>
            <a:r>
              <a:rPr lang="en-US" sz="1400" b="0" i="1" dirty="0"/>
              <a:t>leniency</a:t>
            </a:r>
            <a:r>
              <a:rPr lang="en-US" sz="1400" b="0" dirty="0"/>
              <a:t> for the Transmitter</a:t>
            </a:r>
          </a:p>
          <a:p>
            <a:pPr marL="285750">
              <a:spcBef>
                <a:spcPts val="300"/>
              </a:spcBef>
              <a:buFont typeface="Arial" panose="020B0604020202020204" pitchFamily="34" charset="0"/>
              <a:buChar char="•"/>
            </a:pPr>
            <a:r>
              <a:rPr lang="en-US" sz="1400" b="0" dirty="0"/>
              <a:t>SFO estimate can be updated during the Data field when measuring EVM </a:t>
            </a:r>
          </a:p>
          <a:p>
            <a:pPr marL="285750">
              <a:spcBef>
                <a:spcPts val="300"/>
              </a:spcBef>
              <a:buFont typeface="Arial" panose="020B0604020202020204" pitchFamily="34" charset="0"/>
              <a:buChar char="•"/>
            </a:pPr>
            <a:r>
              <a:rPr lang="en-US" sz="1400" b="0" dirty="0"/>
              <a:t>transmitter SFO can be time-varying </a:t>
            </a:r>
          </a:p>
          <a:p>
            <a:pPr marL="285750">
              <a:spcBef>
                <a:spcPts val="300"/>
              </a:spcBef>
              <a:buFont typeface="Arial" panose="020B0604020202020204" pitchFamily="34" charset="0"/>
              <a:buChar char="•"/>
            </a:pPr>
            <a:r>
              <a:rPr lang="en-US" sz="1400" b="0" dirty="0"/>
              <a:t>i.e., a receiver does need an SFO/STO tracking loop during the Data field.</a:t>
            </a:r>
          </a:p>
          <a:p>
            <a:pPr marL="0" indent="0">
              <a:spcBef>
                <a:spcPts val="300"/>
              </a:spcBef>
            </a:pPr>
            <a:r>
              <a:rPr lang="en-US" sz="1400" b="0" dirty="0"/>
              <a:t>2. Some members have indicated that they want minimal leniency for the Transmitter in </a:t>
            </a:r>
            <a:r>
              <a:rPr lang="en-US" sz="1400" b="0" i="1" dirty="0"/>
              <a:t>one </a:t>
            </a:r>
            <a:r>
              <a:rPr lang="en-US" sz="1400" b="0" dirty="0"/>
              <a:t>way</a:t>
            </a:r>
          </a:p>
          <a:p>
            <a:pPr marL="285750">
              <a:spcBef>
                <a:spcPts val="300"/>
              </a:spcBef>
              <a:buFont typeface="Arial" panose="020B0604020202020204" pitchFamily="34" charset="0"/>
              <a:buChar char="•"/>
            </a:pPr>
            <a:r>
              <a:rPr lang="en-US" sz="1400" b="0" dirty="0"/>
              <a:t>SFO cannot be updated after the HT/VHT/HE LTFs when measuring EVM</a:t>
            </a:r>
          </a:p>
          <a:p>
            <a:pPr marL="285750">
              <a:spcBef>
                <a:spcPts val="300"/>
              </a:spcBef>
              <a:buFont typeface="Arial" panose="020B0604020202020204" pitchFamily="34" charset="0"/>
              <a:buChar char="•"/>
            </a:pPr>
            <a:r>
              <a:rPr lang="en-US" sz="1400" b="0" dirty="0"/>
              <a:t>i.e., a receiver does not need an SFO/STO tracking loop during the Data field.</a:t>
            </a:r>
          </a:p>
          <a:p>
            <a:pPr marL="0" indent="0">
              <a:spcBef>
                <a:spcPts val="300"/>
              </a:spcBef>
            </a:pPr>
            <a:r>
              <a:rPr lang="en-US" sz="1400" b="0" dirty="0"/>
              <a:t>3. Some members have indicated that they want minimal leniency for the Transmitter in </a:t>
            </a:r>
            <a:r>
              <a:rPr lang="en-US" sz="1400" b="0" i="1" dirty="0"/>
              <a:t>another</a:t>
            </a:r>
            <a:r>
              <a:rPr lang="en-US" sz="1400" b="0" dirty="0"/>
              <a:t> way</a:t>
            </a:r>
          </a:p>
          <a:p>
            <a:pPr marL="285750">
              <a:spcBef>
                <a:spcPts val="300"/>
              </a:spcBef>
              <a:buFont typeface="Arial" panose="020B0604020202020204" pitchFamily="34" charset="0"/>
              <a:buChar char="•"/>
            </a:pPr>
            <a:r>
              <a:rPr lang="en-US" sz="1400" b="0" dirty="0"/>
              <a:t>The estimate of the SFO must be a single (scalar) parameter for the PPDU, but it can be estimated over any portion of the PPDU (e.g., the Data field, since that generally minimizes EVM). </a:t>
            </a:r>
          </a:p>
          <a:p>
            <a:pPr marL="285750">
              <a:spcBef>
                <a:spcPts val="300"/>
              </a:spcBef>
              <a:buFont typeface="Arial" panose="020B0604020202020204" pitchFamily="34" charset="0"/>
              <a:buChar char="•"/>
            </a:pPr>
            <a:r>
              <a:rPr lang="en-US" sz="1400" b="0" dirty="0"/>
              <a:t>i.e., for any receiver with an SFO/STO tracking loop during the Data field, the estimate readily converges to this scalar parameter.</a:t>
            </a:r>
          </a:p>
          <a:p>
            <a:pPr marL="0" indent="0">
              <a:spcBef>
                <a:spcPts val="300"/>
              </a:spcBef>
            </a:pPr>
            <a:r>
              <a:rPr lang="en-US" sz="1400" b="0" dirty="0"/>
              <a:t>4. Some members have indicated that they </a:t>
            </a:r>
            <a:r>
              <a:rPr lang="en-US" sz="1400" b="0" i="1" dirty="0"/>
              <a:t>trust</a:t>
            </a:r>
            <a:r>
              <a:rPr lang="en-US" sz="1400" b="0" dirty="0"/>
              <a:t> the results from their test equipment (although it is not clear if there is full disclosure), and the industry works, so just don’t rock the boat</a:t>
            </a:r>
          </a:p>
          <a:p>
            <a:pPr marL="285750">
              <a:spcBef>
                <a:spcPts val="300"/>
              </a:spcBef>
              <a:buFont typeface="Arial" panose="020B0604020202020204" pitchFamily="34" charset="0"/>
              <a:buChar char="•"/>
            </a:pPr>
            <a:r>
              <a:rPr lang="en-US" sz="1400" b="0" dirty="0"/>
              <a:t>IMHO this an argument for just deleting the EVM test from 802.11 if we’re really delegating this function to test equipment providers.</a:t>
            </a:r>
          </a:p>
          <a:p>
            <a:pPr marL="285750">
              <a:spcBef>
                <a:spcPts val="300"/>
              </a:spcBef>
              <a:buFont typeface="Arial" panose="020B0604020202020204" pitchFamily="34" charset="0"/>
              <a:buChar char="•"/>
            </a:pPr>
            <a:r>
              <a:rPr lang="en-US" sz="1400" b="0" dirty="0"/>
              <a:t>Warning: all test equipment providers have </a:t>
            </a:r>
            <a:r>
              <a:rPr lang="en-US" sz="1400" b="0" i="1" dirty="0"/>
              <a:t>multiple</a:t>
            </a:r>
            <a:r>
              <a:rPr lang="en-US" sz="1400" b="0" dirty="0"/>
              <a:t> EVM testing modes that are more/less compliant with the IEEE 802.11 test (to tease out different TX characteristics), and different </a:t>
            </a:r>
            <a:r>
              <a:rPr lang="en-US" sz="1400" b="0" i="1" dirty="0"/>
              <a:t>default </a:t>
            </a:r>
            <a:r>
              <a:rPr lang="en-US" sz="1400" b="0" dirty="0"/>
              <a:t>modes which are closer/farther from the IEEE EVM text. See also issue D (backup)</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Sep 2021</a:t>
            </a:r>
            <a:endParaRPr lang="en-GB" dirty="0"/>
          </a:p>
        </p:txBody>
      </p:sp>
    </p:spTree>
    <p:extLst>
      <p:ext uri="{BB962C8B-B14F-4D97-AF65-F5344CB8AC3E}">
        <p14:creationId xmlns:p14="http://schemas.microsoft.com/office/powerpoint/2010/main" val="16603045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27053</TotalTime>
  <Words>3673</Words>
  <Application>Microsoft Office PowerPoint</Application>
  <PresentationFormat>On-screen Show (4:3)</PresentationFormat>
  <Paragraphs>208</Paragraphs>
  <Slides>17</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vt:lpstr>
      <vt:lpstr>Calibri</vt:lpstr>
      <vt:lpstr>Times New Roman</vt:lpstr>
      <vt:lpstr>Office Theme</vt:lpstr>
      <vt:lpstr>Document</vt:lpstr>
      <vt:lpstr>EVM Issues </vt:lpstr>
      <vt:lpstr>EVM Issues</vt:lpstr>
      <vt:lpstr>Impact of Oscillator Offsets (1/2)</vt:lpstr>
      <vt:lpstr>Impact of Oscillator Offsets (2/2)</vt:lpstr>
      <vt:lpstr>In 11a/HT/VHT, some/many/most people believe that there is no text that permits the correction of SFO/STO</vt:lpstr>
      <vt:lpstr>Simulated Impact of Residual SFO for 11a</vt:lpstr>
      <vt:lpstr>Simulated Impact of Residual SFO for HT</vt:lpstr>
      <vt:lpstr>Simulated Impact of Residual SFO for VHT</vt:lpstr>
      <vt:lpstr>A Fix for the Language in the EVM Test Procedure Is Needed, But Reaching Consensus is Hard</vt:lpstr>
      <vt:lpstr>Options To Address Issues A/B/C (11a/g/HT/VHT)</vt:lpstr>
      <vt:lpstr>References</vt:lpstr>
      <vt:lpstr>Backup</vt:lpstr>
      <vt:lpstr>Sample Language for Option 2 [and 3]</vt:lpstr>
      <vt:lpstr>Backup: Issue D</vt:lpstr>
      <vt:lpstr>EVM test for interoperability</vt:lpstr>
      <vt:lpstr>EVM test for interoperability</vt:lpstr>
      <vt:lpstr>A Further Change We Should Make For Issue 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EVM Issues</dc:title>
  <dc:subject/>
  <dc:creator>Brian Hart (Cisco Systems)</dc:creator>
  <cp:keywords/>
  <dc:description/>
  <cp:lastModifiedBy>Brian Hart (brianh)</cp:lastModifiedBy>
  <cp:revision>356</cp:revision>
  <cp:lastPrinted>1601-01-01T00:00:00Z</cp:lastPrinted>
  <dcterms:created xsi:type="dcterms:W3CDTF">2020-10-02T06:29:14Z</dcterms:created>
  <dcterms:modified xsi:type="dcterms:W3CDTF">2021-09-27T16:00:46Z</dcterms:modified>
  <cp:category/>
</cp:coreProperties>
</file>