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256" r:id="rId3"/>
    <p:sldId id="257" r:id="rId4"/>
    <p:sldId id="262" r:id="rId5"/>
    <p:sldId id="263" r:id="rId6"/>
    <p:sldId id="272" r:id="rId7"/>
    <p:sldId id="270" r:id="rId8"/>
    <p:sldId id="273" r:id="rId9"/>
    <p:sldId id="268" r:id="rId10"/>
    <p:sldId id="269"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91" autoAdjust="0"/>
    <p:restoredTop sz="94660"/>
  </p:normalViewPr>
  <p:slideViewPr>
    <p:cSldViewPr>
      <p:cViewPr varScale="1">
        <p:scale>
          <a:sx n="61" d="100"/>
          <a:sy n="61" d="100"/>
        </p:scale>
        <p:origin x="1260"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802.11-21-0814-r0-coex</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dirty="0"/>
              <a:t>May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Stuart Thomas, Apple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802.11-21-0814-r0-coex</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dirty="0"/>
              <a:t>May 2021</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Stuart Thomas, Apple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802.11-21-0814-r0-coex</a:t>
            </a:r>
            <a:endParaRPr lang="en-US" dirty="0"/>
          </a:p>
        </p:txBody>
      </p:sp>
      <p:sp>
        <p:nvSpPr>
          <p:cNvPr id="5" name="Rectangle 3"/>
          <p:cNvSpPr>
            <a:spLocks noGrp="1" noChangeArrowheads="1"/>
          </p:cNvSpPr>
          <p:nvPr>
            <p:ph type="dt"/>
          </p:nvPr>
        </p:nvSpPr>
        <p:spPr>
          <a:ln/>
        </p:spPr>
        <p:txBody>
          <a:bodyPr/>
          <a:lstStyle/>
          <a:p>
            <a:r>
              <a:rPr lang="en-GB" dirty="0"/>
              <a:t>May 2021</a:t>
            </a:r>
            <a:endParaRPr lang="en-US" dirty="0"/>
          </a:p>
        </p:txBody>
      </p:sp>
      <p:sp>
        <p:nvSpPr>
          <p:cNvPr id="6" name="Rectangle 6"/>
          <p:cNvSpPr>
            <a:spLocks noGrp="1" noChangeArrowheads="1"/>
          </p:cNvSpPr>
          <p:nvPr>
            <p:ph type="ftr"/>
          </p:nvPr>
        </p:nvSpPr>
        <p:spPr>
          <a:ln/>
        </p:spPr>
        <p:txBody>
          <a:bodyPr/>
          <a:lstStyle/>
          <a:p>
            <a:r>
              <a:rPr lang="en-US" dirty="0"/>
              <a:t>Stuart Thomas, Apple</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802.11-21-0814-r0-coex</a:t>
            </a:r>
            <a:endParaRPr lang="en-US" dirty="0"/>
          </a:p>
        </p:txBody>
      </p:sp>
      <p:sp>
        <p:nvSpPr>
          <p:cNvPr id="5" name="Rectangle 3"/>
          <p:cNvSpPr>
            <a:spLocks noGrp="1" noChangeArrowheads="1"/>
          </p:cNvSpPr>
          <p:nvPr>
            <p:ph type="dt"/>
          </p:nvPr>
        </p:nvSpPr>
        <p:spPr>
          <a:ln/>
        </p:spPr>
        <p:txBody>
          <a:bodyPr/>
          <a:lstStyle/>
          <a:p>
            <a:r>
              <a:rPr lang="en-GB" dirty="0"/>
              <a:t>May 2021</a:t>
            </a:r>
            <a:endParaRPr lang="en-US" dirty="0"/>
          </a:p>
        </p:txBody>
      </p:sp>
      <p:sp>
        <p:nvSpPr>
          <p:cNvPr id="6" name="Rectangle 6"/>
          <p:cNvSpPr>
            <a:spLocks noGrp="1" noChangeArrowheads="1"/>
          </p:cNvSpPr>
          <p:nvPr>
            <p:ph type="ftr"/>
          </p:nvPr>
        </p:nvSpPr>
        <p:spPr>
          <a:ln/>
        </p:spPr>
        <p:txBody>
          <a:bodyPr/>
          <a:lstStyle/>
          <a:p>
            <a:r>
              <a:rPr lang="en-US" dirty="0"/>
              <a:t>Stuart Thomas, Apple</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802.11-21-0814-r0-coex</a:t>
            </a:r>
            <a:endParaRPr lang="en-US" dirty="0"/>
          </a:p>
        </p:txBody>
      </p:sp>
      <p:sp>
        <p:nvSpPr>
          <p:cNvPr id="5" name="Rectangle 3"/>
          <p:cNvSpPr>
            <a:spLocks noGrp="1" noChangeArrowheads="1"/>
          </p:cNvSpPr>
          <p:nvPr>
            <p:ph type="dt"/>
          </p:nvPr>
        </p:nvSpPr>
        <p:spPr>
          <a:ln/>
        </p:spPr>
        <p:txBody>
          <a:bodyPr/>
          <a:lstStyle/>
          <a:p>
            <a:r>
              <a:rPr lang="en-GB" dirty="0"/>
              <a:t>May 2021</a:t>
            </a:r>
            <a:endParaRPr lang="en-US" dirty="0"/>
          </a:p>
        </p:txBody>
      </p:sp>
      <p:sp>
        <p:nvSpPr>
          <p:cNvPr id="6" name="Rectangle 6"/>
          <p:cNvSpPr>
            <a:spLocks noGrp="1" noChangeArrowheads="1"/>
          </p:cNvSpPr>
          <p:nvPr>
            <p:ph type="ftr"/>
          </p:nvPr>
        </p:nvSpPr>
        <p:spPr>
          <a:ln/>
        </p:spPr>
        <p:txBody>
          <a:bodyPr/>
          <a:lstStyle/>
          <a:p>
            <a:r>
              <a:rPr lang="en-US" dirty="0"/>
              <a:t>Stuart Thomas, Apple</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802.11-21-0814-r0-coex</a:t>
            </a:r>
            <a:endParaRPr lang="en-US" dirty="0"/>
          </a:p>
        </p:txBody>
      </p:sp>
      <p:sp>
        <p:nvSpPr>
          <p:cNvPr id="5" name="Rectangle 3"/>
          <p:cNvSpPr>
            <a:spLocks noGrp="1" noChangeArrowheads="1"/>
          </p:cNvSpPr>
          <p:nvPr>
            <p:ph type="dt"/>
          </p:nvPr>
        </p:nvSpPr>
        <p:spPr>
          <a:ln/>
        </p:spPr>
        <p:txBody>
          <a:bodyPr/>
          <a:lstStyle/>
          <a:p>
            <a:r>
              <a:rPr lang="en-GB" dirty="0"/>
              <a:t>May 2021</a:t>
            </a:r>
            <a:endParaRPr lang="en-US" dirty="0"/>
          </a:p>
        </p:txBody>
      </p:sp>
      <p:sp>
        <p:nvSpPr>
          <p:cNvPr id="6" name="Rectangle 6"/>
          <p:cNvSpPr>
            <a:spLocks noGrp="1" noChangeArrowheads="1"/>
          </p:cNvSpPr>
          <p:nvPr>
            <p:ph type="ftr"/>
          </p:nvPr>
        </p:nvSpPr>
        <p:spPr>
          <a:ln/>
        </p:spPr>
        <p:txBody>
          <a:bodyPr/>
          <a:lstStyle/>
          <a:p>
            <a:r>
              <a:rPr lang="en-US" dirty="0"/>
              <a:t>Stuart Thomas, Apple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802.11-21-0814-r0-coex</a:t>
            </a:r>
            <a:endParaRPr lang="en-US" dirty="0"/>
          </a:p>
        </p:txBody>
      </p:sp>
      <p:sp>
        <p:nvSpPr>
          <p:cNvPr id="5" name="Rectangle 3"/>
          <p:cNvSpPr>
            <a:spLocks noGrp="1" noChangeArrowheads="1"/>
          </p:cNvSpPr>
          <p:nvPr>
            <p:ph type="dt"/>
          </p:nvPr>
        </p:nvSpPr>
        <p:spPr>
          <a:ln/>
        </p:spPr>
        <p:txBody>
          <a:bodyPr/>
          <a:lstStyle/>
          <a:p>
            <a:r>
              <a:rPr lang="en-GB" dirty="0"/>
              <a:t>May 2021</a:t>
            </a:r>
            <a:endParaRPr lang="en-US" dirty="0"/>
          </a:p>
        </p:txBody>
      </p:sp>
      <p:sp>
        <p:nvSpPr>
          <p:cNvPr id="6" name="Rectangle 6"/>
          <p:cNvSpPr>
            <a:spLocks noGrp="1" noChangeArrowheads="1"/>
          </p:cNvSpPr>
          <p:nvPr>
            <p:ph type="ftr"/>
          </p:nvPr>
        </p:nvSpPr>
        <p:spPr>
          <a:ln/>
        </p:spPr>
        <p:txBody>
          <a:bodyPr/>
          <a:lstStyle/>
          <a:p>
            <a:r>
              <a:rPr lang="en-US" dirty="0"/>
              <a:t>Stuart Thomas, Apple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38775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802.11-21-0814-r0-coex</a:t>
            </a:r>
            <a:endParaRPr lang="en-US" dirty="0"/>
          </a:p>
        </p:txBody>
      </p:sp>
      <p:sp>
        <p:nvSpPr>
          <p:cNvPr id="5" name="Rectangle 3"/>
          <p:cNvSpPr>
            <a:spLocks noGrp="1" noChangeArrowheads="1"/>
          </p:cNvSpPr>
          <p:nvPr>
            <p:ph type="dt"/>
          </p:nvPr>
        </p:nvSpPr>
        <p:spPr>
          <a:ln/>
        </p:spPr>
        <p:txBody>
          <a:bodyPr/>
          <a:lstStyle/>
          <a:p>
            <a:r>
              <a:rPr lang="en-GB" dirty="0"/>
              <a:t>May 2021</a:t>
            </a:r>
            <a:endParaRPr lang="en-US" dirty="0"/>
          </a:p>
        </p:txBody>
      </p:sp>
      <p:sp>
        <p:nvSpPr>
          <p:cNvPr id="6" name="Rectangle 6"/>
          <p:cNvSpPr>
            <a:spLocks noGrp="1" noChangeArrowheads="1"/>
          </p:cNvSpPr>
          <p:nvPr>
            <p:ph type="ftr"/>
          </p:nvPr>
        </p:nvSpPr>
        <p:spPr>
          <a:ln/>
        </p:spPr>
        <p:txBody>
          <a:bodyPr/>
          <a:lstStyle/>
          <a:p>
            <a:r>
              <a:rPr lang="en-US" dirty="0"/>
              <a:t>Stuart Thomas, Apple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9703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802.11-21-0814-r0-coex</a:t>
            </a:r>
            <a:endParaRPr lang="en-US" dirty="0"/>
          </a:p>
        </p:txBody>
      </p:sp>
      <p:sp>
        <p:nvSpPr>
          <p:cNvPr id="5" name="Rectangle 3"/>
          <p:cNvSpPr>
            <a:spLocks noGrp="1" noChangeArrowheads="1"/>
          </p:cNvSpPr>
          <p:nvPr>
            <p:ph type="dt"/>
          </p:nvPr>
        </p:nvSpPr>
        <p:spPr>
          <a:ln/>
        </p:spPr>
        <p:txBody>
          <a:bodyPr/>
          <a:lstStyle/>
          <a:p>
            <a:r>
              <a:rPr lang="en-GB" dirty="0"/>
              <a:t>May 2021</a:t>
            </a:r>
            <a:endParaRPr lang="en-US" dirty="0"/>
          </a:p>
        </p:txBody>
      </p:sp>
      <p:sp>
        <p:nvSpPr>
          <p:cNvPr id="6" name="Rectangle 6"/>
          <p:cNvSpPr>
            <a:spLocks noGrp="1" noChangeArrowheads="1"/>
          </p:cNvSpPr>
          <p:nvPr>
            <p:ph type="ftr"/>
          </p:nvPr>
        </p:nvSpPr>
        <p:spPr>
          <a:ln/>
        </p:spPr>
        <p:txBody>
          <a:bodyPr/>
          <a:lstStyle/>
          <a:p>
            <a:r>
              <a:rPr lang="en-US" dirty="0"/>
              <a:t>Stuart Thomas, Apple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6798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802.11-21-0814-r0-coex</a:t>
            </a:r>
            <a:endParaRPr lang="en-US" dirty="0"/>
          </a:p>
        </p:txBody>
      </p:sp>
      <p:sp>
        <p:nvSpPr>
          <p:cNvPr id="5" name="Rectangle 3"/>
          <p:cNvSpPr>
            <a:spLocks noGrp="1" noChangeArrowheads="1"/>
          </p:cNvSpPr>
          <p:nvPr>
            <p:ph type="dt"/>
          </p:nvPr>
        </p:nvSpPr>
        <p:spPr>
          <a:ln/>
        </p:spPr>
        <p:txBody>
          <a:bodyPr/>
          <a:lstStyle/>
          <a:p>
            <a:r>
              <a:rPr lang="en-GB" dirty="0"/>
              <a:t>May 2021</a:t>
            </a:r>
            <a:endParaRPr lang="en-US" dirty="0"/>
          </a:p>
        </p:txBody>
      </p:sp>
      <p:sp>
        <p:nvSpPr>
          <p:cNvPr id="6" name="Rectangle 6"/>
          <p:cNvSpPr>
            <a:spLocks noGrp="1" noChangeArrowheads="1"/>
          </p:cNvSpPr>
          <p:nvPr>
            <p:ph type="ftr"/>
          </p:nvPr>
        </p:nvSpPr>
        <p:spPr>
          <a:ln/>
        </p:spPr>
        <p:txBody>
          <a:bodyPr/>
          <a:lstStyle/>
          <a:p>
            <a:r>
              <a:rPr lang="en-US" dirty="0"/>
              <a:t>Stuart Thomas, Apple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58888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802.11-21-0814-r0-coex</a:t>
            </a:r>
            <a:endParaRPr lang="en-US" dirty="0"/>
          </a:p>
        </p:txBody>
      </p:sp>
      <p:sp>
        <p:nvSpPr>
          <p:cNvPr id="5" name="Rectangle 3"/>
          <p:cNvSpPr>
            <a:spLocks noGrp="1" noChangeArrowheads="1"/>
          </p:cNvSpPr>
          <p:nvPr>
            <p:ph type="dt"/>
          </p:nvPr>
        </p:nvSpPr>
        <p:spPr>
          <a:ln/>
        </p:spPr>
        <p:txBody>
          <a:bodyPr/>
          <a:lstStyle/>
          <a:p>
            <a:r>
              <a:rPr lang="en-GB" dirty="0"/>
              <a:t>May 2021</a:t>
            </a:r>
            <a:endParaRPr lang="en-US" dirty="0"/>
          </a:p>
        </p:txBody>
      </p:sp>
      <p:sp>
        <p:nvSpPr>
          <p:cNvPr id="6" name="Rectangle 6"/>
          <p:cNvSpPr>
            <a:spLocks noGrp="1" noChangeArrowheads="1"/>
          </p:cNvSpPr>
          <p:nvPr>
            <p:ph type="ftr"/>
          </p:nvPr>
        </p:nvSpPr>
        <p:spPr>
          <a:ln/>
        </p:spPr>
        <p:txBody>
          <a:bodyPr/>
          <a:lstStyle/>
          <a:p>
            <a:r>
              <a:rPr lang="en-US" dirty="0"/>
              <a:t>Stuart Thomas, Apple</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p>
        </p:txBody>
      </p:sp>
      <p:sp>
        <p:nvSpPr>
          <p:cNvPr id="4" name="Date Placeholder 3"/>
          <p:cNvSpPr>
            <a:spLocks noGrp="1"/>
          </p:cNvSpPr>
          <p:nvPr>
            <p:ph type="dt" idx="10"/>
          </p:nvPr>
        </p:nvSpPr>
        <p:spPr/>
        <p:txBody>
          <a:bodyPr/>
          <a:lstStyle>
            <a:lvl1pPr>
              <a:defRPr/>
            </a:lvl1pPr>
          </a:lstStyle>
          <a:p>
            <a:r>
              <a:rPr lang="en-GB" dirty="0"/>
              <a:t>May 2021</a:t>
            </a:r>
          </a:p>
        </p:txBody>
      </p:sp>
      <p:sp>
        <p:nvSpPr>
          <p:cNvPr id="5" name="Footer Placeholder 4"/>
          <p:cNvSpPr>
            <a:spLocks noGrp="1"/>
          </p:cNvSpPr>
          <p:nvPr>
            <p:ph type="ftr" idx="11"/>
          </p:nvPr>
        </p:nvSpPr>
        <p:spPr/>
        <p:txBody>
          <a:bodyPr/>
          <a:lstStyle>
            <a:lvl1pPr>
              <a:defRPr/>
            </a:lvl1pPr>
          </a:lstStyle>
          <a:p>
            <a:r>
              <a:rPr lang="en-GB" dirty="0"/>
              <a:t>Stuart Thomas, Apple</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28919-FCF9-4DF4-8228-55BEF85F0BE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5107054F-6E1E-4346-87F5-0F6444230F6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C630DEC-0D34-45F6-8506-0511EC2893E6}"/>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5" name="Footer Placeholder 4">
            <a:extLst>
              <a:ext uri="{FF2B5EF4-FFF2-40B4-BE49-F238E27FC236}">
                <a16:creationId xmlns:a16="http://schemas.microsoft.com/office/drawing/2014/main" id="{F20544AE-7ED1-446C-B49E-EB84C4BF964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8998A94-5061-4FC1-97FA-39C3DBC17948}"/>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88730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E48E1-F39D-4FAC-8D10-63681EAC029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820C6029-04F6-4727-B926-1C57A39F4E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9C2CD7E-9C5A-452B-8E90-9D499F9AE17E}"/>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5" name="Footer Placeholder 4">
            <a:extLst>
              <a:ext uri="{FF2B5EF4-FFF2-40B4-BE49-F238E27FC236}">
                <a16:creationId xmlns:a16="http://schemas.microsoft.com/office/drawing/2014/main" id="{A6DCDC49-48AB-4B55-AF2B-5992A199DF7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6A2F304-A67C-44D0-BF8A-2E311BBBC153}"/>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428224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559B9-8D71-4912-A2C5-39597235229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110DE806-0206-4AA1-9EFF-74967D75FB77}"/>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061DD8-1E5D-4B68-A172-3D632726B69B}"/>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5" name="Footer Placeholder 4">
            <a:extLst>
              <a:ext uri="{FF2B5EF4-FFF2-40B4-BE49-F238E27FC236}">
                <a16:creationId xmlns:a16="http://schemas.microsoft.com/office/drawing/2014/main" id="{E12C0A7F-DBE1-478E-A5B3-034BCD1F300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9A66426-F1E0-4F4C-A5B4-779B1ACC8108}"/>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2165956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F2ED6-0D23-48A4-8B4F-3E72A26A14A6}"/>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D0E26D0-1E4C-4537-AC5A-B1C23C450E7C}"/>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FCA3E7EF-3D61-4D38-B85B-CBB897827165}"/>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A9D20BD-49D9-4D7A-82F9-A19C4AF3B44F}"/>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6" name="Footer Placeholder 5">
            <a:extLst>
              <a:ext uri="{FF2B5EF4-FFF2-40B4-BE49-F238E27FC236}">
                <a16:creationId xmlns:a16="http://schemas.microsoft.com/office/drawing/2014/main" id="{8A27BAA7-EE48-486F-A381-400E287D9AD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8B4A577B-855B-4094-98D0-815521F56CAD}"/>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2046447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3B92-E8BC-4F68-9C71-4A245300B18A}"/>
              </a:ext>
            </a:extLst>
          </p:cNvPr>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746917E-C246-4CF4-B31B-90B78E4D737B}"/>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A422F8-AF0C-45B9-8D19-CE65D8DB355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5F091BC3-9424-412D-867E-75B2407EC30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F5865B-31D3-44A8-8431-885C1450ADE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A2AC25A3-2AF5-4A5B-B4B5-780AD7D43873}"/>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8" name="Footer Placeholder 7">
            <a:extLst>
              <a:ext uri="{FF2B5EF4-FFF2-40B4-BE49-F238E27FC236}">
                <a16:creationId xmlns:a16="http://schemas.microsoft.com/office/drawing/2014/main" id="{6265C186-7B40-4A9B-B37D-D104A79228D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D24E3EFF-EA1B-4526-92DD-04FD130E917C}"/>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353899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E7B8B-E51D-4802-AC2D-32A1A900AE5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93B0C1B-A8D9-48B2-87D1-0C3C36D29FDF}"/>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4" name="Footer Placeholder 3">
            <a:extLst>
              <a:ext uri="{FF2B5EF4-FFF2-40B4-BE49-F238E27FC236}">
                <a16:creationId xmlns:a16="http://schemas.microsoft.com/office/drawing/2014/main" id="{F2849BF3-0AFB-43E2-B184-773A2CEECAB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DB14379-1BEE-4EB6-9768-BCB9261A1A32}"/>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39472839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2E6E54-AC78-4C94-88BD-5B080061D2BF}"/>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3" name="Footer Placeholder 2">
            <a:extLst>
              <a:ext uri="{FF2B5EF4-FFF2-40B4-BE49-F238E27FC236}">
                <a16:creationId xmlns:a16="http://schemas.microsoft.com/office/drawing/2014/main" id="{97D26D65-65C8-44FB-A106-EFF875E35A19}"/>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C14A7B83-B5A6-40B8-B6F0-DCCB78496745}"/>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21313951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4D0F0-E7C1-45C0-95CA-51A74949D9F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C5CE45C-ED52-43DF-B74E-E7EA9B75D6B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80F58A3-AA57-48D2-8938-6CD2C4756A0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5E6482-E088-4A89-959F-3D30AD4A285A}"/>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6" name="Footer Placeholder 5">
            <a:extLst>
              <a:ext uri="{FF2B5EF4-FFF2-40B4-BE49-F238E27FC236}">
                <a16:creationId xmlns:a16="http://schemas.microsoft.com/office/drawing/2014/main" id="{10C4DF53-056E-4A55-8DAB-BE3B41EFED6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792CE5E-A8AC-4262-8D15-3C12B0D5CF9B}"/>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14312448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001F5-E280-406E-A738-D2631ABFFAA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C3E71D43-8CCC-474A-BD4F-E032E1370C3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02FF3E2-2FBC-446C-8BD0-F2BB29376B4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024410-67A4-4CE7-8C3D-E24416FDEDD4}"/>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6" name="Footer Placeholder 5">
            <a:extLst>
              <a:ext uri="{FF2B5EF4-FFF2-40B4-BE49-F238E27FC236}">
                <a16:creationId xmlns:a16="http://schemas.microsoft.com/office/drawing/2014/main" id="{4B5C9517-5D30-48DE-B3F9-AE0EF657EFD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11CEDAA-211E-4FC0-AD6F-EBB1392C81DE}"/>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4210403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75FED-ABA1-422B-A04D-EBD67AEEEE39}"/>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EA98D09-B36C-4735-A240-9FFED9D052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4B2431D-499D-449B-803C-D70AEE27A41F}"/>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5" name="Footer Placeholder 4">
            <a:extLst>
              <a:ext uri="{FF2B5EF4-FFF2-40B4-BE49-F238E27FC236}">
                <a16:creationId xmlns:a16="http://schemas.microsoft.com/office/drawing/2014/main" id="{6861966C-C124-41BF-92A8-C312C879E36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58E8743-BB4F-42E7-B0B5-2AFA8224DCFC}"/>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130217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Stuart Thomas, Apple</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May 2021</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829CC2-D880-478E-8F77-BDB0E0E47DC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00B346CC-28AC-4A3D-8BB5-13B5913B160F}"/>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2875162-6D26-4701-8D11-75B9EB71306A}"/>
              </a:ext>
            </a:extLst>
          </p:cNvPr>
          <p:cNvSpPr>
            <a:spLocks noGrp="1"/>
          </p:cNvSpPr>
          <p:nvPr>
            <p:ph type="dt" sz="half" idx="10"/>
          </p:nvPr>
        </p:nvSpPr>
        <p:spPr/>
        <p:txBody>
          <a:bodyPr/>
          <a:lstStyle/>
          <a:p>
            <a:fld id="{376CE2DD-B1F9-4814-90E1-9550B4E312F0}" type="datetimeFigureOut">
              <a:rPr lang="en-AU" smtClean="0"/>
              <a:t>20/09/2021</a:t>
            </a:fld>
            <a:endParaRPr lang="en-AU"/>
          </a:p>
        </p:txBody>
      </p:sp>
      <p:sp>
        <p:nvSpPr>
          <p:cNvPr id="5" name="Footer Placeholder 4">
            <a:extLst>
              <a:ext uri="{FF2B5EF4-FFF2-40B4-BE49-F238E27FC236}">
                <a16:creationId xmlns:a16="http://schemas.microsoft.com/office/drawing/2014/main" id="{4D3C5855-E194-4BC6-BB3A-892ED9B3862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4483EAA-0486-4341-8296-A9E9E8B7BCBD}"/>
              </a:ext>
            </a:extLst>
          </p:cNvPr>
          <p:cNvSpPr>
            <a:spLocks noGrp="1"/>
          </p:cNvSpPr>
          <p:nvPr>
            <p:ph type="sldNum" sz="quarter" idx="12"/>
          </p:nvPr>
        </p:nvSpPr>
        <p:spPr/>
        <p:txBody>
          <a:bodyPr/>
          <a:lstStyle/>
          <a:p>
            <a:fld id="{123227AB-237F-4792-BFB5-ABA3F087C6B9}" type="slidenum">
              <a:rPr lang="en-AU" smtClean="0"/>
              <a:t>‹#›</a:t>
            </a:fld>
            <a:endParaRPr lang="en-AU"/>
          </a:p>
        </p:txBody>
      </p:sp>
    </p:spTree>
    <p:extLst>
      <p:ext uri="{BB962C8B-B14F-4D97-AF65-F5344CB8AC3E}">
        <p14:creationId xmlns:p14="http://schemas.microsoft.com/office/powerpoint/2010/main" val="766001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Date Placeholder 3"/>
          <p:cNvSpPr>
            <a:spLocks noGrp="1"/>
          </p:cNvSpPr>
          <p:nvPr>
            <p:ph type="dt" idx="10"/>
          </p:nvPr>
        </p:nvSpPr>
        <p:spPr/>
        <p:txBody>
          <a:bodyPr/>
          <a:lstStyle>
            <a:lvl1pPr>
              <a:defRPr/>
            </a:lvl1pPr>
          </a:lstStyle>
          <a:p>
            <a:r>
              <a:rPr lang="en-GB" dirty="0"/>
              <a:t>May 2021</a:t>
            </a:r>
          </a:p>
        </p:txBody>
      </p:sp>
      <p:sp>
        <p:nvSpPr>
          <p:cNvPr id="5" name="Footer Placeholder 4"/>
          <p:cNvSpPr>
            <a:spLocks noGrp="1"/>
          </p:cNvSpPr>
          <p:nvPr>
            <p:ph type="ftr" idx="11"/>
          </p:nvPr>
        </p:nvSpPr>
        <p:spPr/>
        <p:txBody>
          <a:bodyPr/>
          <a:lstStyle>
            <a:lvl1pPr>
              <a:defRPr/>
            </a:lvl1pPr>
          </a:lstStyle>
          <a:p>
            <a:r>
              <a:rPr lang="en-GB" dirty="0"/>
              <a:t>Stuart Thomas, Apple</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idx="10"/>
          </p:nvPr>
        </p:nvSpPr>
        <p:spPr/>
        <p:txBody>
          <a:bodyPr/>
          <a:lstStyle>
            <a:lvl1pPr>
              <a:defRPr/>
            </a:lvl1pPr>
          </a:lstStyle>
          <a:p>
            <a:r>
              <a:rPr lang="en-GB" dirty="0"/>
              <a:t>May 2021</a:t>
            </a:r>
          </a:p>
        </p:txBody>
      </p:sp>
      <p:sp>
        <p:nvSpPr>
          <p:cNvPr id="6" name="Footer Placeholder 5"/>
          <p:cNvSpPr>
            <a:spLocks noGrp="1"/>
          </p:cNvSpPr>
          <p:nvPr>
            <p:ph type="ftr" idx="11"/>
          </p:nvPr>
        </p:nvSpPr>
        <p:spPr/>
        <p:txBody>
          <a:bodyPr/>
          <a:lstStyle>
            <a:lvl1pPr>
              <a:defRPr/>
            </a:lvl1pPr>
          </a:lstStyle>
          <a:p>
            <a:r>
              <a:rPr lang="en-GB" dirty="0"/>
              <a:t>Stuart Thomas, Apple</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idx="10"/>
          </p:nvPr>
        </p:nvSpPr>
        <p:spPr/>
        <p:txBody>
          <a:bodyPr/>
          <a:lstStyle>
            <a:lvl1pPr>
              <a:defRPr/>
            </a:lvl1pPr>
          </a:lstStyle>
          <a:p>
            <a:r>
              <a:rPr lang="en-GB" dirty="0"/>
              <a:t>May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Stuart Thomas, Apple</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idx="10"/>
          </p:nvPr>
        </p:nvSpPr>
        <p:spPr/>
        <p:txBody>
          <a:bodyPr/>
          <a:lstStyle>
            <a:lvl1pPr>
              <a:defRPr/>
            </a:lvl1pPr>
          </a:lstStyle>
          <a:p>
            <a:r>
              <a:rPr lang="en-GB" dirty="0"/>
              <a:t>May 2021</a:t>
            </a:r>
          </a:p>
        </p:txBody>
      </p:sp>
      <p:sp>
        <p:nvSpPr>
          <p:cNvPr id="4" name="Footer Placeholder 3"/>
          <p:cNvSpPr>
            <a:spLocks noGrp="1"/>
          </p:cNvSpPr>
          <p:nvPr>
            <p:ph type="ftr" idx="11"/>
          </p:nvPr>
        </p:nvSpPr>
        <p:spPr/>
        <p:txBody>
          <a:bodyPr/>
          <a:lstStyle>
            <a:lvl1pPr>
              <a:defRPr/>
            </a:lvl1pPr>
          </a:lstStyle>
          <a:p>
            <a:r>
              <a:rPr lang="en-GB" dirty="0"/>
              <a:t>Stuart Thomas, Apple</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dirty="0"/>
              <a:t>May 2021</a:t>
            </a:r>
          </a:p>
        </p:txBody>
      </p:sp>
      <p:sp>
        <p:nvSpPr>
          <p:cNvPr id="3" name="Footer Placeholder 2"/>
          <p:cNvSpPr>
            <a:spLocks noGrp="1"/>
          </p:cNvSpPr>
          <p:nvPr>
            <p:ph type="ftr" idx="11"/>
          </p:nvPr>
        </p:nvSpPr>
        <p:spPr/>
        <p:txBody>
          <a:bodyPr/>
          <a:lstStyle>
            <a:lvl1pPr>
              <a:defRPr/>
            </a:lvl1pPr>
          </a:lstStyle>
          <a:p>
            <a:r>
              <a:rPr lang="en-GB" dirty="0"/>
              <a:t>Stuart Thomas, Apple</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en-GB" dirty="0"/>
              <a:t>May 2021</a:t>
            </a:r>
          </a:p>
        </p:txBody>
      </p:sp>
      <p:sp>
        <p:nvSpPr>
          <p:cNvPr id="5" name="Footer Placeholder 4"/>
          <p:cNvSpPr>
            <a:spLocks noGrp="1"/>
          </p:cNvSpPr>
          <p:nvPr>
            <p:ph type="ftr" idx="11"/>
          </p:nvPr>
        </p:nvSpPr>
        <p:spPr/>
        <p:txBody>
          <a:bodyPr/>
          <a:lstStyle>
            <a:lvl1pPr>
              <a:defRPr/>
            </a:lvl1pPr>
          </a:lstStyle>
          <a:p>
            <a:r>
              <a:rPr lang="en-GB" dirty="0"/>
              <a:t>Stuart Thomas, Apple</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en-GB" dirty="0"/>
              <a:t>May 2021</a:t>
            </a:r>
          </a:p>
        </p:txBody>
      </p:sp>
      <p:sp>
        <p:nvSpPr>
          <p:cNvPr id="5" name="Footer Placeholder 4"/>
          <p:cNvSpPr>
            <a:spLocks noGrp="1"/>
          </p:cNvSpPr>
          <p:nvPr>
            <p:ph type="ftr" idx="11"/>
          </p:nvPr>
        </p:nvSpPr>
        <p:spPr/>
        <p:txBody>
          <a:bodyPr/>
          <a:lstStyle>
            <a:lvl1pPr>
              <a:defRPr/>
            </a:lvl1pPr>
          </a:lstStyle>
          <a:p>
            <a:r>
              <a:rPr lang="en-GB" dirty="0"/>
              <a:t>Stuart Thomas, Apple</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May 2021</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Stuart Thomas, Apple</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802.11-21-1152-00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749B71-EC9F-4DC6-A05E-1A58F975B43E}"/>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86B0ABC-0581-4302-A9CB-7F1D321D733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7091038-6602-426E-B302-5C6EBFE26EBA}"/>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CE2DD-B1F9-4814-90E1-9550B4E312F0}" type="datetimeFigureOut">
              <a:rPr lang="en-AU" smtClean="0"/>
              <a:t>20/09/2021</a:t>
            </a:fld>
            <a:endParaRPr lang="en-AU"/>
          </a:p>
        </p:txBody>
      </p:sp>
      <p:sp>
        <p:nvSpPr>
          <p:cNvPr id="5" name="Footer Placeholder 4">
            <a:extLst>
              <a:ext uri="{FF2B5EF4-FFF2-40B4-BE49-F238E27FC236}">
                <a16:creationId xmlns:a16="http://schemas.microsoft.com/office/drawing/2014/main" id="{A491E5AB-EBBE-4B7C-8E72-F12739700CB0}"/>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7744BA8-2BBC-49FB-98C3-128D026278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3227AB-237F-4792-BFB5-ABA3F087C6B9}" type="slidenum">
              <a:rPr lang="en-AU" smtClean="0"/>
              <a:t>‹#›</a:t>
            </a:fld>
            <a:endParaRPr lang="en-AU"/>
          </a:p>
        </p:txBody>
      </p:sp>
    </p:spTree>
    <p:extLst>
      <p:ext uri="{BB962C8B-B14F-4D97-AF65-F5344CB8AC3E}">
        <p14:creationId xmlns:p14="http://schemas.microsoft.com/office/powerpoint/2010/main" val="3819907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cbox.etsi.org/BRAN/BRAN/05-CONTRIBUTIONS/2021/BRAN(21)110a003_Spectrum_Sharing_Comparison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docbox.etsi.org/BRAN/BRAN/05-CONTRIBUTIONS/2021/BRAN(21)110d004_Proposal_for_way_forward_for_NB_in_EN_303_687.doc" TargetMode="External"/><Relationship Id="rId4" Type="http://schemas.openxmlformats.org/officeDocument/2006/relationships/hyperlink" Target="https://docbox.etsi.org/BRAN/BRAN/05-CONTRIBUTIONS/2021/BRAN(21)110d003r1_Response_to_BRAN_21_110a003.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ocbox.etsi.org/BRAN/BRAN/05-CONTRIBUTIONS/2021/BRAN(21)110d005_narrow_band_proposals_and_concessions_made_for_wideban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ocbox.etsi.org/BRAN/BRAN/05-CONTRIBUTIONS/2021/BRAN(21)110d007_Next_Step_for_Narrowband_in_6_GHz.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ocbox.etsi.org/BRAN/BRAN/05-CONTRIBUTIONS/2021/BRAN(21)110d006_Coexistence_considerations_for_6_GHz_channel_acc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docbox.etsi.org/BRAN/BRAN/05-CONTRIBUTIONS/2021/BRAN(21)110d003r1_Response_to_BRAN_21_110a003.docx" TargetMode="External"/><Relationship Id="rId4" Type="http://schemas.openxmlformats.org/officeDocument/2006/relationships/hyperlink" Target="https://docbox.etsi.org/BRAN/BRAN/05-CONTRIBUTIONS/2021/BRAN(21)110d009_Inaccuracies_in_BRAN_21_110d003r1.docx"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dirty="0"/>
              <a:t>Sept 2021</a:t>
            </a:r>
          </a:p>
        </p:txBody>
      </p:sp>
      <p:sp>
        <p:nvSpPr>
          <p:cNvPr id="7" name="Footer Placeholder 4"/>
          <p:cNvSpPr>
            <a:spLocks noGrp="1"/>
          </p:cNvSpPr>
          <p:nvPr>
            <p:ph type="ftr" idx="14"/>
          </p:nvPr>
        </p:nvSpPr>
        <p:spPr>
          <a:xfrm>
            <a:off x="5500694" y="6475413"/>
            <a:ext cx="3041644" cy="180975"/>
          </a:xfrm>
        </p:spPr>
        <p:txBody>
          <a:bodyPr/>
          <a:lstStyle/>
          <a:p>
            <a:r>
              <a:rPr lang="en-GB" dirty="0"/>
              <a:t>Stuart Thomas, Apple</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accent2"/>
                </a:solidFill>
              </a:rPr>
              <a:t>ETSI 6GHz Narrow Band Status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2021-Sept-20</a:t>
            </a:r>
          </a:p>
        </p:txBody>
      </p:sp>
      <p:graphicFrame>
        <p:nvGraphicFramePr>
          <p:cNvPr id="3075" name="Object 3"/>
          <p:cNvGraphicFramePr>
            <a:graphicFrameLocks noChangeAspect="1"/>
          </p:cNvGraphicFramePr>
          <p:nvPr>
            <p:extLst>
              <p:ext uri="{D42A27DB-BD31-4B8C-83A1-F6EECF244321}">
                <p14:modId xmlns:p14="http://schemas.microsoft.com/office/powerpoint/2010/main" val="2615638941"/>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name="Document" r:id="rId3" imgW="8255000" imgH="2387600" progId="Word.Document.8">
                  <p:embed/>
                </p:oleObj>
              </mc:Choice>
              <mc:Fallback>
                <p:oleObj name="Document" r:id="rId3" imgW="8255000" imgH="2387600" progId="Word.Document.8">
                  <p:embed/>
                  <p:pic>
                    <p:nvPicPr>
                      <p:cNvPr id="0" name="Picture 3"/>
                      <p:cNvPicPr>
                        <a:picLocks noChangeAspect="1" noChangeArrowheads="1"/>
                      </p:cNvPicPr>
                      <p:nvPr/>
                    </p:nvPicPr>
                    <p:blipFill>
                      <a:blip r:embed="rId4"/>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dirty="0"/>
              <a:t>May 2021</a:t>
            </a:r>
          </a:p>
        </p:txBody>
      </p:sp>
      <p:sp>
        <p:nvSpPr>
          <p:cNvPr id="5" name="Footer Placeholder 4"/>
          <p:cNvSpPr>
            <a:spLocks noGrp="1"/>
          </p:cNvSpPr>
          <p:nvPr>
            <p:ph type="ftr" idx="14"/>
          </p:nvPr>
        </p:nvSpPr>
        <p:spPr>
          <a:xfrm>
            <a:off x="6215074" y="6475413"/>
            <a:ext cx="2327264" cy="180975"/>
          </a:xfrm>
        </p:spPr>
        <p:txBody>
          <a:bodyPr/>
          <a:lstStyle/>
          <a:p>
            <a:r>
              <a:rPr lang="en-GB" dirty="0"/>
              <a:t>Stuart Thomas, Apple</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accent2"/>
                </a:solidFill>
              </a:rPr>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[1] </a:t>
            </a:r>
            <a:r>
              <a:rPr lang="en-GB" dirty="0"/>
              <a:t>ECC Decision (20)01,  </a:t>
            </a:r>
            <a:r>
              <a:rPr lang="en-GB" sz="2000" b="0" dirty="0"/>
              <a:t>On the harmonised use of the frequency band 5945-6425 MHz for Wireless Access Systems including Radio Local Area Networks (WAS/RLAN), Approved 20 November 2020 </a:t>
            </a:r>
            <a:endParaRPr lang="en-US" sz="20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dirty="0"/>
              <a:t>May 2021</a:t>
            </a:r>
          </a:p>
        </p:txBody>
      </p:sp>
      <p:sp>
        <p:nvSpPr>
          <p:cNvPr id="5" name="Footer Placeholder 4"/>
          <p:cNvSpPr>
            <a:spLocks noGrp="1"/>
          </p:cNvSpPr>
          <p:nvPr>
            <p:ph type="ftr" idx="14"/>
          </p:nvPr>
        </p:nvSpPr>
        <p:spPr>
          <a:xfrm>
            <a:off x="5500694" y="6475413"/>
            <a:ext cx="3041644" cy="180975"/>
          </a:xfrm>
        </p:spPr>
        <p:txBody>
          <a:bodyPr/>
          <a:lstStyle/>
          <a:p>
            <a:r>
              <a:rPr lang="en-GB" dirty="0"/>
              <a:t>Stuart Thomas, Apple</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solidFill>
                  <a:schemeClr val="accent2"/>
                </a:solidFill>
              </a:rPr>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These slides gives a status of the Narrow Band activities since May 2021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Table&#10;&#10;Description automatically generated">
            <a:extLst>
              <a:ext uri="{FF2B5EF4-FFF2-40B4-BE49-F238E27FC236}">
                <a16:creationId xmlns:a16="http://schemas.microsoft.com/office/drawing/2014/main" id="{5A2F9569-024A-9C4F-A83B-A6736EF6BD61}"/>
              </a:ext>
            </a:extLst>
          </p:cNvPr>
          <p:cNvPicPr/>
          <p:nvPr/>
        </p:nvPicPr>
        <p:blipFill>
          <a:blip r:embed="rId3">
            <a:extLst>
              <a:ext uri="{28A0092B-C50C-407E-A947-70E740481C1C}">
                <a14:useLocalDpi xmlns:a14="http://schemas.microsoft.com/office/drawing/2010/main" val="0"/>
              </a:ext>
            </a:extLst>
          </a:blip>
          <a:stretch>
            <a:fillRect/>
          </a:stretch>
        </p:blipFill>
        <p:spPr>
          <a:xfrm>
            <a:off x="2073839" y="2556525"/>
            <a:ext cx="4996321" cy="3918888"/>
          </a:xfrm>
          <a:prstGeom prst="rect">
            <a:avLst/>
          </a:prstGeom>
        </p:spPr>
      </p:pic>
      <p:sp>
        <p:nvSpPr>
          <p:cNvPr id="4" name="Date Placeholder 3"/>
          <p:cNvSpPr>
            <a:spLocks noGrp="1"/>
          </p:cNvSpPr>
          <p:nvPr>
            <p:ph type="dt" idx="15"/>
          </p:nvPr>
        </p:nvSpPr>
        <p:spPr>
          <a:xfrm>
            <a:off x="714348" y="357166"/>
            <a:ext cx="2374889" cy="273050"/>
          </a:xfrm>
        </p:spPr>
        <p:txBody>
          <a:bodyPr/>
          <a:lstStyle/>
          <a:p>
            <a:r>
              <a:rPr lang="en-GB" dirty="0"/>
              <a:t>May 2021</a:t>
            </a:r>
          </a:p>
        </p:txBody>
      </p:sp>
      <p:sp>
        <p:nvSpPr>
          <p:cNvPr id="5" name="Footer Placeholder 4"/>
          <p:cNvSpPr>
            <a:spLocks noGrp="1"/>
          </p:cNvSpPr>
          <p:nvPr>
            <p:ph type="ftr" idx="14"/>
          </p:nvPr>
        </p:nvSpPr>
        <p:spPr>
          <a:xfrm>
            <a:off x="6286512" y="6475413"/>
            <a:ext cx="2255826" cy="180975"/>
          </a:xfrm>
        </p:spPr>
        <p:txBody>
          <a:bodyPr/>
          <a:lstStyle/>
          <a:p>
            <a:r>
              <a:rPr lang="en-GB" dirty="0"/>
              <a:t>Stuart Thomas, Apple</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solidFill>
                  <a:schemeClr val="accent2"/>
                </a:solidFill>
              </a:rPr>
              <a:t>Background</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sz="1600" dirty="0"/>
              <a:t>In November 2020 the regulations [1] were amended to include Narrow band systems operating in the VLP category. An extract of the draft regulations is below: </a:t>
            </a:r>
          </a:p>
        </p:txBody>
      </p:sp>
      <p:sp>
        <p:nvSpPr>
          <p:cNvPr id="2" name="Rectangle 1">
            <a:extLst>
              <a:ext uri="{FF2B5EF4-FFF2-40B4-BE49-F238E27FC236}">
                <a16:creationId xmlns:a16="http://schemas.microsoft.com/office/drawing/2014/main" id="{BEA6D5A1-C736-D649-A5AC-641AEAAD0EAC}"/>
              </a:ext>
            </a:extLst>
          </p:cNvPr>
          <p:cNvSpPr/>
          <p:nvPr/>
        </p:nvSpPr>
        <p:spPr bwMode="auto">
          <a:xfrm>
            <a:off x="2123728" y="4941168"/>
            <a:ext cx="4896544" cy="432048"/>
          </a:xfrm>
          <a:prstGeom prst="rect">
            <a:avLst/>
          </a:prstGeom>
          <a:noFill/>
          <a:ln w="349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6416D80-CE2D-3D41-937A-6777325A6E35}"/>
              </a:ext>
            </a:extLst>
          </p:cNvPr>
          <p:cNvSpPr/>
          <p:nvPr/>
        </p:nvSpPr>
        <p:spPr bwMode="auto">
          <a:xfrm>
            <a:off x="2123727" y="5948540"/>
            <a:ext cx="4896545" cy="292827"/>
          </a:xfrm>
          <a:prstGeom prst="rect">
            <a:avLst/>
          </a:prstGeom>
          <a:noFill/>
          <a:ln w="349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dirty="0"/>
              <a:t>May 2021</a:t>
            </a:r>
          </a:p>
        </p:txBody>
      </p:sp>
      <p:sp>
        <p:nvSpPr>
          <p:cNvPr id="5" name="Footer Placeholder 4"/>
          <p:cNvSpPr>
            <a:spLocks noGrp="1"/>
          </p:cNvSpPr>
          <p:nvPr>
            <p:ph type="ftr" idx="14"/>
          </p:nvPr>
        </p:nvSpPr>
        <p:spPr>
          <a:xfrm>
            <a:off x="6143636" y="6475413"/>
            <a:ext cx="2398702" cy="180975"/>
          </a:xfrm>
        </p:spPr>
        <p:txBody>
          <a:bodyPr/>
          <a:lstStyle/>
          <a:p>
            <a:r>
              <a:rPr lang="en-GB" dirty="0"/>
              <a:t>Stuart Thomas, Apple</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solidFill>
                  <a:schemeClr val="accent2"/>
                </a:solidFill>
              </a:rPr>
              <a:t>Summary of Technical Submissions to BRAN110</a:t>
            </a:r>
          </a:p>
        </p:txBody>
      </p:sp>
      <p:sp>
        <p:nvSpPr>
          <p:cNvPr id="10242" name="Rectangle 2"/>
          <p:cNvSpPr>
            <a:spLocks noGrp="1" noChangeArrowheads="1"/>
          </p:cNvSpPr>
          <p:nvPr>
            <p:ph type="body" idx="1"/>
          </p:nvPr>
        </p:nvSpPr>
        <p:spPr>
          <a:xfrm>
            <a:off x="685800" y="1844675"/>
            <a:ext cx="7772400" cy="4630737"/>
          </a:xfrm>
          <a:ln/>
        </p:spPr>
        <p:txBody>
          <a:bodyPr/>
          <a:lstStyle/>
          <a:p>
            <a:r>
              <a:rPr lang="en-US" dirty="0"/>
              <a:t>[BRAN(21)109h004r2] </a:t>
            </a:r>
          </a:p>
          <a:p>
            <a:r>
              <a:rPr lang="en-US" dirty="0"/>
              <a:t>	</a:t>
            </a:r>
            <a:r>
              <a:rPr lang="en-US" sz="1800" b="0" dirty="0"/>
              <a:t>Document proposing an alternate optimized </a:t>
            </a:r>
            <a:r>
              <a:rPr lang="en-US" sz="1800" b="0" dirty="0" err="1"/>
              <a:t>eDAA</a:t>
            </a:r>
            <a:r>
              <a:rPr lang="en-US" sz="1800" b="0" dirty="0"/>
              <a:t> algorithm for NB systems, specifically focused on detecting WB systems and prioritizing WB systems once initial NB access has been gained.</a:t>
            </a:r>
          </a:p>
          <a:p>
            <a:r>
              <a:rPr lang="en-US" dirty="0"/>
              <a:t>[</a:t>
            </a:r>
            <a:r>
              <a:rPr lang="en-GB" dirty="0"/>
              <a:t>BRAN(21)110019]</a:t>
            </a:r>
          </a:p>
          <a:p>
            <a:r>
              <a:rPr lang="en-GB" dirty="0"/>
              <a:t>	</a:t>
            </a:r>
            <a:r>
              <a:rPr lang="en-GB" sz="1800" b="0" dirty="0"/>
              <a:t>Summary of the </a:t>
            </a:r>
            <a:r>
              <a:rPr lang="en-US" sz="1800" b="0" dirty="0"/>
              <a:t>BRAN(21)109h004r2 document with additional info graphics to detail examples of how </a:t>
            </a:r>
            <a:r>
              <a:rPr lang="en-US" sz="1800" b="0" dirty="0" err="1"/>
              <a:t>eDAA</a:t>
            </a:r>
            <a:r>
              <a:rPr lang="en-US" sz="1800" b="0" dirty="0"/>
              <a:t> works</a:t>
            </a:r>
            <a:endParaRPr lang="en-GB" sz="1800" b="0" dirty="0"/>
          </a:p>
          <a:p>
            <a:r>
              <a:rPr lang="en-GB" dirty="0"/>
              <a:t>[BRAN(21)110045]</a:t>
            </a:r>
          </a:p>
          <a:p>
            <a:r>
              <a:rPr lang="en-GB" dirty="0"/>
              <a:t>	</a:t>
            </a:r>
            <a:r>
              <a:rPr lang="en-US" sz="1800" b="0" dirty="0"/>
              <a:t>Document simulating </a:t>
            </a:r>
            <a:r>
              <a:rPr lang="en-US" sz="1800" b="0" dirty="0" err="1"/>
              <a:t>eDAA</a:t>
            </a:r>
            <a:r>
              <a:rPr lang="en-US" sz="1800" b="0" dirty="0"/>
              <a:t> effects on WB, it was discussed that the throughput reduction seen during initial (maximum 500ms) NB access could be acceptable but in some cases that the latency of WB could be affected, but these are corner case scenarios</a:t>
            </a:r>
            <a:r>
              <a:rPr lang="en-GB" sz="1800" b="0" dirty="0"/>
              <a:t> </a:t>
            </a:r>
            <a:endParaRPr lang="en-US" sz="18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dirty="0"/>
              <a:t>May 2021</a:t>
            </a:r>
          </a:p>
        </p:txBody>
      </p:sp>
      <p:sp>
        <p:nvSpPr>
          <p:cNvPr id="5" name="Footer Placeholder 4"/>
          <p:cNvSpPr>
            <a:spLocks noGrp="1"/>
          </p:cNvSpPr>
          <p:nvPr>
            <p:ph type="ftr" idx="14"/>
          </p:nvPr>
        </p:nvSpPr>
        <p:spPr>
          <a:xfrm>
            <a:off x="6143636" y="6475413"/>
            <a:ext cx="2398702" cy="180975"/>
          </a:xfrm>
        </p:spPr>
        <p:txBody>
          <a:bodyPr/>
          <a:lstStyle/>
          <a:p>
            <a:r>
              <a:rPr lang="en-GB" dirty="0"/>
              <a:t>Stuart Thomas, Apple</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solidFill>
                  <a:schemeClr val="accent2"/>
                </a:solidFill>
              </a:rPr>
              <a:t>Summary of Technical Submissions to BRAN110d</a:t>
            </a:r>
          </a:p>
        </p:txBody>
      </p:sp>
      <p:sp>
        <p:nvSpPr>
          <p:cNvPr id="10242" name="Rectangle 2"/>
          <p:cNvSpPr>
            <a:spLocks noGrp="1" noChangeArrowheads="1"/>
          </p:cNvSpPr>
          <p:nvPr>
            <p:ph type="body" idx="1"/>
          </p:nvPr>
        </p:nvSpPr>
        <p:spPr>
          <a:xfrm>
            <a:off x="685800" y="1981200"/>
            <a:ext cx="7772400" cy="4208463"/>
          </a:xfrm>
          <a:ln/>
        </p:spPr>
        <p:txBody>
          <a:bodyPr/>
          <a:lstStyle/>
          <a:p>
            <a:r>
              <a:rPr lang="en-US" dirty="0">
                <a:solidFill>
                  <a:schemeClr val="tx1"/>
                </a:solidFill>
              </a:rPr>
              <a:t>[</a:t>
            </a:r>
            <a:r>
              <a:rPr lang="en-GB" dirty="0">
                <a:solidFill>
                  <a:schemeClr val="tx1"/>
                </a:solidFill>
                <a:hlinkClick r:id="rId3">
                  <a:extLst>
                    <a:ext uri="{A12FA001-AC4F-418D-AE19-62706E023703}">
                      <ahyp:hlinkClr xmlns:ahyp="http://schemas.microsoft.com/office/drawing/2018/hyperlinkcolor" val="tx"/>
                    </a:ext>
                  </a:extLst>
                </a:hlinkClick>
              </a:rPr>
              <a:t>BRAN(21)110a003</a:t>
            </a:r>
            <a:r>
              <a:rPr lang="en-GB" dirty="0"/>
              <a:t>]</a:t>
            </a:r>
          </a:p>
          <a:p>
            <a:r>
              <a:rPr lang="en-GB" dirty="0"/>
              <a:t>	</a:t>
            </a:r>
            <a:r>
              <a:rPr lang="en-GB" sz="1800" b="0" dirty="0"/>
              <a:t>Document presenting WB-WB scenarios that exist and can have the same effects claimed by the NB-WB simulations, it included some clarifications on points made in [</a:t>
            </a:r>
            <a:r>
              <a:rPr lang="en-GB" sz="1800" dirty="0"/>
              <a:t>BRAN(21)110045]</a:t>
            </a:r>
            <a:endParaRPr lang="en-GB" sz="1800" b="0" dirty="0"/>
          </a:p>
          <a:p>
            <a:r>
              <a:rPr lang="en-GB" sz="2000" b="0" dirty="0"/>
              <a:t>[</a:t>
            </a:r>
            <a:r>
              <a:rPr lang="en-GB" dirty="0">
                <a:solidFill>
                  <a:schemeClr val="tx1"/>
                </a:solidFill>
                <a:hlinkClick r:id="rId4">
                  <a:extLst>
                    <a:ext uri="{A12FA001-AC4F-418D-AE19-62706E023703}">
                      <ahyp:hlinkClr xmlns:ahyp="http://schemas.microsoft.com/office/drawing/2018/hyperlinkcolor" val="tx"/>
                    </a:ext>
                  </a:extLst>
                </a:hlinkClick>
              </a:rPr>
              <a:t>BRAN(21)110d003r1</a:t>
            </a:r>
            <a:r>
              <a:rPr lang="en-GB" dirty="0"/>
              <a:t>]</a:t>
            </a:r>
          </a:p>
          <a:p>
            <a:r>
              <a:rPr lang="en-GB" sz="2000" b="0" dirty="0"/>
              <a:t>	</a:t>
            </a:r>
            <a:r>
              <a:rPr lang="en-GB" sz="1800" b="0" dirty="0"/>
              <a:t>Document providing comments on </a:t>
            </a:r>
            <a:r>
              <a:rPr lang="en-GB" sz="1800" b="0" dirty="0">
                <a:solidFill>
                  <a:schemeClr val="tx1"/>
                </a:solidFill>
                <a:hlinkClick r:id="rId3">
                  <a:extLst>
                    <a:ext uri="{A12FA001-AC4F-418D-AE19-62706E023703}">
                      <ahyp:hlinkClr xmlns:ahyp="http://schemas.microsoft.com/office/drawing/2018/hyperlinkcolor" val="tx"/>
                    </a:ext>
                  </a:extLst>
                </a:hlinkClick>
              </a:rPr>
              <a:t>BRAN(21)110a003</a:t>
            </a:r>
            <a:r>
              <a:rPr lang="en-GB" sz="1800" b="0" dirty="0">
                <a:solidFill>
                  <a:schemeClr val="tx1"/>
                </a:solidFill>
              </a:rPr>
              <a:t>, focussing on possible corner cases where NB-WB can interfere, several potential issues identified in the simulations that FHSS is not interpreted correctly, needs further study</a:t>
            </a:r>
            <a:endParaRPr lang="en-US" sz="1800" b="0" dirty="0"/>
          </a:p>
          <a:p>
            <a:r>
              <a:rPr lang="en-US" dirty="0"/>
              <a:t>[</a:t>
            </a:r>
            <a:r>
              <a:rPr lang="en-GB" dirty="0">
                <a:solidFill>
                  <a:schemeClr val="tx1"/>
                </a:solidFill>
                <a:hlinkClick r:id="rId5">
                  <a:extLst>
                    <a:ext uri="{A12FA001-AC4F-418D-AE19-62706E023703}">
                      <ahyp:hlinkClr xmlns:ahyp="http://schemas.microsoft.com/office/drawing/2018/hyperlinkcolor" val="tx"/>
                    </a:ext>
                  </a:extLst>
                </a:hlinkClick>
              </a:rPr>
              <a:t>BRAN(21)110d004</a:t>
            </a:r>
            <a:r>
              <a:rPr lang="en-GB" dirty="0"/>
              <a:t>]</a:t>
            </a:r>
          </a:p>
          <a:p>
            <a:r>
              <a:rPr lang="en-US" dirty="0"/>
              <a:t>	</a:t>
            </a:r>
            <a:r>
              <a:rPr lang="en-US" sz="1800" b="0" dirty="0"/>
              <a:t>Possible routes for EN 303 687. Options: (1) continue discussion to December on NB, (2) Exclude NB from the first version of the standard (3) Look at new NB WI</a:t>
            </a:r>
            <a:endParaRPr lang="en-US" sz="1800" dirty="0"/>
          </a:p>
        </p:txBody>
      </p:sp>
    </p:spTree>
    <p:extLst>
      <p:ext uri="{BB962C8B-B14F-4D97-AF65-F5344CB8AC3E}">
        <p14:creationId xmlns:p14="http://schemas.microsoft.com/office/powerpoint/2010/main" val="32306763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dirty="0"/>
              <a:t>May 2021</a:t>
            </a:r>
          </a:p>
        </p:txBody>
      </p:sp>
      <p:sp>
        <p:nvSpPr>
          <p:cNvPr id="5" name="Footer Placeholder 4"/>
          <p:cNvSpPr>
            <a:spLocks noGrp="1"/>
          </p:cNvSpPr>
          <p:nvPr>
            <p:ph type="ftr" idx="14"/>
          </p:nvPr>
        </p:nvSpPr>
        <p:spPr>
          <a:xfrm>
            <a:off x="6143636" y="6475413"/>
            <a:ext cx="2398702" cy="180975"/>
          </a:xfrm>
        </p:spPr>
        <p:txBody>
          <a:bodyPr/>
          <a:lstStyle/>
          <a:p>
            <a:r>
              <a:rPr lang="en-GB" dirty="0"/>
              <a:t>Stuart Thomas, Apple</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solidFill>
                  <a:schemeClr val="accent2"/>
                </a:solidFill>
              </a:rPr>
              <a:t>Summary of Technical Submissions to BRAN110d</a:t>
            </a:r>
          </a:p>
        </p:txBody>
      </p:sp>
      <p:sp>
        <p:nvSpPr>
          <p:cNvPr id="10242" name="Rectangle 2"/>
          <p:cNvSpPr>
            <a:spLocks noGrp="1" noChangeArrowheads="1"/>
          </p:cNvSpPr>
          <p:nvPr>
            <p:ph type="body" idx="1"/>
          </p:nvPr>
        </p:nvSpPr>
        <p:spPr>
          <a:xfrm>
            <a:off x="685800" y="1981200"/>
            <a:ext cx="7772400" cy="4208463"/>
          </a:xfrm>
          <a:ln/>
        </p:spPr>
        <p:txBody>
          <a:bodyPr/>
          <a:lstStyle/>
          <a:p>
            <a:r>
              <a:rPr lang="en-US" dirty="0"/>
              <a:t>[</a:t>
            </a:r>
            <a:r>
              <a:rPr lang="en-GB" dirty="0">
                <a:solidFill>
                  <a:schemeClr val="tx1"/>
                </a:solidFill>
                <a:hlinkClick r:id="rId3">
                  <a:extLst>
                    <a:ext uri="{A12FA001-AC4F-418D-AE19-62706E023703}">
                      <ahyp:hlinkClr xmlns:ahyp="http://schemas.microsoft.com/office/drawing/2018/hyperlinkcolor" val="tx"/>
                    </a:ext>
                  </a:extLst>
                </a:hlinkClick>
              </a:rPr>
              <a:t>BRAN(21)110d005</a:t>
            </a:r>
            <a:r>
              <a:rPr lang="en-US" dirty="0"/>
              <a:t>] </a:t>
            </a:r>
          </a:p>
          <a:p>
            <a:r>
              <a:rPr lang="en-US" dirty="0"/>
              <a:t>	</a:t>
            </a:r>
            <a:r>
              <a:rPr lang="en-US" sz="1800" b="0" dirty="0"/>
              <a:t>Document discussing the current status and the unequal treatment of NB vs WB, it points out rules and procedural issues and reconfirms that the regulations does not specify different treatment. They are both equal.</a:t>
            </a:r>
          </a:p>
          <a:p>
            <a:r>
              <a:rPr lang="en-GB" sz="2000" dirty="0">
                <a:solidFill>
                  <a:schemeClr val="tx1"/>
                </a:solidFill>
              </a:rPr>
              <a:t>[</a:t>
            </a:r>
            <a:r>
              <a:rPr lang="en-GB" sz="2000" dirty="0">
                <a:solidFill>
                  <a:schemeClr val="tx1"/>
                </a:solidFill>
                <a:hlinkClick r:id="rId4">
                  <a:extLst>
                    <a:ext uri="{A12FA001-AC4F-418D-AE19-62706E023703}">
                      <ahyp:hlinkClr xmlns:ahyp="http://schemas.microsoft.com/office/drawing/2018/hyperlinkcolor" val="tx"/>
                    </a:ext>
                  </a:extLst>
                </a:hlinkClick>
              </a:rPr>
              <a:t>BRAN(21)110d00</a:t>
            </a:r>
            <a:r>
              <a:rPr lang="en-GB" sz="2000" u="sng" dirty="0">
                <a:solidFill>
                  <a:schemeClr val="tx1"/>
                </a:solidFill>
              </a:rPr>
              <a:t>6</a:t>
            </a:r>
            <a:r>
              <a:rPr lang="en-GB" sz="2000" dirty="0">
                <a:solidFill>
                  <a:schemeClr val="tx1"/>
                </a:solidFill>
              </a:rPr>
              <a:t>]</a:t>
            </a:r>
          </a:p>
          <a:p>
            <a:r>
              <a:rPr lang="en-GB" sz="2000" b="0" dirty="0">
                <a:solidFill>
                  <a:schemeClr val="tx1"/>
                </a:solidFill>
              </a:rPr>
              <a:t>	</a:t>
            </a:r>
            <a:r>
              <a:rPr lang="en-US" sz="1800" b="0" dirty="0"/>
              <a:t>Document studying NB vs WB coexistence and proposing to either adopt </a:t>
            </a:r>
            <a:r>
              <a:rPr lang="en-US" sz="1800" b="0" u="sng" dirty="0"/>
              <a:t>all</a:t>
            </a:r>
            <a:r>
              <a:rPr lang="en-GB" sz="1800" dirty="0"/>
              <a:t> </a:t>
            </a:r>
            <a:r>
              <a:rPr lang="en-GB" sz="1800" b="0" dirty="0"/>
              <a:t>the DAA, LBT and MU variants from the EN 300 328 harmonized standard directly or Adopt the DAA, LBT and MU variants from the EN 300 328 harmonized standard as the baseline and applying the further changes proposed by Ericsson and Apple</a:t>
            </a:r>
            <a:endParaRPr lang="en-US" sz="1800" b="0" dirty="0"/>
          </a:p>
        </p:txBody>
      </p:sp>
    </p:spTree>
    <p:extLst>
      <p:ext uri="{BB962C8B-B14F-4D97-AF65-F5344CB8AC3E}">
        <p14:creationId xmlns:p14="http://schemas.microsoft.com/office/powerpoint/2010/main" val="3362660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dirty="0"/>
              <a:t>May 2021</a:t>
            </a:r>
          </a:p>
        </p:txBody>
      </p:sp>
      <p:sp>
        <p:nvSpPr>
          <p:cNvPr id="5" name="Footer Placeholder 4"/>
          <p:cNvSpPr>
            <a:spLocks noGrp="1"/>
          </p:cNvSpPr>
          <p:nvPr>
            <p:ph type="ftr" idx="14"/>
          </p:nvPr>
        </p:nvSpPr>
        <p:spPr>
          <a:xfrm>
            <a:off x="6143636" y="6475413"/>
            <a:ext cx="2398702" cy="180975"/>
          </a:xfrm>
        </p:spPr>
        <p:txBody>
          <a:bodyPr/>
          <a:lstStyle/>
          <a:p>
            <a:r>
              <a:rPr lang="en-GB" dirty="0"/>
              <a:t>Stuart Thomas, Apple</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solidFill>
                  <a:schemeClr val="accent2"/>
                </a:solidFill>
              </a:rPr>
              <a:t>Summary of Technical Submissions to BRAN110d</a:t>
            </a:r>
          </a:p>
        </p:txBody>
      </p:sp>
      <p:sp>
        <p:nvSpPr>
          <p:cNvPr id="10242" name="Rectangle 2"/>
          <p:cNvSpPr>
            <a:spLocks noGrp="1" noChangeArrowheads="1"/>
          </p:cNvSpPr>
          <p:nvPr>
            <p:ph type="body" idx="1"/>
          </p:nvPr>
        </p:nvSpPr>
        <p:spPr>
          <a:xfrm>
            <a:off x="685800" y="1981200"/>
            <a:ext cx="7772400" cy="4208463"/>
          </a:xfrm>
          <a:ln/>
        </p:spPr>
        <p:txBody>
          <a:bodyPr/>
          <a:lstStyle/>
          <a:p>
            <a:r>
              <a:rPr lang="en-US" dirty="0"/>
              <a:t>[</a:t>
            </a:r>
            <a:r>
              <a:rPr lang="en-GB" sz="2000" dirty="0">
                <a:solidFill>
                  <a:schemeClr val="tx1"/>
                </a:solidFill>
                <a:hlinkClick r:id="rId3">
                  <a:extLst>
                    <a:ext uri="{A12FA001-AC4F-418D-AE19-62706E023703}">
                      <ahyp:hlinkClr xmlns:ahyp="http://schemas.microsoft.com/office/drawing/2018/hyperlinkcolor" val="tx"/>
                    </a:ext>
                  </a:extLst>
                </a:hlinkClick>
              </a:rPr>
              <a:t>[BRAN(21)110d00</a:t>
            </a:r>
            <a:r>
              <a:rPr lang="en-GB" sz="2000" dirty="0">
                <a:solidFill>
                  <a:schemeClr val="tx1"/>
                </a:solidFill>
              </a:rPr>
              <a:t>7</a:t>
            </a:r>
            <a:r>
              <a:rPr lang="en-GB" sz="2000" dirty="0"/>
              <a:t>]</a:t>
            </a:r>
          </a:p>
          <a:p>
            <a:r>
              <a:rPr lang="en-GB" sz="2000" dirty="0"/>
              <a:t>	</a:t>
            </a:r>
            <a:r>
              <a:rPr lang="en-GB" sz="1800" b="0" dirty="0"/>
              <a:t>Document proposing to adopt NB FH based on requirements described EN 300 328 and adapted to technical conditions described in EC decision 2021/1067. The next work item should be used to continue the study of NB FH vs LBE coexistence. </a:t>
            </a:r>
          </a:p>
          <a:p>
            <a:r>
              <a:rPr lang="en-US" sz="2000" dirty="0"/>
              <a:t>[</a:t>
            </a:r>
            <a:r>
              <a:rPr lang="en-GB" sz="2000" dirty="0">
                <a:solidFill>
                  <a:schemeClr val="tx1"/>
                </a:solidFill>
                <a:hlinkClick r:id="rId3">
                  <a:extLst>
                    <a:ext uri="{A12FA001-AC4F-418D-AE19-62706E023703}">
                      <ahyp:hlinkClr xmlns:ahyp="http://schemas.microsoft.com/office/drawing/2018/hyperlinkcolor" val="tx"/>
                    </a:ext>
                  </a:extLst>
                </a:hlinkClick>
              </a:rPr>
              <a:t>[BRAN(21)110d00</a:t>
            </a:r>
            <a:r>
              <a:rPr lang="en-GB" sz="2000" dirty="0">
                <a:solidFill>
                  <a:schemeClr val="tx1"/>
                </a:solidFill>
              </a:rPr>
              <a:t>8</a:t>
            </a:r>
            <a:r>
              <a:rPr lang="en-GB" sz="2000" dirty="0"/>
              <a:t>]</a:t>
            </a:r>
          </a:p>
          <a:p>
            <a:r>
              <a:rPr lang="en-US" sz="2000" b="0" dirty="0"/>
              <a:t>	</a:t>
            </a:r>
            <a:r>
              <a:rPr lang="en-US" sz="1800" b="0" dirty="0"/>
              <a:t>Document to either adopt </a:t>
            </a:r>
            <a:r>
              <a:rPr lang="en-US" sz="1800" b="0" u="sng" dirty="0"/>
              <a:t>all</a:t>
            </a:r>
            <a:r>
              <a:rPr lang="en-GB" sz="1800" dirty="0"/>
              <a:t> </a:t>
            </a:r>
            <a:r>
              <a:rPr lang="en-GB" sz="1800" b="0" dirty="0"/>
              <a:t>the DAA, LBT and MU variants from the EN 300 328 harmonized standard directly or Adopt the DAA, LBT and MU variants from the EN 300 328 harmonized standard as the baseline and applying the further changes proposed by Ericsson and Apple</a:t>
            </a:r>
          </a:p>
          <a:p>
            <a:r>
              <a:rPr lang="en-GB" sz="2000" dirty="0"/>
              <a:t>[</a:t>
            </a:r>
            <a:r>
              <a:rPr lang="en-GB" sz="2000" dirty="0">
                <a:solidFill>
                  <a:schemeClr val="tx1"/>
                </a:solidFill>
                <a:hlinkClick r:id="rId4">
                  <a:extLst>
                    <a:ext uri="{A12FA001-AC4F-418D-AE19-62706E023703}">
                      <ahyp:hlinkClr xmlns:ahyp="http://schemas.microsoft.com/office/drawing/2018/hyperlinkcolor" val="tx"/>
                    </a:ext>
                  </a:extLst>
                </a:hlinkClick>
              </a:rPr>
              <a:t>BRAN(21)110d009</a:t>
            </a:r>
            <a:r>
              <a:rPr lang="en-GB" dirty="0"/>
              <a:t>]</a:t>
            </a:r>
          </a:p>
          <a:p>
            <a:r>
              <a:rPr lang="en-GB" sz="2000" b="0" dirty="0"/>
              <a:t>	</a:t>
            </a:r>
            <a:r>
              <a:rPr lang="en-GB" sz="1800" b="0" dirty="0"/>
              <a:t>Document describing inaccuracies in </a:t>
            </a:r>
            <a:r>
              <a:rPr lang="en-GB" sz="1800" b="0" dirty="0">
                <a:solidFill>
                  <a:schemeClr val="tx1"/>
                </a:solidFill>
                <a:hlinkClick r:id="rId5">
                  <a:extLst>
                    <a:ext uri="{A12FA001-AC4F-418D-AE19-62706E023703}">
                      <ahyp:hlinkClr xmlns:ahyp="http://schemas.microsoft.com/office/drawing/2018/hyperlinkcolor" val="tx"/>
                    </a:ext>
                  </a:extLst>
                </a:hlinkClick>
              </a:rPr>
              <a:t>BRAN(21)110d003r1</a:t>
            </a:r>
            <a:r>
              <a:rPr lang="en-US" sz="1800" b="0" dirty="0">
                <a:solidFill>
                  <a:schemeClr val="tx1"/>
                </a:solidFill>
              </a:rPr>
              <a:t>.</a:t>
            </a:r>
            <a:endParaRPr lang="en-GB" sz="1800" b="0" dirty="0"/>
          </a:p>
        </p:txBody>
      </p:sp>
    </p:spTree>
    <p:extLst>
      <p:ext uri="{BB962C8B-B14F-4D97-AF65-F5344CB8AC3E}">
        <p14:creationId xmlns:p14="http://schemas.microsoft.com/office/powerpoint/2010/main" val="1496519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dirty="0"/>
              <a:t>May 2021</a:t>
            </a:r>
          </a:p>
        </p:txBody>
      </p:sp>
      <p:sp>
        <p:nvSpPr>
          <p:cNvPr id="5" name="Footer Placeholder 4"/>
          <p:cNvSpPr>
            <a:spLocks noGrp="1"/>
          </p:cNvSpPr>
          <p:nvPr>
            <p:ph type="ftr" idx="14"/>
          </p:nvPr>
        </p:nvSpPr>
        <p:spPr>
          <a:xfrm>
            <a:off x="6143636" y="6475413"/>
            <a:ext cx="2398702" cy="180975"/>
          </a:xfrm>
        </p:spPr>
        <p:txBody>
          <a:bodyPr/>
          <a:lstStyle/>
          <a:p>
            <a:r>
              <a:rPr lang="en-GB" dirty="0"/>
              <a:t>Stuart Thomas, Apple</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solidFill>
                  <a:schemeClr val="accent2"/>
                </a:solidFill>
              </a:rPr>
              <a:t>Discussion</a:t>
            </a:r>
          </a:p>
        </p:txBody>
      </p:sp>
      <p:sp>
        <p:nvSpPr>
          <p:cNvPr id="10242" name="Rectangle 2"/>
          <p:cNvSpPr>
            <a:spLocks noGrp="1" noChangeArrowheads="1"/>
          </p:cNvSpPr>
          <p:nvPr>
            <p:ph type="body" idx="1"/>
          </p:nvPr>
        </p:nvSpPr>
        <p:spPr>
          <a:xfrm>
            <a:off x="685800" y="1981200"/>
            <a:ext cx="7772400" cy="4208463"/>
          </a:xfrm>
          <a:ln/>
        </p:spPr>
        <p:txBody>
          <a:bodyPr/>
          <a:lstStyle/>
          <a:p>
            <a:pPr>
              <a:buFontTx/>
              <a:buChar char="-"/>
            </a:pPr>
            <a:r>
              <a:rPr lang="en-US" b="0" dirty="0"/>
              <a:t>Lots of discussion around all the proposals</a:t>
            </a:r>
          </a:p>
          <a:p>
            <a:pPr lvl="1">
              <a:buFontTx/>
              <a:buChar char="-"/>
            </a:pPr>
            <a:r>
              <a:rPr lang="en-US" dirty="0"/>
              <a:t>No compromise from wide-band community at all (Many NB concessions made)</a:t>
            </a:r>
          </a:p>
          <a:p>
            <a:pPr lvl="2">
              <a:buFontTx/>
              <a:buChar char="-"/>
            </a:pPr>
            <a:r>
              <a:rPr lang="en-US" sz="2000" dirty="0"/>
              <a:t>Regulators made it clear that there needs to be compromises, from </a:t>
            </a:r>
            <a:r>
              <a:rPr lang="en-US" sz="2000" u="sng" dirty="0"/>
              <a:t>both sides</a:t>
            </a:r>
          </a:p>
          <a:p>
            <a:pPr lvl="1">
              <a:buFontTx/>
              <a:buChar char="-"/>
            </a:pPr>
            <a:r>
              <a:rPr lang="en-US" dirty="0"/>
              <a:t>There is no priority for WB over NB the regulations are clear</a:t>
            </a:r>
          </a:p>
          <a:p>
            <a:pPr lvl="1">
              <a:buFontTx/>
              <a:buChar char="-"/>
            </a:pPr>
            <a:r>
              <a:rPr lang="en-US" dirty="0"/>
              <a:t>EN 303 687 could be blocked, if no compromise shown from WB community based upon procedural aspects</a:t>
            </a:r>
          </a:p>
          <a:p>
            <a:pPr>
              <a:buFontTx/>
              <a:buChar char="-"/>
            </a:pPr>
            <a:r>
              <a:rPr lang="en-US" b="0" dirty="0"/>
              <a:t>Need to agree an </a:t>
            </a:r>
            <a:r>
              <a:rPr lang="en-US" b="0" u="sng" dirty="0"/>
              <a:t>adequate</a:t>
            </a:r>
            <a:r>
              <a:rPr lang="en-US" b="0" dirty="0"/>
              <a:t> solution for NB including possible changes for WB</a:t>
            </a:r>
          </a:p>
          <a:p>
            <a:pPr lvl="1">
              <a:buFontTx/>
              <a:buChar char="-"/>
            </a:pPr>
            <a:r>
              <a:rPr lang="en-US" b="0" dirty="0"/>
              <a:t>Avoid the “free for all” via notified body route</a:t>
            </a:r>
            <a:endParaRPr lang="en-US" sz="1800" b="0" dirty="0"/>
          </a:p>
          <a:p>
            <a:pPr>
              <a:buFontTx/>
              <a:buChar char="-"/>
            </a:pPr>
            <a:endParaRPr lang="en-US" dirty="0"/>
          </a:p>
        </p:txBody>
      </p:sp>
    </p:spTree>
    <p:extLst>
      <p:ext uri="{BB962C8B-B14F-4D97-AF65-F5344CB8AC3E}">
        <p14:creationId xmlns:p14="http://schemas.microsoft.com/office/powerpoint/2010/main" val="22573551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C4E0-2706-224A-907E-9DA927485AFC}"/>
              </a:ext>
            </a:extLst>
          </p:cNvPr>
          <p:cNvSpPr>
            <a:spLocks noGrp="1"/>
          </p:cNvSpPr>
          <p:nvPr>
            <p:ph type="title"/>
          </p:nvPr>
        </p:nvSpPr>
        <p:spPr/>
        <p:txBody>
          <a:bodyPr/>
          <a:lstStyle/>
          <a:p>
            <a:r>
              <a:rPr lang="en-US" dirty="0">
                <a:solidFill>
                  <a:schemeClr val="accent2"/>
                </a:solidFill>
              </a:rPr>
              <a:t>Next Steps</a:t>
            </a:r>
          </a:p>
        </p:txBody>
      </p:sp>
      <p:sp>
        <p:nvSpPr>
          <p:cNvPr id="3" name="Content Placeholder 2">
            <a:extLst>
              <a:ext uri="{FF2B5EF4-FFF2-40B4-BE49-F238E27FC236}">
                <a16:creationId xmlns:a16="http://schemas.microsoft.com/office/drawing/2014/main" id="{B68CC6BB-9D5E-5A44-B47A-BC1DC0BB1EC6}"/>
              </a:ext>
            </a:extLst>
          </p:cNvPr>
          <p:cNvSpPr>
            <a:spLocks noGrp="1"/>
          </p:cNvSpPr>
          <p:nvPr>
            <p:ph idx="1"/>
          </p:nvPr>
        </p:nvSpPr>
        <p:spPr/>
        <p:txBody>
          <a:bodyPr/>
          <a:lstStyle/>
          <a:p>
            <a:pPr>
              <a:buFontTx/>
              <a:buChar char="-"/>
            </a:pPr>
            <a:r>
              <a:rPr lang="en-US" dirty="0"/>
              <a:t>Meetings</a:t>
            </a:r>
          </a:p>
          <a:p>
            <a:pPr lvl="1">
              <a:buFontTx/>
              <a:buChar char="-"/>
            </a:pPr>
            <a:r>
              <a:rPr lang="en-US" dirty="0"/>
              <a:t>BRAN 111 – 27</a:t>
            </a:r>
            <a:r>
              <a:rPr lang="en-US" baseline="30000" dirty="0"/>
              <a:t>th</a:t>
            </a:r>
            <a:r>
              <a:rPr lang="en-US" dirty="0"/>
              <a:t> September – 1</a:t>
            </a:r>
            <a:r>
              <a:rPr lang="en-US" baseline="30000" dirty="0"/>
              <a:t>st</a:t>
            </a:r>
            <a:r>
              <a:rPr lang="en-US" dirty="0"/>
              <a:t> October</a:t>
            </a:r>
          </a:p>
          <a:p>
            <a:pPr>
              <a:buFontTx/>
              <a:buChar char="-"/>
            </a:pPr>
            <a:r>
              <a:rPr lang="en-US" dirty="0"/>
              <a:t>Inputs Needed</a:t>
            </a:r>
          </a:p>
          <a:p>
            <a:pPr lvl="1">
              <a:buFontTx/>
              <a:buChar char="-"/>
            </a:pPr>
            <a:r>
              <a:rPr lang="en-US" dirty="0"/>
              <a:t>Wide-band community needs to specify changes in the spectrum sharing defined, as to date no compromises have been offered by the wide band community</a:t>
            </a:r>
          </a:p>
          <a:p>
            <a:endParaRPr lang="en-US" dirty="0"/>
          </a:p>
        </p:txBody>
      </p:sp>
      <p:sp>
        <p:nvSpPr>
          <p:cNvPr id="4" name="Slide Number Placeholder 3">
            <a:extLst>
              <a:ext uri="{FF2B5EF4-FFF2-40B4-BE49-F238E27FC236}">
                <a16:creationId xmlns:a16="http://schemas.microsoft.com/office/drawing/2014/main" id="{61588373-466A-3143-846A-BE0DECD915A5}"/>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24749C6-DF83-A84C-8F40-0B94BC005D0C}"/>
              </a:ext>
            </a:extLst>
          </p:cNvPr>
          <p:cNvSpPr>
            <a:spLocks noGrp="1"/>
          </p:cNvSpPr>
          <p:nvPr>
            <p:ph type="ftr" idx="14"/>
          </p:nvPr>
        </p:nvSpPr>
        <p:spPr/>
        <p:txBody>
          <a:bodyPr/>
          <a:lstStyle/>
          <a:p>
            <a:r>
              <a:rPr lang="en-GB" dirty="0"/>
              <a:t>Stuart Thomas, Apple</a:t>
            </a:r>
          </a:p>
        </p:txBody>
      </p:sp>
      <p:sp>
        <p:nvSpPr>
          <p:cNvPr id="6" name="Date Placeholder 5">
            <a:extLst>
              <a:ext uri="{FF2B5EF4-FFF2-40B4-BE49-F238E27FC236}">
                <a16:creationId xmlns:a16="http://schemas.microsoft.com/office/drawing/2014/main" id="{9C957506-767E-9B45-A1A2-2895B469EEAE}"/>
              </a:ext>
            </a:extLst>
          </p:cNvPr>
          <p:cNvSpPr>
            <a:spLocks noGrp="1"/>
          </p:cNvSpPr>
          <p:nvPr>
            <p:ph type="dt" idx="15"/>
          </p:nvPr>
        </p:nvSpPr>
        <p:spPr/>
        <p:txBody>
          <a:bodyPr/>
          <a:lstStyle/>
          <a:p>
            <a:r>
              <a:rPr lang="en-GB" dirty="0"/>
              <a:t>May 2021</a:t>
            </a:r>
          </a:p>
        </p:txBody>
      </p:sp>
    </p:spTree>
    <p:extLst>
      <p:ext uri="{BB962C8B-B14F-4D97-AF65-F5344CB8AC3E}">
        <p14:creationId xmlns:p14="http://schemas.microsoft.com/office/powerpoint/2010/main" val="425095253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708</TotalTime>
  <Words>889</Words>
  <Application>Microsoft Office PowerPoint</Application>
  <PresentationFormat>On-screen Show (4:3)</PresentationFormat>
  <Paragraphs>114</Paragraphs>
  <Slides>10</Slides>
  <Notes>9</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7" baseType="lpstr">
      <vt:lpstr>Arial</vt:lpstr>
      <vt:lpstr>Calibri</vt:lpstr>
      <vt:lpstr>Calibri Light</vt:lpstr>
      <vt:lpstr>Times New Roman</vt:lpstr>
      <vt:lpstr>Office Theme</vt:lpstr>
      <vt:lpstr>Custom Design</vt:lpstr>
      <vt:lpstr>Document</vt:lpstr>
      <vt:lpstr>ETSI 6GHz Narrow Band Status</vt:lpstr>
      <vt:lpstr>Abstract</vt:lpstr>
      <vt:lpstr>Background</vt:lpstr>
      <vt:lpstr>Summary of Technical Submissions to BRAN110</vt:lpstr>
      <vt:lpstr>Summary of Technical Submissions to BRAN110d</vt:lpstr>
      <vt:lpstr>Summary of Technical Submissions to BRAN110d</vt:lpstr>
      <vt:lpstr>Summary of Technical Submissions to BRAN110d</vt:lpstr>
      <vt:lpstr>Discussion</vt:lpstr>
      <vt:lpstr>Next Steps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6GHz Narrow Band Status</dc:title>
  <dc:subject/>
  <dc:creator>Stuart Thomas</dc:creator>
  <cp:keywords/>
  <dc:description/>
  <cp:lastModifiedBy>Andrew Myles (amyles)</cp:lastModifiedBy>
  <cp:revision>99</cp:revision>
  <cp:lastPrinted>1601-01-01T00:00:00Z</cp:lastPrinted>
  <dcterms:created xsi:type="dcterms:W3CDTF">2021-05-11T08:08:10Z</dcterms:created>
  <dcterms:modified xsi:type="dcterms:W3CDTF">2021-09-20T12:04:00Z</dcterms:modified>
  <cp:category/>
</cp:coreProperties>
</file>