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69" r:id="rId2"/>
    <p:sldId id="278" r:id="rId3"/>
    <p:sldId id="326" r:id="rId4"/>
    <p:sldId id="339" r:id="rId5"/>
    <p:sldId id="373" r:id="rId6"/>
    <p:sldId id="371" r:id="rId7"/>
    <p:sldId id="372" r:id="rId8"/>
    <p:sldId id="353" r:id="rId9"/>
    <p:sldId id="364" r:id="rId10"/>
    <p:sldId id="376" r:id="rId11"/>
    <p:sldId id="374" r:id="rId12"/>
    <p:sldId id="343" r:id="rId13"/>
    <p:sldId id="348" r:id="rId14"/>
    <p:sldId id="357" r:id="rId15"/>
    <p:sldId id="377" r:id="rId16"/>
    <p:sldId id="368" r:id="rId17"/>
    <p:sldId id="375" r:id="rId18"/>
    <p:sldId id="366" r:id="rId1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17" autoAdjust="0"/>
    <p:restoredTop sz="96791" autoAdjust="0"/>
  </p:normalViewPr>
  <p:slideViewPr>
    <p:cSldViewPr>
      <p:cViewPr varScale="1">
        <p:scale>
          <a:sx n="129" d="100"/>
          <a:sy n="129" d="100"/>
        </p:scale>
        <p:origin x="1104" y="13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3522" y="-8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802.11-21/1548r0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122783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September 2021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8C5458F-715B-412B-99EF-2A948E5672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403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693738" y="8982075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 dirty="0"/>
              <a:t>Report</a:t>
            </a:r>
          </a:p>
        </p:txBody>
      </p:sp>
      <p:sp>
        <p:nvSpPr>
          <p:cNvPr id="4404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1146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802.11-21/1548r0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122783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September 2021</a:t>
            </a:r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Peter Yee, AKAYLA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10D7EFBA-D1C0-45C5-A488-61E1EC8B79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723900" y="8985250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/>
              <a:t>Report</a:t>
            </a:r>
          </a:p>
        </p:txBody>
      </p:sp>
      <p:sp>
        <p:nvSpPr>
          <p:cNvPr id="2253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10969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September 2021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59DFE69E-7B67-423D-89E4-C946A1808069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16461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September 2021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1187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September 2021</a:t>
            </a:r>
          </a:p>
        </p:txBody>
      </p:sp>
      <p:sp>
        <p:nvSpPr>
          <p:cNvPr id="409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09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93E5D11F-20FA-4889-9D94-08C3D54988E1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09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83233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September 2021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2962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September 2021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1132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65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1400" dirty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90470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doc.: IEEE 802.11-21/1548r0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1227837" cy="215444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Peter Yee, AKAYLA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10D7EFBA-D1C0-45C5-A488-61E1EC8B794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30020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65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1400" dirty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84601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65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1400" dirty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05704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September 2021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3157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September 2021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C2B2D208-67FA-4E74-9755-1AF3509BEB5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noFill/>
          <a:ln cap="flat"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5761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September 2021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8417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September 2021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0199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September 2021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15556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802.11-17/1557r0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September 2021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31256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802.11-17/1557r0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September 2021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99719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September 2021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388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September 2021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7537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2021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DEE9521-47D1-454E-8BA4-89FDDFA79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840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2021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AE20CCF4-4BCF-4FB2-8854-64DB88A7455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869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dirty="0"/>
              <a:t>September 2021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4E8C55-C5D5-4626-BDCD-24081FE01D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802.11-21/1548r00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roll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group/iotdir/about/" TargetMode="External"/><Relationship Id="rId4" Type="http://schemas.openxmlformats.org/officeDocument/2006/relationships/hyperlink" Target="http://datatracker.ietf.org/wg/core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emu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lear-eap-teap-brski/" TargetMode="External"/><Relationship Id="rId5" Type="http://schemas.openxmlformats.org/officeDocument/2006/relationships/hyperlink" Target="https://datatracker.ietf.org/doc/draft-ietf-emu-eap-tls13/" TargetMode="External"/><Relationship Id="rId4" Type="http://schemas.openxmlformats.org/officeDocument/2006/relationships/hyperlink" Target="https://datatracker.ietf.org/doc/draft-ietf-emu-eap-noob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opsawg/" TargetMode="External"/><Relationship Id="rId7" Type="http://schemas.openxmlformats.org/officeDocument/2006/relationships/hyperlink" Target="https://www.ietf.org/topics/netmgmt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tools.ietf.org/html/rfc6632" TargetMode="External"/><Relationship Id="rId5" Type="http://schemas.openxmlformats.org/officeDocument/2006/relationships/hyperlink" Target="https://datatracker.ietf.org/doc/draft-ietf-opsawg-vpn-common/" TargetMode="External"/><Relationship Id="rId4" Type="http://schemas.openxmlformats.org/officeDocument/2006/relationships/hyperlink" Target="https://datatracker.ietf.org/doc/draft-ietf-opsawg-l2nm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tls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tls-ctls/" TargetMode="External"/><Relationship Id="rId5" Type="http://schemas.openxmlformats.org/officeDocument/2006/relationships/hyperlink" Target="https://datatracker.ietf.org/doc/draft-ietf-tls-dtls13/" TargetMode="External"/><Relationship Id="rId4" Type="http://schemas.openxmlformats.org/officeDocument/2006/relationships/hyperlink" Target="https://datatracker.ietf.org/doc/draft-ietf-tls-rfc8446bis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detnet/charter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tracker.ietf.org/doc/draft-ietf-detnet-bounded-latency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raw/charter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raw-architecture/" TargetMode="External"/><Relationship Id="rId5" Type="http://schemas.openxmlformats.org/officeDocument/2006/relationships/hyperlink" Target="https://datatracker.ietf.org/doc/draft-ietf-raw-technologies/" TargetMode="External"/><Relationship Id="rId4" Type="http://schemas.openxmlformats.org/officeDocument/2006/relationships/hyperlink" Target="https://datatracker.ietf.org/doc/draft-ietf-raw-use-cases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group/ipwave/about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tracker.ietf.org/doc/draft-ietf-ipwave-vehicular-networking/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group/anima/about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doc/rfc7241/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ieee-sa.centraldesktop.com/802liaisondb/FrontPage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tf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ietf.org/edu/tutorials.html" TargetMode="External"/><Relationship Id="rId4" Type="http://schemas.openxmlformats.org/officeDocument/2006/relationships/hyperlink" Target="https://www.ietf.org/edu/process-oriented-tutorials.html#newcomer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ab.org/activities/joint-activities/iab-ieee-coordination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tracker.ietf.org/wg/ipwave/charter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bofs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tracker.ietf.org/wg/madinas/about/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datatracker.ietf.org/wg/dance/about/" TargetMode="External"/><Relationship Id="rId13" Type="http://schemas.openxmlformats.org/officeDocument/2006/relationships/hyperlink" Target="https://datatracker.ietf.org/doc/charter-ietf-grow/" TargetMode="External"/><Relationship Id="rId3" Type="http://schemas.openxmlformats.org/officeDocument/2006/relationships/hyperlink" Target="https://datatracker.ietf.org/group/chartering/" TargetMode="External"/><Relationship Id="rId7" Type="http://schemas.openxmlformats.org/officeDocument/2006/relationships/hyperlink" Target="https://datatracker.ietf.org/doc/charter-ietf-ccamp/" TargetMode="External"/><Relationship Id="rId12" Type="http://schemas.openxmlformats.org/officeDocument/2006/relationships/hyperlink" Target="https://datatracker.ietf.org/wg/grow/about/" TargetMode="External"/><Relationship Id="rId17" Type="http://schemas.openxmlformats.org/officeDocument/2006/relationships/hyperlink" Target="https://datatracker.ietf.org/doc/charter-ietf-ohttp/" TargetMode="External"/><Relationship Id="rId2" Type="http://schemas.openxmlformats.org/officeDocument/2006/relationships/notesSlide" Target="../notesSlides/notesSlide7.xml"/><Relationship Id="rId16" Type="http://schemas.openxmlformats.org/officeDocument/2006/relationships/hyperlink" Target="https://datatracker.ietf.org/wg/ohttp/about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wg/ccamp/about/" TargetMode="External"/><Relationship Id="rId11" Type="http://schemas.openxmlformats.org/officeDocument/2006/relationships/hyperlink" Target="https://datatracker.ietf.org/doc/charter-ietf-dtn/" TargetMode="External"/><Relationship Id="rId5" Type="http://schemas.openxmlformats.org/officeDocument/2006/relationships/hyperlink" Target="https://datatracker.ietf.org/doc/charter-ietf-alto/" TargetMode="External"/><Relationship Id="rId15" Type="http://schemas.openxmlformats.org/officeDocument/2006/relationships/hyperlink" Target="https://datatracker.ietf.org/doc/charter-ietf-oarh/" TargetMode="External"/><Relationship Id="rId10" Type="http://schemas.openxmlformats.org/officeDocument/2006/relationships/hyperlink" Target="https://datatracker.ietf.org/wg/dtn/about/" TargetMode="External"/><Relationship Id="rId4" Type="http://schemas.openxmlformats.org/officeDocument/2006/relationships/hyperlink" Target="https://datatracker.ietf.org/wg/alto/about/" TargetMode="External"/><Relationship Id="rId9" Type="http://schemas.openxmlformats.org/officeDocument/2006/relationships/hyperlink" Target="https://datatracker.ietf.org/doc/charter-ietf-dance/" TargetMode="External"/><Relationship Id="rId14" Type="http://schemas.openxmlformats.org/officeDocument/2006/relationships/hyperlink" Target="https://datatracker.ietf.org/wg/oarh/about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tf.org/blog/yang-catalog-latest-developments-ietf-100-hackathon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1.ieee802.org/yangsters/" TargetMode="External"/><Relationship Id="rId4" Type="http://schemas.openxmlformats.org/officeDocument/2006/relationships/hyperlink" Target="https://yangcatalog.org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6lo/charter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tracker.ietf.org/doc/draft-ietf-6lo-use-case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September 2021</a:t>
            </a:r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Peter Yee, AKAYLA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26125894-C81E-43C9-9E54-526134551D80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IEEE 802.11-IETF Liaison Report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2021-09-21</a:t>
            </a:r>
          </a:p>
        </p:txBody>
      </p:sp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4579890"/>
              </p:ext>
            </p:extLst>
          </p:nvPr>
        </p:nvGraphicFramePr>
        <p:xfrm>
          <a:off x="838200" y="2435225"/>
          <a:ext cx="7239000" cy="1146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0" name="Document" r:id="rId4" imgW="8255000" imgH="1231900" progId="Word.Document.8">
                  <p:embed/>
                </p:oleObj>
              </mc:Choice>
              <mc:Fallback>
                <p:oleObj name="Document" r:id="rId4" imgW="8255000" imgH="12319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435225"/>
                        <a:ext cx="7239000" cy="1146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IoT-related work (cont.)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/>
              <a:t>ROLL: </a:t>
            </a: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800" b="0" dirty="0">
                <a:hlinkClick r:id="rId3"/>
              </a:rPr>
              <a:t>http://datatracker.ietf.org/wg/roll/</a:t>
            </a:r>
            <a:r>
              <a:rPr lang="en-GB" sz="1800" dirty="0"/>
              <a:t> </a:t>
            </a:r>
          </a:p>
          <a:p>
            <a:pPr lvl="1"/>
            <a:r>
              <a:rPr lang="en-US" sz="1400" dirty="0"/>
              <a:t>Focus: Routing over Low Power and </a:t>
            </a:r>
            <a:r>
              <a:rPr lang="en-US" sz="1400" dirty="0" err="1"/>
              <a:t>Lossy</a:t>
            </a:r>
            <a:r>
              <a:rPr lang="en-US" sz="1400" dirty="0"/>
              <a:t> Networks</a:t>
            </a:r>
          </a:p>
          <a:p>
            <a:endParaRPr lang="en-GB" sz="18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CORE: (</a:t>
            </a:r>
            <a:r>
              <a:rPr lang="en-US" sz="1800" dirty="0"/>
              <a:t>Constrained </a:t>
            </a:r>
            <a:r>
              <a:rPr lang="en-US" sz="1800" dirty="0" err="1"/>
              <a:t>RESTful</a:t>
            </a:r>
            <a:r>
              <a:rPr lang="en-US" sz="1800" dirty="0"/>
              <a:t> Environments) </a:t>
            </a: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800" b="0" dirty="0">
                <a:hlinkClick r:id="rId4"/>
              </a:rPr>
              <a:t>http://datatracker.ietf.org/wg/core/</a:t>
            </a:r>
            <a:r>
              <a:rPr lang="en-GB" sz="1800" b="0" dirty="0"/>
              <a:t> </a:t>
            </a:r>
            <a:endParaRPr lang="en-GB" sz="1800" dirty="0"/>
          </a:p>
          <a:p>
            <a:pPr lvl="1"/>
            <a:r>
              <a:rPr lang="en-US" sz="1400" dirty="0"/>
              <a:t>Focus: framework for resource-oriented applications intended to run on constrained IP networks. </a:t>
            </a:r>
          </a:p>
          <a:p>
            <a:pPr lvl="1"/>
            <a:endParaRPr lang="en-US" sz="1400" dirty="0"/>
          </a:p>
          <a:p>
            <a:r>
              <a:rPr lang="en-US" sz="1800" dirty="0"/>
              <a:t>IoT Directorate:</a:t>
            </a:r>
          </a:p>
          <a:p>
            <a:pPr lvl="1"/>
            <a:r>
              <a:rPr lang="en-US" sz="1400" dirty="0"/>
              <a:t>Reviews IETF drafts that are IoT related</a:t>
            </a:r>
          </a:p>
          <a:p>
            <a:pPr lvl="1"/>
            <a:r>
              <a:rPr lang="en-US" sz="1400" dirty="0"/>
              <a:t>See: </a:t>
            </a:r>
            <a:r>
              <a:rPr lang="en-US" sz="1400" dirty="0">
                <a:hlinkClick r:id="rId5"/>
              </a:rPr>
              <a:t>https://datatracker.ietf.org/group/iotdir/about/</a:t>
            </a:r>
            <a:endParaRPr lang="en-US" sz="1400" dirty="0"/>
          </a:p>
          <a:p>
            <a:pPr marL="0" indent="0">
              <a:buNone/>
            </a:pPr>
            <a:endParaRPr lang="en-US" sz="1400" dirty="0"/>
          </a:p>
          <a:p>
            <a:endParaRPr lang="en-US" sz="14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u="sng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September 2021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7688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EMU WG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/>
              <a:t>See </a:t>
            </a:r>
            <a:r>
              <a:rPr lang="en-US" sz="1800" dirty="0">
                <a:hlinkClick r:id="rId3"/>
              </a:rPr>
              <a:t>http://datatracker.ietf.org/wg/emu/</a:t>
            </a:r>
            <a:r>
              <a:rPr lang="en-US" sz="1800" dirty="0"/>
              <a:t> </a:t>
            </a:r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r>
              <a:rPr lang="en-US" sz="1800" dirty="0"/>
              <a:t>EAP Method Updates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This working group has been chartered to provide updates to some commonly used Extensible Authentication Protocol methods including of EAP-TLS, EAP-AKA, EAP-AKA’ (for 5G), EAP-SIM, etc.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The group should document any recently gained new knowledge on vulnerabilities or the possible implications of pervasive surveillance or other new concerns. </a:t>
            </a:r>
          </a:p>
          <a:p>
            <a:pPr lvl="1"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en-US" sz="1800" dirty="0"/>
              <a:t>Updates</a:t>
            </a:r>
            <a:endParaRPr lang="en-US" sz="1600" dirty="0"/>
          </a:p>
          <a:p>
            <a:pPr lvl="1">
              <a:lnSpc>
                <a:spcPct val="80000"/>
              </a:lnSpc>
            </a:pPr>
            <a:r>
              <a:rPr lang="en-US" sz="1400" dirty="0"/>
              <a:t>Updated: Nimble out-of-band authentication for EAP (EAP-NOOB), see </a:t>
            </a:r>
            <a:r>
              <a:rPr lang="en-US" sz="1400" dirty="0">
                <a:hlinkClick r:id="rId4"/>
              </a:rPr>
              <a:t>https://datatracker.ietf.org/doc/draft-ietf-emu-eap-noob/</a:t>
            </a:r>
            <a:r>
              <a:rPr lang="en-US" sz="1400" dirty="0"/>
              <a:t> (September 2021)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In IETF Last Call: Using EAP-TLS with TLS 1.3, see </a:t>
            </a:r>
            <a:r>
              <a:rPr lang="en-US" sz="1400" dirty="0">
                <a:hlinkClick r:id="rId5"/>
              </a:rPr>
              <a:t>https://datatracker.ietf.org/doc/draft-ietf-emu-eap-tls13/</a:t>
            </a:r>
            <a:r>
              <a:rPr lang="en-US" sz="1400" dirty="0"/>
              <a:t> (September 2021)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Related: TEAP Update and Extensions for Bootstrapping, see </a:t>
            </a:r>
            <a:r>
              <a:rPr lang="en-US" sz="1400" dirty="0">
                <a:hlinkClick r:id="rId6"/>
              </a:rPr>
              <a:t>https://datatracker.ietf.org/doc/draft-lear-eap-teap-brski/</a:t>
            </a:r>
            <a:r>
              <a:rPr lang="en-US" sz="1400" dirty="0"/>
              <a:t> (August 2021)</a:t>
            </a:r>
          </a:p>
        </p:txBody>
      </p:sp>
      <p:sp>
        <p:nvSpPr>
          <p:cNvPr id="19458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September 2021</a:t>
            </a: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BE2D3960-A144-4B75-B89D-4EFD7A4AD3C3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7905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Operations Area Working Group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000" dirty="0">
                <a:hlinkClick r:id="rId3"/>
              </a:rPr>
              <a:t>http://datatracker.ietf.org/wg/opsawg/</a:t>
            </a:r>
            <a:endParaRPr lang="en-US" sz="20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r>
              <a:rPr lang="en-US" sz="1800" dirty="0"/>
              <a:t>Updates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/>
              <a:t>A Layer 2 VPN Network YANG Model, see </a:t>
            </a:r>
            <a:r>
              <a:rPr lang="en-US" sz="1400" dirty="0">
                <a:hlinkClick r:id="rId4"/>
              </a:rPr>
              <a:t>https://datatracker.ietf.org/doc/draft-ietf-opsawg-l2nm/</a:t>
            </a:r>
            <a:r>
              <a:rPr lang="en-US" sz="1400" dirty="0"/>
              <a:t> (September 2021)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/>
              <a:t>A Layer 2/3 VPN Common YANG Model, see</a:t>
            </a:r>
            <a:r>
              <a:rPr lang="en-US" sz="1400" b="1" dirty="0"/>
              <a:t> </a:t>
            </a:r>
            <a:r>
              <a:rPr lang="en-US" sz="1400" dirty="0">
                <a:hlinkClick r:id="rId5"/>
              </a:rPr>
              <a:t>https://datatracker.ietf.org/doc/draft-ietf-opsawg-vpn-common/</a:t>
            </a:r>
            <a:r>
              <a:rPr lang="en-US" sz="1400" dirty="0"/>
              <a:t> (September 2021) [In IESG Evaluation]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/>
          </a:p>
          <a:p>
            <a:pPr>
              <a:lnSpc>
                <a:spcPct val="80000"/>
              </a:lnSpc>
              <a:defRPr/>
            </a:pPr>
            <a:r>
              <a:rPr lang="en-US" sz="1800" dirty="0"/>
              <a:t>Background</a:t>
            </a:r>
            <a:endParaRPr lang="en-US" sz="1600" dirty="0"/>
          </a:p>
          <a:p>
            <a:pPr lvl="1">
              <a:lnSpc>
                <a:spcPct val="80000"/>
              </a:lnSpc>
              <a:defRPr/>
            </a:pPr>
            <a:r>
              <a:rPr lang="en-US" sz="1400" dirty="0"/>
              <a:t>Of interest: RFC 6632, An Overview of the IETF Network Management Protocols, see </a:t>
            </a:r>
            <a:r>
              <a:rPr lang="en-US" sz="1400" dirty="0">
                <a:hlinkClick r:id="rId6"/>
              </a:rPr>
              <a:t>https://tools.ietf.org/html/rfc6632</a:t>
            </a:r>
            <a:r>
              <a:rPr lang="en-US" sz="1400" dirty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/>
              <a:t>Automated network management, including YANG data models, see </a:t>
            </a:r>
            <a:r>
              <a:rPr lang="en-US" sz="1400" dirty="0">
                <a:hlinkClick r:id="rId7"/>
              </a:rPr>
              <a:t>https://www.ietf.org/topics/netmgmt/</a:t>
            </a:r>
            <a:r>
              <a:rPr lang="en-US" sz="1400" dirty="0"/>
              <a:t> </a:t>
            </a:r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8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September 2021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6562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Transport Layer Security (TLS)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000" dirty="0"/>
              <a:t>Transport Layer Security Working Group website: </a:t>
            </a:r>
            <a:r>
              <a:rPr lang="en-US" sz="2000" dirty="0">
                <a:hlinkClick r:id="rId3"/>
              </a:rPr>
              <a:t>http://datatracker.ietf.org/wg/tls/</a:t>
            </a:r>
            <a:r>
              <a:rPr lang="en-US" sz="2000" dirty="0"/>
              <a:t> </a:t>
            </a:r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r>
              <a:rPr lang="en-US" sz="1800" dirty="0"/>
              <a:t>Updates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/>
              <a:t>The Transport Layer Security (TLS) Protocol Version 1.3, see </a:t>
            </a:r>
            <a:r>
              <a:rPr lang="en-US" sz="1400" dirty="0">
                <a:hlinkClick r:id="rId4"/>
              </a:rPr>
              <a:t>https://datatracker.ietf.org/doc/draft-ietf-tls-rfc8446bis/</a:t>
            </a:r>
            <a:r>
              <a:rPr lang="en-US" sz="1400" dirty="0"/>
              <a:t> (August 2021)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/>
              <a:t>The Datagram Transport Layer Security (DTLS) Protocol Version 1.3, see </a:t>
            </a:r>
            <a:r>
              <a:rPr lang="en-US" sz="1400" dirty="0">
                <a:hlinkClick r:id="rId5"/>
              </a:rPr>
              <a:t>https://datatracker.ietf.org/doc/draft-ietf-tls-dtls13/</a:t>
            </a:r>
            <a:r>
              <a:rPr lang="en-US" sz="1400" dirty="0"/>
              <a:t> (April 2021) [In RFC Editor’s Queue]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/>
              <a:t>Compact TLS 1.3, see </a:t>
            </a:r>
            <a:r>
              <a:rPr lang="en-US" sz="1400" dirty="0">
                <a:hlinkClick r:id="rId6"/>
              </a:rPr>
              <a:t>https://datatracker.ietf.org/doc/draft-ietf-tls-ctls/</a:t>
            </a:r>
            <a:r>
              <a:rPr lang="en-US" sz="1400" dirty="0"/>
              <a:t> (July 2021)</a:t>
            </a:r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September 2021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8298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Deterministic Networking (DETNET)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371600"/>
            <a:ext cx="8610600" cy="50292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DETNET: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https://datatracker.ietf.org/wg/detnet/charter/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lvl="1"/>
            <a:r>
              <a:rPr lang="en-US" sz="1400" dirty="0"/>
              <a:t>The Deterministic Networking (</a:t>
            </a:r>
            <a:r>
              <a:rPr lang="en-US" sz="1400" dirty="0" err="1"/>
              <a:t>DetNet</a:t>
            </a:r>
            <a:r>
              <a:rPr lang="en-US" sz="1400" dirty="0"/>
              <a:t>) Working Group focuses on deterministic data paths that operate over Layer 2 bridged and Layer 3 routed segments, where such paths can provide bounds on latency, loss, and packet delay variation (jitter), and high reliability. </a:t>
            </a:r>
          </a:p>
          <a:p>
            <a:pPr lvl="1"/>
            <a:r>
              <a:rPr lang="en-US" sz="1400" dirty="0"/>
              <a:t>The IEEE 802.11be activities seem like they may fit in with </a:t>
            </a:r>
            <a:r>
              <a:rPr lang="en-US" sz="1400" dirty="0" err="1"/>
              <a:t>DetNet</a:t>
            </a:r>
            <a:r>
              <a:rPr lang="en-US" sz="1400" dirty="0"/>
              <a:t> and there was a joint IEEE-IETF </a:t>
            </a:r>
            <a:r>
              <a:rPr lang="en-US" sz="1400" dirty="0" err="1"/>
              <a:t>DetNet</a:t>
            </a:r>
            <a:r>
              <a:rPr lang="en-US" sz="1400" dirty="0"/>
              <a:t> discussion in Bangkok (November 2018).</a:t>
            </a:r>
          </a:p>
          <a:p>
            <a:pPr lvl="1"/>
            <a:r>
              <a:rPr lang="en-US" sz="1400" dirty="0"/>
              <a:t>Addresses Layer 3 aspects in support of applications requiring deterministic networking. </a:t>
            </a:r>
          </a:p>
          <a:p>
            <a:pPr lvl="1"/>
            <a:r>
              <a:rPr lang="en-US" sz="1400" dirty="0"/>
              <a:t>The Working Group collaborates with IEEE 802.1 Time Sensitive Networking (TSN), which is responsible for Layer 2 operations, to define a common architecture for both Layer 2 and Layer 3. </a:t>
            </a:r>
          </a:p>
          <a:p>
            <a:pPr lvl="1"/>
            <a:r>
              <a:rPr lang="en-US" sz="1400" dirty="0"/>
              <a:t>Example applications for deterministic networks include professional and home audio/video, multimedia in transportation, engine control systems, and other general industrial and vehicular applications being considered by the IEEE 802.1 TSN Task Group.</a:t>
            </a:r>
          </a:p>
          <a:p>
            <a:r>
              <a:rPr lang="en-US" sz="1800" dirty="0"/>
              <a:t>Updates:</a:t>
            </a:r>
          </a:p>
          <a:p>
            <a:pPr lvl="1"/>
            <a:r>
              <a:rPr lang="en-US" sz="1400" dirty="0" err="1"/>
              <a:t>DetNet</a:t>
            </a:r>
            <a:r>
              <a:rPr lang="en-US" sz="1400" dirty="0"/>
              <a:t> Bounded Latency</a:t>
            </a:r>
            <a:r>
              <a:rPr lang="en-US" sz="1400" dirty="0">
                <a:sym typeface="Wingdings" pitchFamily="2" charset="2"/>
              </a:rPr>
              <a:t>: </a:t>
            </a:r>
            <a:r>
              <a:rPr lang="en-US" sz="1400" dirty="0">
                <a:sym typeface="Wingdings" pitchFamily="2" charset="2"/>
                <a:hlinkClick r:id="rId4"/>
              </a:rPr>
              <a:t>https://datatracker.ietf.org/doc/draft-ietf-detnet-bounded-latency/</a:t>
            </a:r>
            <a:r>
              <a:rPr lang="en-US" sz="1400" dirty="0">
                <a:sym typeface="Wingdings" pitchFamily="2" charset="2"/>
              </a:rPr>
              <a:t> (September 2021)</a:t>
            </a:r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September 2021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8652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Reliable and Available Wireless (RAW)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RAW: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https://datatracker.ietf.org/wg/raw/charter/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lvl="1"/>
            <a:r>
              <a:rPr lang="en-US" sz="1400" dirty="0"/>
              <a:t>Reliable and Available Wireless (RAW) provides for high reliability and availability for IP connectivity over a wireless medium. RAW extends the </a:t>
            </a:r>
            <a:r>
              <a:rPr lang="en-US" sz="1400" dirty="0" err="1"/>
              <a:t>DetNet</a:t>
            </a:r>
            <a:r>
              <a:rPr lang="en-US" sz="1400" dirty="0"/>
              <a:t> Working Group concepts to provide for high reliability and availability for an IP network utilizing scheduled wireless segments and other media, e.g., frequency/time-sharing physical media resources with stochastic traffic: …, IEEE 802.11ax/be…</a:t>
            </a:r>
          </a:p>
          <a:p>
            <a:r>
              <a:rPr lang="en-US" sz="2200" b="1" dirty="0"/>
              <a:t>Of interest:</a:t>
            </a:r>
          </a:p>
          <a:p>
            <a:pPr lvl="1"/>
            <a:r>
              <a:rPr lang="en-US" sz="1400" dirty="0">
                <a:sym typeface="Wingdings" pitchFamily="2" charset="2"/>
              </a:rPr>
              <a:t>Updated: RAW use cases: </a:t>
            </a:r>
            <a:r>
              <a:rPr lang="en-US" sz="1400" dirty="0">
                <a:sym typeface="Wingdings" pitchFamily="2" charset="2"/>
                <a:hlinkClick r:id="rId4"/>
              </a:rPr>
              <a:t>https://datatracker.ietf.org/doc/draft-ietf-raw-use-cases/</a:t>
            </a:r>
            <a:r>
              <a:rPr lang="en-US" sz="1400" dirty="0">
                <a:sym typeface="Wingdings" pitchFamily="2" charset="2"/>
              </a:rPr>
              <a:t> (July 2021)</a:t>
            </a:r>
          </a:p>
          <a:p>
            <a:pPr lvl="1"/>
            <a:r>
              <a:rPr lang="en-US" sz="1400" dirty="0">
                <a:sym typeface="Wingdings" pitchFamily="2" charset="2"/>
              </a:rPr>
              <a:t>Updated: Reliable and Available Wireless Technologies: </a:t>
            </a:r>
            <a:r>
              <a:rPr lang="en-US" sz="1400" dirty="0">
                <a:sym typeface="Wingdings" pitchFamily="2" charset="2"/>
                <a:hlinkClick r:id="rId5"/>
              </a:rPr>
              <a:t>https://datatracker.ietf.org/doc/draft-ietf-raw-technologies/</a:t>
            </a:r>
            <a:r>
              <a:rPr lang="en-US" sz="1400" dirty="0">
                <a:sym typeface="Wingdings" pitchFamily="2" charset="2"/>
              </a:rPr>
              <a:t> (August 2021) [mentions IEEE 802.11ax, be, ad, and ay]</a:t>
            </a:r>
          </a:p>
          <a:p>
            <a:pPr lvl="1"/>
            <a:r>
              <a:rPr lang="en-US" sz="1400" dirty="0">
                <a:sym typeface="Wingdings" pitchFamily="2" charset="2"/>
              </a:rPr>
              <a:t>New: Reliable and Available Wireless Architecture/Framework: </a:t>
            </a:r>
            <a:r>
              <a:rPr lang="en-US" sz="1400" dirty="0">
                <a:sym typeface="Wingdings" pitchFamily="2" charset="2"/>
                <a:hlinkClick r:id="rId6"/>
              </a:rPr>
              <a:t>https://datatracker.ietf.org/doc/draft-ietf-raw-architecture/</a:t>
            </a:r>
            <a:r>
              <a:rPr lang="en-US" sz="1400" dirty="0">
                <a:sym typeface="Wingdings" pitchFamily="2" charset="2"/>
              </a:rPr>
              <a:t> (July 2021)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September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E20CCF4-4BCF-4FB2-8854-64DB88A74558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1410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IP Wireless Access in Vehicular Environments  (IPWAVE)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IPWAVE: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https://datatracker.ietf.org/group/ipwave/about/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  </a:t>
            </a:r>
          </a:p>
          <a:p>
            <a:pPr>
              <a:lnSpc>
                <a:spcPct val="80000"/>
              </a:lnSpc>
            </a:pPr>
            <a:endParaRPr lang="en-US" sz="20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Deliverable is: </a:t>
            </a:r>
            <a:r>
              <a:rPr lang="en-US" sz="2000" dirty="0"/>
              <a:t>document that specifies the mechanisms for</a:t>
            </a:r>
            <a:br>
              <a:rPr lang="en-US" sz="2000" dirty="0"/>
            </a:br>
            <a:r>
              <a:rPr lang="en-US" sz="2000" dirty="0"/>
              <a:t>transmission of IPv6 datagrams over IEEE 802.11-OCB mode</a:t>
            </a:r>
          </a:p>
          <a:p>
            <a:pPr>
              <a:lnSpc>
                <a:spcPct val="80000"/>
              </a:lnSpc>
            </a:pPr>
            <a:endParaRPr lang="en-US" sz="2000" dirty="0"/>
          </a:p>
          <a:p>
            <a:r>
              <a:rPr lang="en-US" sz="1800" dirty="0"/>
              <a:t>Updates</a:t>
            </a:r>
          </a:p>
          <a:p>
            <a:pPr lvl="1"/>
            <a:r>
              <a:rPr lang="en-US" sz="1400" dirty="0"/>
              <a:t>Use cases and problem statement document: </a:t>
            </a:r>
            <a:r>
              <a:rPr lang="en-US" sz="1400" dirty="0">
                <a:hlinkClick r:id="rId4"/>
              </a:rPr>
              <a:t>https://datatracker.ietf.org/doc/draft-ietf-ipwave-vehicular-networking/</a:t>
            </a:r>
            <a:r>
              <a:rPr lang="en-US" sz="1400" dirty="0"/>
              <a:t> (Updated: September 2021) [Submitted for publication]</a:t>
            </a:r>
          </a:p>
          <a:p>
            <a:pPr lvl="1"/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September 2021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4472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Autonomic Networking Integrated Model and Approach (ANIMA) 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ANIMA: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https://datatracker.ietf.org/group/anima/about/</a:t>
            </a:r>
            <a:endParaRPr lang="en-US" sz="20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</a:pPr>
            <a:endParaRPr lang="en-US" sz="20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 lvl="1">
              <a:lnSpc>
                <a:spcPct val="80000"/>
              </a:lnSpc>
            </a:pPr>
            <a:r>
              <a:rPr lang="en-US" sz="1400" b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ANIMA designs protocols to allow network operations to be carried out without requiring low-level management of individual devices</a:t>
            </a:r>
            <a:endParaRPr lang="en-US" sz="1400" b="0" dirty="0"/>
          </a:p>
          <a:p>
            <a:r>
              <a:rPr lang="en-US" sz="1800" dirty="0"/>
              <a:t>Updates:</a:t>
            </a:r>
          </a:p>
          <a:p>
            <a:pPr lvl="1"/>
            <a:r>
              <a:rPr lang="en-US" sz="1400" dirty="0"/>
              <a:t>None of note. Perhaps the WG is basking in the feeling of finally publishing their cluster of standards.</a:t>
            </a:r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September 2021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856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200" dirty="0"/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RFC 7241, “The IEEE 802/IETF Relationship” (RFC 4441 update)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>
                <a:hlinkClick r:id="rId3"/>
              </a:rPr>
              <a:t>https://datatracker.ietf.org/doc/rfc7241/</a:t>
            </a:r>
            <a:r>
              <a:rPr lang="en-US" sz="1600" dirty="0"/>
              <a:t> </a:t>
            </a:r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IEEE 802 Liaisons list is available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u="sng" dirty="0">
                <a:hlinkClick r:id="rId4"/>
              </a:rPr>
              <a:t>http://ieee-sa.centraldesktop.com/802liaisondb/FrontPage</a:t>
            </a: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22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September 2021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111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dirty="0"/>
              <a:t>	This presentation contains the IEEE 802.11 – IETF liaison report for September 2021.</a:t>
            </a:r>
          </a:p>
        </p:txBody>
      </p:sp>
      <p:sp>
        <p:nvSpPr>
          <p:cNvPr id="3074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September 2021</a:t>
            </a: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81F113F3-1D5D-4BCE-8B40-EA9857490F2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IETF Meetings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r>
              <a:rPr lang="en-US" dirty="0"/>
              <a:t>Upcoming Meetings:</a:t>
            </a:r>
          </a:p>
          <a:p>
            <a:pPr lvl="1"/>
            <a:r>
              <a:rPr lang="en-US" dirty="0"/>
              <a:t>November 6-12, 2021 – Madrid, ES (virtual only)</a:t>
            </a:r>
          </a:p>
          <a:p>
            <a:pPr lvl="1"/>
            <a:r>
              <a:rPr lang="en-US" dirty="0"/>
              <a:t>March 19-25, 2022 – Bangkok, TH</a:t>
            </a:r>
          </a:p>
          <a:p>
            <a:r>
              <a:rPr lang="en-US" dirty="0">
                <a:hlinkClick r:id="rId3"/>
              </a:rPr>
              <a:t>http://www.ietf.org</a:t>
            </a:r>
            <a:endParaRPr lang="en-US" dirty="0"/>
          </a:p>
          <a:p>
            <a:pPr lvl="1"/>
            <a:r>
              <a:rPr lang="en-US" dirty="0"/>
              <a:t>Newcomer training: </a:t>
            </a:r>
            <a:r>
              <a:rPr lang="en-US" u="sng" dirty="0">
                <a:hlinkClick r:id="rId4"/>
              </a:rPr>
              <a:t>https://www.ietf.org/edu/process-oriented-tutorials.html#newcomers</a:t>
            </a:r>
            <a:r>
              <a:rPr lang="en-US" dirty="0"/>
              <a:t> </a:t>
            </a:r>
          </a:p>
          <a:p>
            <a:pPr lvl="1"/>
            <a:r>
              <a:rPr lang="en-US" sz="1800" dirty="0"/>
              <a:t>April 2016: Wireless Tutorial (Donald Eastlake), 802.11 &amp; 802.15 tutorials (Dorothy Stanley, Charlie Perkins), see 11-16/500, September 2016: Pat Thaler &amp; Juan Carlos – 802.1E (Privacy Considerations) and 802.c (Local MAC address usage) </a:t>
            </a:r>
            <a:r>
              <a:rPr lang="en-US" dirty="0">
                <a:hlinkClick r:id="rId5"/>
              </a:rPr>
              <a:t>https://www.ietf.org/edu/tutorials.html</a:t>
            </a:r>
            <a:r>
              <a:rPr lang="en-US" dirty="0"/>
              <a:t> </a:t>
            </a:r>
          </a:p>
        </p:txBody>
      </p:sp>
      <p:sp>
        <p:nvSpPr>
          <p:cNvPr id="2048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September 2021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IETF- IEEE 802 Liaison Activity  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Joint meetings, agenda and presentations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>
                <a:hlinkClick r:id="rId3"/>
              </a:rPr>
              <a:t>http://www.iab.org/activities/joint-activities/iab-ieee-coordination/</a:t>
            </a:r>
            <a:endParaRPr lang="en-US" sz="1600" dirty="0"/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Coordination topics include: Data Center Bridging, use of Local Address in virtualization and IoT, MAC address randomization, DETNET/TSN/RAW, YANG models, pervasive monitoring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IETF-IEEE 802 coordination teleconferences: June 24, 2021</a:t>
            </a:r>
          </a:p>
          <a:p>
            <a:pPr lvl="1">
              <a:lnSpc>
                <a:spcPct val="80000"/>
              </a:lnSpc>
              <a:defRPr/>
            </a:pPr>
            <a:endParaRPr lang="en-US" sz="1000" dirty="0"/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802.11-related items </a:t>
            </a:r>
          </a:p>
          <a:p>
            <a:pPr lvl="1">
              <a:lnSpc>
                <a:spcPct val="80000"/>
              </a:lnSpc>
              <a:defRPr/>
            </a:pPr>
            <a:r>
              <a:rPr lang="en-GB" sz="1600" dirty="0"/>
              <a:t>Tracked: Intelligent Transportation Systems (ITS)- IETF IP Wireless Access in Vehicular Environments  </a:t>
            </a:r>
            <a:r>
              <a:rPr lang="en-GB" sz="1600" dirty="0" err="1">
                <a:hlinkClick r:id="rId4"/>
              </a:rPr>
              <a:t>ipwave</a:t>
            </a:r>
            <a:endParaRPr lang="en-GB" sz="16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September 2021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265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IETF protocol use with 802.11 technology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>
              <a:lnSpc>
                <a:spcPct val="80000"/>
              </a:lnSpc>
              <a:defRPr/>
            </a:pPr>
            <a:r>
              <a:rPr lang="en-US" b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No RFCs published in the last two months mention IEEE 802.11</a:t>
            </a:r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September 2021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6320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BOFs at IETF 112 November 6-12, 2021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endParaRPr lang="en-US" sz="2000" dirty="0"/>
          </a:p>
          <a:p>
            <a:r>
              <a:rPr lang="en-US" sz="2000" dirty="0"/>
              <a:t>See </a:t>
            </a:r>
            <a:r>
              <a:rPr lang="en-US" sz="2000" dirty="0">
                <a:hlinkClick r:id="rId3"/>
              </a:rPr>
              <a:t>https://datatracker.ietf.org/wg/bofs/</a:t>
            </a:r>
            <a:endParaRPr lang="en-US" sz="2000" dirty="0"/>
          </a:p>
          <a:p>
            <a:r>
              <a:rPr lang="en-US" sz="2000" dirty="0"/>
              <a:t>Too early for BOFs to have been selected, but…</a:t>
            </a:r>
          </a:p>
        </p:txBody>
      </p:sp>
      <p:sp>
        <p:nvSpPr>
          <p:cNvPr id="2048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September 2021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7123524"/>
              </p:ext>
            </p:extLst>
          </p:nvPr>
        </p:nvGraphicFramePr>
        <p:xfrm>
          <a:off x="1083221" y="3167292"/>
          <a:ext cx="6977557" cy="619584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53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34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dirty="0" err="1">
                          <a:hlinkClick r:id="rId4"/>
                        </a:rPr>
                        <a:t>madinas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MAC Address Device Identification for Network and Application Services: From BOF to WG</a:t>
                      </a:r>
                      <a:endParaRPr lang="en-US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2711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IETF new groups being (re-)chartered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endParaRPr lang="en-US" sz="2000" dirty="0"/>
          </a:p>
          <a:p>
            <a:r>
              <a:rPr lang="en-US" sz="2000" dirty="0"/>
              <a:t>See </a:t>
            </a:r>
            <a:r>
              <a:rPr lang="en-US" sz="2000" dirty="0">
                <a:hlinkClick r:id="rId3"/>
              </a:rPr>
              <a:t>https://datatracker.ietf.org/group/chartering/</a:t>
            </a:r>
            <a:r>
              <a:rPr lang="en-US" sz="2000" dirty="0"/>
              <a:t> </a:t>
            </a:r>
          </a:p>
        </p:txBody>
      </p:sp>
      <p:sp>
        <p:nvSpPr>
          <p:cNvPr id="2048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September 2021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6651853"/>
              </p:ext>
            </p:extLst>
          </p:nvPr>
        </p:nvGraphicFramePr>
        <p:xfrm>
          <a:off x="1066800" y="2875632"/>
          <a:ext cx="6977557" cy="3476298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53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6614">
                <a:tc>
                  <a:txBody>
                    <a:bodyPr/>
                    <a:lstStyle/>
                    <a:p>
                      <a:r>
                        <a:rPr lang="en-US" sz="1800" b="0" dirty="0">
                          <a:hlinkClick r:id="rId4"/>
                        </a:rPr>
                        <a:t>alto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hlinkClick r:id="rId5"/>
                        </a:rPr>
                        <a:t>Application-Layer Traffic Optimization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sz="1800" b="0" dirty="0" err="1">
                          <a:hlinkClick r:id="rId6"/>
                        </a:rPr>
                        <a:t>ccamp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hlinkClick r:id="rId7"/>
                        </a:rPr>
                        <a:t>Common Control and Measurement Plane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sz="1800" b="0" dirty="0">
                          <a:hlinkClick r:id="rId8"/>
                        </a:rPr>
                        <a:t>dance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hlinkClick r:id="rId9"/>
                        </a:rPr>
                        <a:t>DANE Authentication for Network Clients Everywhere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2320060670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dirty="0" err="1">
                          <a:hlinkClick r:id="rId10"/>
                        </a:rPr>
                        <a:t>dtn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hlinkClick r:id="rId11"/>
                        </a:rPr>
                        <a:t>Delay/Disruption Tolerant Networking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3136786900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sz="1800" b="0" dirty="0">
                          <a:hlinkClick r:id="rId12"/>
                        </a:rPr>
                        <a:t>grow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hlinkClick r:id="rId13"/>
                        </a:rPr>
                        <a:t>Global Routing Operations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dirty="0" err="1">
                          <a:hlinkClick r:id="rId14"/>
                        </a:rPr>
                        <a:t>oarh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hlinkClick r:id="rId15"/>
                        </a:rPr>
                        <a:t>Oblivious Applications using Relayed HTTP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dirty="0" err="1">
                          <a:hlinkClick r:id="rId16"/>
                        </a:rPr>
                        <a:t>ohttp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hlinkClick r:id="rId17"/>
                        </a:rPr>
                        <a:t>Oblivious HTTP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49989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YANG Model Catalog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752600"/>
            <a:ext cx="8077200" cy="46482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>
              <a:lnSpc>
                <a:spcPct val="80000"/>
              </a:lnSpc>
            </a:pPr>
            <a:r>
              <a:rPr lang="en-US" dirty="0"/>
              <a:t>YANG catalog development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A YANG model catalog and registry that allows users to find models relevant to their use cases from the large and growing number of YANG modules being published.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YANG Catalog was developed through a collaboration between the IETF and the Broadband Forum, and contains many data models, including from other Standards Development Organizations (SDOs) such as the IEEE, as well as some vendor-specific data models. Interest and participation from other SDOs, equipment vendors, open source projects and network operators is encouraged.</a:t>
            </a:r>
          </a:p>
          <a:p>
            <a:pPr>
              <a:lnSpc>
                <a:spcPct val="80000"/>
              </a:lnSpc>
            </a:pPr>
            <a:r>
              <a:rPr lang="en-US" dirty="0"/>
              <a:t>See </a:t>
            </a:r>
            <a:r>
              <a:rPr lang="en-US" dirty="0">
                <a:hlinkClick r:id="rId3"/>
              </a:rPr>
              <a:t>https://www.ietf.org/blog/yang-catalog-latest-developments-ietf-100-hackathon/</a:t>
            </a:r>
            <a:endParaRPr lang="en-US" dirty="0"/>
          </a:p>
          <a:p>
            <a:pPr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/>
              <a:t>See </a:t>
            </a:r>
            <a:r>
              <a:rPr lang="en-US" dirty="0">
                <a:hlinkClick r:id="rId4"/>
              </a:rPr>
              <a:t>https://yangcatalog.org/</a:t>
            </a:r>
            <a:r>
              <a:rPr lang="en-US" dirty="0"/>
              <a:t> and </a:t>
            </a:r>
            <a:r>
              <a:rPr lang="en-US" dirty="0">
                <a:hlinkClick r:id="rId5"/>
              </a:rPr>
              <a:t>https://1.ieee802.org/yangsters/</a:t>
            </a:r>
            <a:r>
              <a:rPr lang="en-US" dirty="0"/>
              <a:t> </a:t>
            </a:r>
          </a:p>
          <a:p>
            <a:pPr>
              <a:lnSpc>
                <a:spcPct val="80000"/>
              </a:lnSpc>
            </a:pPr>
            <a:endParaRPr lang="en-US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September 2021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215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IoT-related work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6LO</a:t>
            </a:r>
          </a:p>
          <a:p>
            <a:pPr lvl="1">
              <a:lnSpc>
                <a:spcPct val="80000"/>
              </a:lnSpc>
            </a:pPr>
            <a:r>
              <a:rPr lang="en-GB" sz="14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400" dirty="0">
                <a:hlinkClick r:id="rId3"/>
              </a:rPr>
              <a:t>http://datatracker.ietf.org/wg/6lo/charter/</a:t>
            </a:r>
            <a:r>
              <a:rPr lang="en-GB" sz="1400" dirty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Focus: IPv6 over Networks of Resource-constrained Nodes</a:t>
            </a:r>
          </a:p>
          <a:p>
            <a:pPr marL="457200" lvl="1" indent="0">
              <a:lnSpc>
                <a:spcPct val="80000"/>
              </a:lnSpc>
              <a:buNone/>
            </a:pPr>
            <a:endParaRPr lang="en-US" sz="1400" dirty="0"/>
          </a:p>
          <a:p>
            <a:pPr>
              <a:lnSpc>
                <a:spcPct val="80000"/>
              </a:lnSpc>
            </a:pPr>
            <a:r>
              <a:rPr lang="en-US" sz="1800" dirty="0"/>
              <a:t>Updates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In WG Last Call: IPv6 over Constrained Node Networks (6lo) Applicability &amp; Use cases: </a:t>
            </a:r>
            <a:r>
              <a:rPr lang="en-US" sz="1400" dirty="0">
                <a:hlinkClick r:id="rId4"/>
              </a:rPr>
              <a:t>https://datatracker.ietf.org/doc/draft-ietf-6lo-use-cases/</a:t>
            </a:r>
            <a:r>
              <a:rPr lang="en-US" sz="1400" dirty="0"/>
              <a:t> (July 2021)</a:t>
            </a:r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September 2021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92389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137945</TotalTime>
  <Words>1932</Words>
  <Application>Microsoft Office PowerPoint</Application>
  <PresentationFormat>On-screen Show (4:3)</PresentationFormat>
  <Paragraphs>311</Paragraphs>
  <Slides>18</Slides>
  <Notes>18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Times New Roman</vt:lpstr>
      <vt:lpstr>802-11-Submission</vt:lpstr>
      <vt:lpstr>Document</vt:lpstr>
      <vt:lpstr>IEEE 802.11-IETF Liaison Report</vt:lpstr>
      <vt:lpstr>Abstract</vt:lpstr>
      <vt:lpstr>IETF Meetings</vt:lpstr>
      <vt:lpstr>IETF- IEEE 802 Liaison Activity  </vt:lpstr>
      <vt:lpstr>IETF protocol use with 802.11 technology</vt:lpstr>
      <vt:lpstr>BOFs at IETF 112 November 6-12, 2021</vt:lpstr>
      <vt:lpstr>IETF new groups being (re-)chartered</vt:lpstr>
      <vt:lpstr>YANG Model Catalog</vt:lpstr>
      <vt:lpstr>IoT-related work</vt:lpstr>
      <vt:lpstr>IoT-related work (cont.)</vt:lpstr>
      <vt:lpstr>EMU WG</vt:lpstr>
      <vt:lpstr>Operations Area Working Group</vt:lpstr>
      <vt:lpstr>Transport Layer Security (TLS)</vt:lpstr>
      <vt:lpstr>Deterministic Networking (DETNET)</vt:lpstr>
      <vt:lpstr>Reliable and Available Wireless (RAW) </vt:lpstr>
      <vt:lpstr>IP Wireless Access in Vehicular Environments  (IPWAVE)</vt:lpstr>
      <vt:lpstr>Autonomic Networking Integrated Model and Approach (ANIMA) </vt:lpstr>
      <vt:lpstr>References</vt:lpstr>
    </vt:vector>
  </TitlesOfParts>
  <Manager/>
  <Company>AKAYLA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IETF Liaison Report</dc:title>
  <dc:subject/>
  <dc:creator>Peter Yee</dc:creator>
  <cp:keywords/>
  <dc:description/>
  <cp:lastModifiedBy>Peter Yee</cp:lastModifiedBy>
  <cp:revision>903</cp:revision>
  <cp:lastPrinted>1998-02-10T13:28:06Z</cp:lastPrinted>
  <dcterms:created xsi:type="dcterms:W3CDTF">2005-01-04T21:26:55Z</dcterms:created>
  <dcterms:modified xsi:type="dcterms:W3CDTF">2021-09-18T05:17:20Z</dcterms:modified>
  <cp:category/>
</cp:coreProperties>
</file>