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3"/>
  </p:notesMasterIdLst>
  <p:handoutMasterIdLst>
    <p:handoutMasterId r:id="rId24"/>
  </p:handoutMasterIdLst>
  <p:sldIdLst>
    <p:sldId id="256" r:id="rId2"/>
    <p:sldId id="530" r:id="rId3"/>
    <p:sldId id="637" r:id="rId4"/>
    <p:sldId id="258" r:id="rId5"/>
    <p:sldId id="638" r:id="rId6"/>
    <p:sldId id="257" r:id="rId7"/>
    <p:sldId id="259" r:id="rId8"/>
    <p:sldId id="260" r:id="rId9"/>
    <p:sldId id="261" r:id="rId10"/>
    <p:sldId id="262" r:id="rId11"/>
    <p:sldId id="263" r:id="rId12"/>
    <p:sldId id="639" r:id="rId13"/>
    <p:sldId id="640" r:id="rId14"/>
    <p:sldId id="267" r:id="rId15"/>
    <p:sldId id="270" r:id="rId16"/>
    <p:sldId id="271" r:id="rId17"/>
    <p:sldId id="272" r:id="rId18"/>
    <p:sldId id="273" r:id="rId19"/>
    <p:sldId id="274" r:id="rId20"/>
    <p:sldId id="642" r:id="rId21"/>
    <p:sldId id="641" r:id="rId22"/>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286" autoAdjust="0"/>
    <p:restoredTop sz="96563" autoAdjust="0"/>
  </p:normalViewPr>
  <p:slideViewPr>
    <p:cSldViewPr>
      <p:cViewPr varScale="1">
        <p:scale>
          <a:sx n="91" d="100"/>
          <a:sy n="91" d="100"/>
        </p:scale>
        <p:origin x="108" y="282"/>
      </p:cViewPr>
      <p:guideLst>
        <p:guide orient="horz" pos="2160"/>
        <p:guide pos="3840"/>
      </p:guideLst>
    </p:cSldViewPr>
  </p:slideViewPr>
  <p:outlineViewPr>
    <p:cViewPr varScale="1">
      <p:scale>
        <a:sx n="170" d="200"/>
        <a:sy n="170" d="2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varScale="1">
        <p:scale>
          <a:sx n="79" d="100"/>
          <a:sy n="79" d="100"/>
        </p:scale>
        <p:origin x="2388"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ike Montemurro" userId="40c20c913ca7511e" providerId="LiveId" clId="{A3F710C4-583D-4AB0-A36C-2CD1492C8851}"/>
    <pc:docChg chg="custSel modSld modMainMaster">
      <pc:chgData name="Mike Montemurro" userId="40c20c913ca7511e" providerId="LiveId" clId="{A3F710C4-583D-4AB0-A36C-2CD1492C8851}" dt="2021-12-07T14:14:37.949" v="18" actId="20577"/>
      <pc:docMkLst>
        <pc:docMk/>
      </pc:docMkLst>
      <pc:sldChg chg="modSp mod">
        <pc:chgData name="Mike Montemurro" userId="40c20c913ca7511e" providerId="LiveId" clId="{A3F710C4-583D-4AB0-A36C-2CD1492C8851}" dt="2021-12-07T14:14:37.949" v="18" actId="20577"/>
        <pc:sldMkLst>
          <pc:docMk/>
          <pc:sldMk cId="0" sldId="256"/>
        </pc:sldMkLst>
        <pc:spChg chg="mod">
          <ac:chgData name="Mike Montemurro" userId="40c20c913ca7511e" providerId="LiveId" clId="{A3F710C4-583D-4AB0-A36C-2CD1492C8851}" dt="2021-12-07T14:14:37.949" v="18" actId="20577"/>
          <ac:spMkLst>
            <pc:docMk/>
            <pc:sldMk cId="0" sldId="256"/>
            <ac:spMk id="3074" creationId="{00000000-0000-0000-0000-000000000000}"/>
          </ac:spMkLst>
        </pc:spChg>
      </pc:sldChg>
      <pc:sldMasterChg chg="modSp mod">
        <pc:chgData name="Mike Montemurro" userId="40c20c913ca7511e" providerId="LiveId" clId="{A3F710C4-583D-4AB0-A36C-2CD1492C8851}" dt="2021-12-07T14:14:28.301" v="9" actId="20577"/>
        <pc:sldMasterMkLst>
          <pc:docMk/>
          <pc:sldMasterMk cId="0" sldId="2147483648"/>
        </pc:sldMasterMkLst>
        <pc:spChg chg="mod">
          <ac:chgData name="Mike Montemurro" userId="40c20c913ca7511e" providerId="LiveId" clId="{A3F710C4-583D-4AB0-A36C-2CD1492C8851}" dt="2021-12-07T14:14:22.913" v="1" actId="20577"/>
          <ac:spMkLst>
            <pc:docMk/>
            <pc:sldMasterMk cId="0" sldId="2147483648"/>
            <ac:spMk id="10" creationId="{00000000-0000-0000-0000-000000000000}"/>
          </ac:spMkLst>
        </pc:spChg>
        <pc:spChg chg="mod">
          <ac:chgData name="Mike Montemurro" userId="40c20c913ca7511e" providerId="LiveId" clId="{A3F710C4-583D-4AB0-A36C-2CD1492C8851}" dt="2021-12-07T14:14:28.301" v="9" actId="20577"/>
          <ac:spMkLst>
            <pc:docMk/>
            <pc:sldMasterMk cId="0" sldId="2147483648"/>
            <ac:spMk id="1027"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802.11-21/1540r0</a:t>
            </a:r>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dirty="0"/>
              <a:t>September 2021</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dirty="0"/>
              <a:t>Stephen McCann, Huawei</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802.11-21/1540r0</a:t>
            </a:r>
            <a:endParaRPr lang="en-US" dirty="0"/>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September 2021</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Stephen McCann, Huawei</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802.11-21/1540r0</a:t>
            </a:r>
            <a:endParaRPr lang="en-US" dirty="0"/>
          </a:p>
        </p:txBody>
      </p:sp>
      <p:sp>
        <p:nvSpPr>
          <p:cNvPr id="5" name="Rectangle 3"/>
          <p:cNvSpPr>
            <a:spLocks noGrp="1" noChangeArrowheads="1"/>
          </p:cNvSpPr>
          <p:nvPr>
            <p:ph type="dt"/>
          </p:nvPr>
        </p:nvSpPr>
        <p:spPr>
          <a:ln/>
        </p:spPr>
        <p:txBody>
          <a:bodyPr/>
          <a:lstStyle/>
          <a:p>
            <a:r>
              <a:rPr lang="en-US" dirty="0"/>
              <a:t>September 2021</a:t>
            </a:r>
          </a:p>
        </p:txBody>
      </p:sp>
      <p:sp>
        <p:nvSpPr>
          <p:cNvPr id="6" name="Rectangle 6"/>
          <p:cNvSpPr>
            <a:spLocks noGrp="1" noChangeArrowheads="1"/>
          </p:cNvSpPr>
          <p:nvPr>
            <p:ph type="ftr"/>
          </p:nvPr>
        </p:nvSpPr>
        <p:spPr>
          <a:ln/>
        </p:spPr>
        <p:txBody>
          <a:bodyPr/>
          <a:lstStyle/>
          <a:p>
            <a:r>
              <a:rPr lang="en-US" dirty="0"/>
              <a:t>Stephen McCann, Huawei</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802.11-21/1540r0</a:t>
            </a:r>
            <a:endParaRPr lang="en-US" dirty="0"/>
          </a:p>
        </p:txBody>
      </p:sp>
      <p:sp>
        <p:nvSpPr>
          <p:cNvPr id="5" name="Rectangle 3"/>
          <p:cNvSpPr>
            <a:spLocks noGrp="1" noChangeArrowheads="1"/>
          </p:cNvSpPr>
          <p:nvPr>
            <p:ph type="dt"/>
          </p:nvPr>
        </p:nvSpPr>
        <p:spPr>
          <a:ln/>
        </p:spPr>
        <p:txBody>
          <a:bodyPr/>
          <a:lstStyle/>
          <a:p>
            <a:r>
              <a:rPr lang="en-US" dirty="0"/>
              <a:t>September 2021</a:t>
            </a:r>
          </a:p>
        </p:txBody>
      </p:sp>
      <p:sp>
        <p:nvSpPr>
          <p:cNvPr id="6" name="Rectangle 6"/>
          <p:cNvSpPr>
            <a:spLocks noGrp="1" noChangeArrowheads="1"/>
          </p:cNvSpPr>
          <p:nvPr>
            <p:ph type="ftr"/>
          </p:nvPr>
        </p:nvSpPr>
        <p:spPr>
          <a:ln/>
        </p:spPr>
        <p:txBody>
          <a:bodyPr/>
          <a:lstStyle/>
          <a:p>
            <a:r>
              <a:rPr lang="en-US" dirty="0"/>
              <a:t>Stephen McCann, Huawei</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September 2021</a:t>
            </a:r>
            <a:endParaRPr lang="en-GB" dirty="0"/>
          </a:p>
        </p:txBody>
      </p:sp>
      <p:sp>
        <p:nvSpPr>
          <p:cNvPr id="5" name="Footer Placeholder 4"/>
          <p:cNvSpPr>
            <a:spLocks noGrp="1"/>
          </p:cNvSpPr>
          <p:nvPr>
            <p:ph type="ftr" idx="11"/>
          </p:nvPr>
        </p:nvSpPr>
        <p:spPr/>
        <p:txBody>
          <a:bodyPr/>
          <a:lstStyle>
            <a:lvl1pPr>
              <a:defRPr/>
            </a:lvl1pPr>
          </a:lstStyle>
          <a:p>
            <a:r>
              <a:rPr lang="en-GB" dirty="0"/>
              <a:t>Stephen McCann, Huawei</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Stephen McCann, Huawei</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September 2021</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September 2021</a:t>
            </a:r>
            <a:endParaRPr lang="en-GB" dirty="0"/>
          </a:p>
        </p:txBody>
      </p:sp>
      <p:sp>
        <p:nvSpPr>
          <p:cNvPr id="5" name="Footer Placeholder 4"/>
          <p:cNvSpPr>
            <a:spLocks noGrp="1"/>
          </p:cNvSpPr>
          <p:nvPr>
            <p:ph type="ftr" idx="11"/>
          </p:nvPr>
        </p:nvSpPr>
        <p:spPr/>
        <p:txBody>
          <a:bodyPr/>
          <a:lstStyle>
            <a:lvl1pPr>
              <a:defRPr/>
            </a:lvl1pPr>
          </a:lstStyle>
          <a:p>
            <a:r>
              <a:rPr lang="en-GB" dirty="0"/>
              <a:t>Stephen McCann, Huawei</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September 2021</a:t>
            </a:r>
            <a:endParaRPr lang="en-GB" dirty="0"/>
          </a:p>
        </p:txBody>
      </p:sp>
      <p:sp>
        <p:nvSpPr>
          <p:cNvPr id="6" name="Footer Placeholder 5"/>
          <p:cNvSpPr>
            <a:spLocks noGrp="1"/>
          </p:cNvSpPr>
          <p:nvPr>
            <p:ph type="ftr" idx="11"/>
          </p:nvPr>
        </p:nvSpPr>
        <p:spPr/>
        <p:txBody>
          <a:bodyPr/>
          <a:lstStyle>
            <a:lvl1pPr>
              <a:defRPr/>
            </a:lvl1pPr>
          </a:lstStyle>
          <a:p>
            <a:r>
              <a:rPr lang="en-GB" dirty="0"/>
              <a:t>Stephen McCann, Huawei</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September 2021</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dirty="0"/>
              <a:t>Stephen McCann, Huawei</a:t>
            </a:r>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September 2021</a:t>
            </a:r>
            <a:endParaRPr lang="en-GB" dirty="0"/>
          </a:p>
        </p:txBody>
      </p:sp>
      <p:sp>
        <p:nvSpPr>
          <p:cNvPr id="4" name="Footer Placeholder 3"/>
          <p:cNvSpPr>
            <a:spLocks noGrp="1"/>
          </p:cNvSpPr>
          <p:nvPr>
            <p:ph type="ftr" idx="11"/>
          </p:nvPr>
        </p:nvSpPr>
        <p:spPr/>
        <p:txBody>
          <a:bodyPr/>
          <a:lstStyle>
            <a:lvl1pPr>
              <a:defRPr/>
            </a:lvl1pPr>
          </a:lstStyle>
          <a:p>
            <a:r>
              <a:rPr lang="en-GB" dirty="0"/>
              <a:t>Stephen McCann, Huawei</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September 2021</a:t>
            </a:r>
            <a:endParaRPr lang="en-GB" dirty="0"/>
          </a:p>
        </p:txBody>
      </p:sp>
      <p:sp>
        <p:nvSpPr>
          <p:cNvPr id="3" name="Footer Placeholder 2"/>
          <p:cNvSpPr>
            <a:spLocks noGrp="1"/>
          </p:cNvSpPr>
          <p:nvPr>
            <p:ph type="ftr" idx="11"/>
          </p:nvPr>
        </p:nvSpPr>
        <p:spPr/>
        <p:txBody>
          <a:bodyPr/>
          <a:lstStyle>
            <a:lvl1pPr>
              <a:defRPr/>
            </a:lvl1pPr>
          </a:lstStyle>
          <a:p>
            <a:r>
              <a:rPr lang="en-GB" dirty="0"/>
              <a:t>Stephen McCann, Huawei</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September 2021</a:t>
            </a:r>
            <a:endParaRPr lang="en-GB" dirty="0"/>
          </a:p>
        </p:txBody>
      </p:sp>
      <p:sp>
        <p:nvSpPr>
          <p:cNvPr id="5" name="Footer Placeholder 4"/>
          <p:cNvSpPr>
            <a:spLocks noGrp="1"/>
          </p:cNvSpPr>
          <p:nvPr>
            <p:ph type="ftr" idx="11"/>
          </p:nvPr>
        </p:nvSpPr>
        <p:spPr/>
        <p:txBody>
          <a:bodyPr/>
          <a:lstStyle>
            <a:lvl1pPr>
              <a:defRPr/>
            </a:lvl1pPr>
          </a:lstStyle>
          <a:p>
            <a:r>
              <a:rPr lang="en-GB" dirty="0"/>
              <a:t>Stephen McCann, Huawei</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September 2021</a:t>
            </a:r>
            <a:endParaRPr lang="en-GB" dirty="0"/>
          </a:p>
        </p:txBody>
      </p:sp>
      <p:sp>
        <p:nvSpPr>
          <p:cNvPr id="5" name="Footer Placeholder 4"/>
          <p:cNvSpPr>
            <a:spLocks noGrp="1"/>
          </p:cNvSpPr>
          <p:nvPr>
            <p:ph type="ftr" idx="11"/>
          </p:nvPr>
        </p:nvSpPr>
        <p:spPr/>
        <p:txBody>
          <a:bodyPr/>
          <a:lstStyle>
            <a:lvl1pPr>
              <a:defRPr/>
            </a:lvl1pPr>
          </a:lstStyle>
          <a:p>
            <a:r>
              <a:rPr lang="en-GB" dirty="0"/>
              <a:t>Stephen McCann, Huawei</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December 2021</a:t>
            </a:r>
            <a:endParaRPr lang="en-GB" dirty="0"/>
          </a:p>
        </p:txBody>
      </p:sp>
      <p:sp>
        <p:nvSpPr>
          <p:cNvPr id="1028" name="Rectangle 4"/>
          <p:cNvSpPr>
            <a:spLocks noGrp="1" noChangeArrowheads="1"/>
          </p:cNvSpPr>
          <p:nvPr>
            <p:ph type="ftr"/>
          </p:nvPr>
        </p:nvSpPr>
        <p:spPr bwMode="auto">
          <a:xfrm>
            <a:off x="7029458" y="6475413"/>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Stephen McCann, Huawei</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802.11-21/1540r1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sldNum="0"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Topology and Address Mapping</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a:t>:</a:t>
            </a:r>
            <a:r>
              <a:rPr lang="en-GB" sz="2000" b="0"/>
              <a:t> 2021-12-07</a:t>
            </a:r>
            <a:endParaRPr lang="en-GB" sz="2000" b="0" dirty="0"/>
          </a:p>
        </p:txBody>
      </p:sp>
      <p:sp>
        <p:nvSpPr>
          <p:cNvPr id="6" name="Date Placeholder 3"/>
          <p:cNvSpPr>
            <a:spLocks noGrp="1"/>
          </p:cNvSpPr>
          <p:nvPr>
            <p:ph type="dt" idx="10"/>
          </p:nvPr>
        </p:nvSpPr>
        <p:spPr/>
        <p:txBody>
          <a:bodyPr/>
          <a:lstStyle/>
          <a:p>
            <a:r>
              <a:rPr lang="en-US"/>
              <a:t>September 2021</a:t>
            </a:r>
            <a:endParaRPr lang="en-GB" dirty="0"/>
          </a:p>
        </p:txBody>
      </p:sp>
      <p:sp>
        <p:nvSpPr>
          <p:cNvPr id="7" name="Footer Placeholder 4"/>
          <p:cNvSpPr>
            <a:spLocks noGrp="1"/>
          </p:cNvSpPr>
          <p:nvPr>
            <p:ph type="ftr" idx="11"/>
          </p:nvPr>
        </p:nvSpPr>
        <p:spPr>
          <a:xfrm>
            <a:off x="7162800" y="6475414"/>
            <a:ext cx="4246027" cy="180975"/>
          </a:xfrm>
        </p:spPr>
        <p:txBody>
          <a:bodyPr/>
          <a:lstStyle/>
          <a:p>
            <a:r>
              <a:rPr lang="en-GB"/>
              <a:t>Stephen McCann, Huawei</a:t>
            </a:r>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1639115912"/>
              </p:ext>
            </p:extLst>
          </p:nvPr>
        </p:nvGraphicFramePr>
        <p:xfrm>
          <a:off x="1000125" y="2441575"/>
          <a:ext cx="9907588" cy="2506663"/>
        </p:xfrm>
        <a:graphic>
          <a:graphicData uri="http://schemas.openxmlformats.org/presentationml/2006/ole">
            <mc:AlternateContent xmlns:mc="http://schemas.openxmlformats.org/markup-compatibility/2006">
              <mc:Choice xmlns:v="urn:schemas-microsoft-com:vml" Requires="v">
                <p:oleObj name="Document" r:id="rId3" imgW="10459112" imgH="2539701" progId="Word.Document.8">
                  <p:embed/>
                </p:oleObj>
              </mc:Choice>
              <mc:Fallback>
                <p:oleObj name="Document" r:id="rId3" imgW="10459112" imgH="2539701" progId="Word.Document.8">
                  <p:embed/>
                  <p:pic>
                    <p:nvPicPr>
                      <p:cNvPr id="3075" name="Object 3"/>
                      <p:cNvPicPr>
                        <a:picLocks noChangeAspect="1" noChangeArrowheads="1"/>
                      </p:cNvPicPr>
                      <p:nvPr/>
                    </p:nvPicPr>
                    <p:blipFill>
                      <a:blip r:embed="rId4"/>
                      <a:srcRect/>
                      <a:stretch>
                        <a:fillRect/>
                      </a:stretch>
                    </p:blipFill>
                    <p:spPr bwMode="auto">
                      <a:xfrm>
                        <a:off x="1000125" y="2441575"/>
                        <a:ext cx="9907588" cy="250666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790699" y="281998"/>
            <a:ext cx="10515600" cy="1325563"/>
          </a:xfrm>
        </p:spPr>
        <p:txBody>
          <a:bodyPr/>
          <a:lstStyle/>
          <a:p>
            <a:r>
              <a:rPr lang="en-US" dirty="0"/>
              <a:t>Uplink EBCS stream example</a:t>
            </a:r>
          </a:p>
        </p:txBody>
      </p:sp>
      <p:grpSp>
        <p:nvGrpSpPr>
          <p:cNvPr id="3" name="Group 2">
            <a:extLst>
              <a:ext uri="{FF2B5EF4-FFF2-40B4-BE49-F238E27FC236}">
                <a16:creationId xmlns:a16="http://schemas.microsoft.com/office/drawing/2014/main" id="{0A984836-433A-4974-95E2-E3B957590A41}"/>
              </a:ext>
            </a:extLst>
          </p:cNvPr>
          <p:cNvGrpSpPr/>
          <p:nvPr/>
        </p:nvGrpSpPr>
        <p:grpSpPr>
          <a:xfrm>
            <a:off x="1136940" y="1295400"/>
            <a:ext cx="10084488" cy="5112426"/>
            <a:chOff x="687136" y="983574"/>
            <a:chExt cx="10880252" cy="5823019"/>
          </a:xfrm>
        </p:grpSpPr>
        <p:cxnSp>
          <p:nvCxnSpPr>
            <p:cNvPr id="6" name="Straight Connector 5"/>
            <p:cNvCxnSpPr/>
            <p:nvPr/>
          </p:nvCxnSpPr>
          <p:spPr>
            <a:xfrm>
              <a:off x="687136" y="4010002"/>
              <a:ext cx="10001250" cy="11430"/>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flipH="1" flipV="1">
              <a:off x="1520042" y="3289467"/>
              <a:ext cx="20139" cy="720536"/>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flipH="1" flipV="1">
              <a:off x="2477985" y="4041323"/>
              <a:ext cx="20139" cy="720536"/>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flipH="1" flipV="1">
              <a:off x="6966858" y="4041323"/>
              <a:ext cx="20139" cy="720536"/>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flipH="1" flipV="1">
              <a:off x="9664525" y="3289466"/>
              <a:ext cx="20139" cy="720536"/>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18" name="Flowchart: Process 17"/>
            <p:cNvSpPr/>
            <p:nvPr/>
          </p:nvSpPr>
          <p:spPr>
            <a:xfrm>
              <a:off x="8918369" y="2375067"/>
              <a:ext cx="1484415" cy="914399"/>
            </a:xfrm>
            <a:prstGeom prst="flowChartProcess">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sz="1800" dirty="0">
                  <a:latin typeface="Calibri" panose="020F0502020204030204" pitchFamily="34" charset="0"/>
                  <a:cs typeface="Calibri" panose="020F0502020204030204" pitchFamily="34" charset="0"/>
                </a:rPr>
                <a:t>Router</a:t>
              </a:r>
            </a:p>
          </p:txBody>
        </p:sp>
        <p:sp>
          <p:nvSpPr>
            <p:cNvPr id="20" name="Flowchart: Process 19"/>
            <p:cNvSpPr/>
            <p:nvPr/>
          </p:nvSpPr>
          <p:spPr>
            <a:xfrm>
              <a:off x="6234719" y="4761859"/>
              <a:ext cx="1484415" cy="914399"/>
            </a:xfrm>
            <a:prstGeom prst="flowChartProcess">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sz="1800" dirty="0">
                  <a:latin typeface="Calibri" panose="020F0502020204030204" pitchFamily="34" charset="0"/>
                  <a:cs typeface="Calibri" panose="020F0502020204030204" pitchFamily="34" charset="0"/>
                </a:rPr>
                <a:t>AP</a:t>
              </a:r>
            </a:p>
          </p:txBody>
        </p:sp>
        <p:sp>
          <p:nvSpPr>
            <p:cNvPr id="22" name="Flowchart: Process 21"/>
            <p:cNvSpPr/>
            <p:nvPr/>
          </p:nvSpPr>
          <p:spPr>
            <a:xfrm>
              <a:off x="1755916" y="4761859"/>
              <a:ext cx="1484415" cy="914399"/>
            </a:xfrm>
            <a:prstGeom prst="flowChartProcess">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sz="1800" dirty="0">
                  <a:latin typeface="Calibri" panose="020F0502020204030204" pitchFamily="34" charset="0"/>
                  <a:cs typeface="Calibri" panose="020F0502020204030204" pitchFamily="34" charset="0"/>
                </a:rPr>
                <a:t>AP</a:t>
              </a:r>
            </a:p>
          </p:txBody>
        </p:sp>
        <p:sp>
          <p:nvSpPr>
            <p:cNvPr id="23" name="Flowchart: Process 22"/>
            <p:cNvSpPr/>
            <p:nvPr/>
          </p:nvSpPr>
          <p:spPr>
            <a:xfrm>
              <a:off x="790699" y="2407069"/>
              <a:ext cx="1484415" cy="914399"/>
            </a:xfrm>
            <a:prstGeom prst="flowChartProcess">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sz="1800" dirty="0">
                  <a:latin typeface="Calibri" panose="020F0502020204030204" pitchFamily="34" charset="0"/>
                  <a:cs typeface="Calibri" panose="020F0502020204030204" pitchFamily="34" charset="0"/>
                </a:rPr>
                <a:t>Broadcast Sink</a:t>
              </a:r>
            </a:p>
          </p:txBody>
        </p:sp>
        <p:cxnSp>
          <p:nvCxnSpPr>
            <p:cNvPr id="25" name="Elbow Connector 24"/>
            <p:cNvCxnSpPr>
              <a:stCxn id="18" idx="1"/>
            </p:cNvCxnSpPr>
            <p:nvPr/>
          </p:nvCxnSpPr>
          <p:spPr>
            <a:xfrm rot="10800000">
              <a:off x="7968343" y="2161309"/>
              <a:ext cx="950026" cy="670958"/>
            </a:xfrm>
            <a:prstGeom prst="bentConnector3">
              <a:avLst>
                <a:gd name="adj1" fmla="val 102500"/>
              </a:avLst>
            </a:prstGeom>
            <a:ln w="38100"/>
          </p:spPr>
          <p:style>
            <a:lnRef idx="1">
              <a:schemeClr val="accent1"/>
            </a:lnRef>
            <a:fillRef idx="0">
              <a:schemeClr val="accent1"/>
            </a:fillRef>
            <a:effectRef idx="0">
              <a:schemeClr val="accent1"/>
            </a:effectRef>
            <a:fontRef idx="minor">
              <a:schemeClr val="tx1"/>
            </a:fontRef>
          </p:style>
        </p:cxnSp>
        <p:sp>
          <p:nvSpPr>
            <p:cNvPr id="30" name="Cloud 29"/>
            <p:cNvSpPr/>
            <p:nvPr/>
          </p:nvSpPr>
          <p:spPr>
            <a:xfrm>
              <a:off x="6986997" y="983574"/>
              <a:ext cx="2584515" cy="1298844"/>
            </a:xfrm>
            <a:prstGeom prst="cloud">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sz="1800" dirty="0">
                  <a:latin typeface="Calibri" panose="020F0502020204030204" pitchFamily="34" charset="0"/>
                  <a:cs typeface="Calibri" panose="020F0502020204030204" pitchFamily="34" charset="0"/>
                </a:rPr>
                <a:t>Internet</a:t>
              </a:r>
            </a:p>
          </p:txBody>
        </p:sp>
        <p:cxnSp>
          <p:nvCxnSpPr>
            <p:cNvPr id="31" name="Straight Connector 30"/>
            <p:cNvCxnSpPr/>
            <p:nvPr/>
          </p:nvCxnSpPr>
          <p:spPr>
            <a:xfrm flipH="1">
              <a:off x="9571513" y="1584722"/>
              <a:ext cx="546264" cy="3879"/>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33" name="Flowchart: Process 32"/>
            <p:cNvSpPr/>
            <p:nvPr/>
          </p:nvSpPr>
          <p:spPr>
            <a:xfrm>
              <a:off x="10082973" y="1088657"/>
              <a:ext cx="1484415" cy="914399"/>
            </a:xfrm>
            <a:prstGeom prst="flowChartProcess">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sz="1800" dirty="0">
                  <a:latin typeface="Calibri" panose="020F0502020204030204" pitchFamily="34" charset="0"/>
                  <a:cs typeface="Calibri" panose="020F0502020204030204" pitchFamily="34" charset="0"/>
                </a:rPr>
                <a:t>Broadcast</a:t>
              </a:r>
            </a:p>
            <a:p>
              <a:pPr algn="ctr"/>
              <a:r>
                <a:rPr lang="en-US" sz="1800" dirty="0">
                  <a:latin typeface="Calibri" panose="020F0502020204030204" pitchFamily="34" charset="0"/>
                  <a:cs typeface="Calibri" panose="020F0502020204030204" pitchFamily="34" charset="0"/>
                </a:rPr>
                <a:t>Sink</a:t>
              </a:r>
            </a:p>
          </p:txBody>
        </p:sp>
        <p:sp>
          <p:nvSpPr>
            <p:cNvPr id="34" name="Flowchart: Process 33"/>
            <p:cNvSpPr/>
            <p:nvPr/>
          </p:nvSpPr>
          <p:spPr>
            <a:xfrm>
              <a:off x="3925324" y="5820328"/>
              <a:ext cx="1484415" cy="914399"/>
            </a:xfrm>
            <a:prstGeom prst="flowChartProcess">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sz="1800" dirty="0">
                  <a:latin typeface="Calibri" panose="020F0502020204030204" pitchFamily="34" charset="0"/>
                  <a:cs typeface="Calibri" panose="020F0502020204030204" pitchFamily="34" charset="0"/>
                </a:rPr>
                <a:t>STA</a:t>
              </a:r>
            </a:p>
          </p:txBody>
        </p:sp>
        <p:sp>
          <p:nvSpPr>
            <p:cNvPr id="44" name="Rectangle 43"/>
            <p:cNvSpPr/>
            <p:nvPr/>
          </p:nvSpPr>
          <p:spPr>
            <a:xfrm>
              <a:off x="10760481" y="3729044"/>
              <a:ext cx="609129" cy="420667"/>
            </a:xfrm>
            <a:prstGeom prst="rect">
              <a:avLst/>
            </a:prstGeom>
          </p:spPr>
          <p:txBody>
            <a:bodyPr wrap="none">
              <a:spAutoFit/>
            </a:bodyPr>
            <a:lstStyle/>
            <a:p>
              <a:r>
                <a:rPr lang="en-US" sz="1800" dirty="0">
                  <a:latin typeface="Calibri" panose="020F0502020204030204" pitchFamily="34" charset="0"/>
                  <a:cs typeface="Calibri" panose="020F0502020204030204" pitchFamily="34" charset="0"/>
                </a:rPr>
                <a:t>LAN</a:t>
              </a:r>
            </a:p>
          </p:txBody>
        </p:sp>
        <p:sp>
          <p:nvSpPr>
            <p:cNvPr id="46" name="TextBox 45"/>
            <p:cNvSpPr txBox="1"/>
            <p:nvPr/>
          </p:nvSpPr>
          <p:spPr>
            <a:xfrm>
              <a:off x="2794066" y="1598874"/>
              <a:ext cx="3622480" cy="2068277"/>
            </a:xfrm>
            <a:prstGeom prst="rect">
              <a:avLst/>
            </a:prstGeom>
            <a:noFill/>
          </p:spPr>
          <p:txBody>
            <a:bodyPr wrap="square" rtlCol="0">
              <a:spAutoFit/>
            </a:bodyPr>
            <a:lstStyle/>
            <a:p>
              <a:pPr marL="342900" indent="-342900">
                <a:buAutoNum type="alphaUcPeriod"/>
              </a:pPr>
              <a:r>
                <a:rPr lang="en-US" sz="1600" dirty="0">
                  <a:solidFill>
                    <a:schemeClr val="tx1"/>
                  </a:solidFill>
                  <a:latin typeface="Calibri" panose="020F0502020204030204" pitchFamily="34" charset="0"/>
                  <a:cs typeface="Calibri" panose="020F0502020204030204" pitchFamily="34" charset="0"/>
                </a:rPr>
                <a:t>BC Source/Sink reside on network. </a:t>
              </a:r>
            </a:p>
            <a:p>
              <a:pPr marL="342900" indent="-342900">
                <a:buAutoNum type="alphaUcPeriod"/>
              </a:pPr>
              <a:r>
                <a:rPr lang="en-US" sz="1600" dirty="0">
                  <a:solidFill>
                    <a:schemeClr val="tx1"/>
                  </a:solidFill>
                  <a:latin typeface="Calibri" panose="020F0502020204030204" pitchFamily="34" charset="0"/>
                  <a:cs typeface="Calibri" panose="020F0502020204030204" pitchFamily="34" charset="0"/>
                </a:rPr>
                <a:t>EBCS content stream mapper maps data (content ID)  to/from sink/source to EBCS content.</a:t>
              </a:r>
            </a:p>
            <a:p>
              <a:pPr marL="342900" indent="-342900">
                <a:buFont typeface="+mj-lt"/>
                <a:buAutoNum type="alphaUcPeriod"/>
              </a:pPr>
              <a:r>
                <a:rPr lang="en-US" sz="1600" dirty="0">
                  <a:solidFill>
                    <a:schemeClr val="tx1"/>
                  </a:solidFill>
                  <a:latin typeface="Calibri" panose="020F0502020204030204" pitchFamily="34" charset="0"/>
                  <a:cs typeface="Calibri" panose="020F0502020204030204" pitchFamily="34" charset="0"/>
                </a:rPr>
                <a:t>EBCS Filter maps content ID to/from EBCS frames.</a:t>
              </a:r>
            </a:p>
          </p:txBody>
        </p:sp>
        <p:sp>
          <p:nvSpPr>
            <p:cNvPr id="47" name="Rectangle 46"/>
            <p:cNvSpPr/>
            <p:nvPr/>
          </p:nvSpPr>
          <p:spPr>
            <a:xfrm>
              <a:off x="3629972" y="4218410"/>
              <a:ext cx="2031212" cy="49411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800" dirty="0">
                  <a:latin typeface="Calibri" panose="020F0502020204030204" pitchFamily="34" charset="0"/>
                  <a:cs typeface="Calibri" panose="020F0502020204030204" pitchFamily="34" charset="0"/>
                </a:rPr>
                <a:t>EBCS content stream mapper</a:t>
              </a:r>
            </a:p>
          </p:txBody>
        </p:sp>
        <p:sp>
          <p:nvSpPr>
            <p:cNvPr id="49" name="Rectangle 48"/>
            <p:cNvSpPr/>
            <p:nvPr/>
          </p:nvSpPr>
          <p:spPr>
            <a:xfrm>
              <a:off x="3640100" y="4834448"/>
              <a:ext cx="2031212" cy="49411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800" dirty="0">
                  <a:latin typeface="Calibri" panose="020F0502020204030204" pitchFamily="34" charset="0"/>
                  <a:cs typeface="Calibri" panose="020F0502020204030204" pitchFamily="34" charset="0"/>
                </a:rPr>
                <a:t>EBCS Filter</a:t>
              </a:r>
            </a:p>
          </p:txBody>
        </p:sp>
        <p:sp>
          <p:nvSpPr>
            <p:cNvPr id="2" name="Oval 1"/>
            <p:cNvSpPr/>
            <p:nvPr/>
          </p:nvSpPr>
          <p:spPr>
            <a:xfrm>
              <a:off x="5437087" y="4102471"/>
              <a:ext cx="330926" cy="305038"/>
            </a:xfrm>
            <a:prstGeom prst="ellipse">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800" dirty="0">
                  <a:latin typeface="Calibri" panose="020F0502020204030204" pitchFamily="34" charset="0"/>
                  <a:cs typeface="Calibri" panose="020F0502020204030204" pitchFamily="34" charset="0"/>
                </a:rPr>
                <a:t>1</a:t>
              </a:r>
            </a:p>
          </p:txBody>
        </p:sp>
        <p:cxnSp>
          <p:nvCxnSpPr>
            <p:cNvPr id="7" name="Curved Connector 6"/>
            <p:cNvCxnSpPr/>
            <p:nvPr/>
          </p:nvCxnSpPr>
          <p:spPr>
            <a:xfrm>
              <a:off x="1755916" y="3426106"/>
              <a:ext cx="2138013" cy="1153794"/>
            </a:xfrm>
            <a:prstGeom prst="curvedConnector3">
              <a:avLst/>
            </a:prstGeom>
            <a:ln w="101600">
              <a:solidFill>
                <a:schemeClr val="accent2">
                  <a:lumMod val="60000"/>
                  <a:lumOff val="40000"/>
                </a:schemeClr>
              </a:solidFill>
              <a:headEnd type="triangle"/>
              <a:tailEnd type="none"/>
            </a:ln>
          </p:spPr>
          <p:style>
            <a:lnRef idx="1">
              <a:schemeClr val="accent1"/>
            </a:lnRef>
            <a:fillRef idx="0">
              <a:schemeClr val="accent1"/>
            </a:fillRef>
            <a:effectRef idx="0">
              <a:schemeClr val="accent1"/>
            </a:effectRef>
            <a:fontRef idx="minor">
              <a:schemeClr val="tx1"/>
            </a:fontRef>
          </p:style>
        </p:cxnSp>
        <p:sp>
          <p:nvSpPr>
            <p:cNvPr id="45" name="Oval 44"/>
            <p:cNvSpPr/>
            <p:nvPr/>
          </p:nvSpPr>
          <p:spPr>
            <a:xfrm>
              <a:off x="2640150" y="3797433"/>
              <a:ext cx="330926" cy="305038"/>
            </a:xfrm>
            <a:prstGeom prst="ellipse">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800" dirty="0">
                  <a:latin typeface="Calibri" panose="020F0502020204030204" pitchFamily="34" charset="0"/>
                  <a:cs typeface="Calibri" panose="020F0502020204030204" pitchFamily="34" charset="0"/>
                </a:rPr>
                <a:t>5</a:t>
              </a:r>
            </a:p>
          </p:txBody>
        </p:sp>
        <p:sp>
          <p:nvSpPr>
            <p:cNvPr id="55" name="Down Arrow 54"/>
            <p:cNvSpPr/>
            <p:nvPr/>
          </p:nvSpPr>
          <p:spPr>
            <a:xfrm rot="10800000">
              <a:off x="2716730" y="5590005"/>
              <a:ext cx="4041867" cy="342689"/>
            </a:xfrm>
            <a:prstGeom prst="downArrow">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latin typeface="Calibri" panose="020F0502020204030204" pitchFamily="34" charset="0"/>
                <a:cs typeface="Calibri" panose="020F0502020204030204" pitchFamily="34" charset="0"/>
              </a:endParaRPr>
            </a:p>
          </p:txBody>
        </p:sp>
        <p:sp>
          <p:nvSpPr>
            <p:cNvPr id="56" name="Oval 55"/>
            <p:cNvSpPr/>
            <p:nvPr/>
          </p:nvSpPr>
          <p:spPr>
            <a:xfrm>
              <a:off x="6344940" y="5574510"/>
              <a:ext cx="330926" cy="305038"/>
            </a:xfrm>
            <a:prstGeom prst="ellipse">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800" dirty="0">
                  <a:latin typeface="Calibri" panose="020F0502020204030204" pitchFamily="34" charset="0"/>
                  <a:cs typeface="Calibri" panose="020F0502020204030204" pitchFamily="34" charset="0"/>
                </a:rPr>
                <a:t>3</a:t>
              </a:r>
            </a:p>
          </p:txBody>
        </p:sp>
        <p:sp>
          <p:nvSpPr>
            <p:cNvPr id="61" name="Oval 60"/>
            <p:cNvSpPr/>
            <p:nvPr/>
          </p:nvSpPr>
          <p:spPr>
            <a:xfrm>
              <a:off x="2865676" y="5513116"/>
              <a:ext cx="330926" cy="305038"/>
            </a:xfrm>
            <a:prstGeom prst="ellipse">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800" dirty="0">
                  <a:latin typeface="Calibri" panose="020F0502020204030204" pitchFamily="34" charset="0"/>
                  <a:cs typeface="Calibri" panose="020F0502020204030204" pitchFamily="34" charset="0"/>
                </a:rPr>
                <a:t>3</a:t>
              </a:r>
            </a:p>
          </p:txBody>
        </p:sp>
        <p:sp>
          <p:nvSpPr>
            <p:cNvPr id="66" name="Oval 65"/>
            <p:cNvSpPr/>
            <p:nvPr/>
          </p:nvSpPr>
          <p:spPr>
            <a:xfrm>
              <a:off x="4439845" y="5809616"/>
              <a:ext cx="330926" cy="305038"/>
            </a:xfrm>
            <a:prstGeom prst="ellipse">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800" dirty="0">
                  <a:latin typeface="Calibri" panose="020F0502020204030204" pitchFamily="34" charset="0"/>
                  <a:cs typeface="Calibri" panose="020F0502020204030204" pitchFamily="34" charset="0"/>
                </a:rPr>
                <a:t>2</a:t>
              </a:r>
            </a:p>
          </p:txBody>
        </p:sp>
        <p:sp>
          <p:nvSpPr>
            <p:cNvPr id="40" name="Oval 39"/>
            <p:cNvSpPr/>
            <p:nvPr/>
          </p:nvSpPr>
          <p:spPr>
            <a:xfrm>
              <a:off x="5244276" y="6501555"/>
              <a:ext cx="330926" cy="305038"/>
            </a:xfrm>
            <a:prstGeom prst="ellipse">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800" dirty="0">
                  <a:latin typeface="Calibri" panose="020F0502020204030204" pitchFamily="34" charset="0"/>
                  <a:cs typeface="Calibri" panose="020F0502020204030204" pitchFamily="34" charset="0"/>
                </a:rPr>
                <a:t>1</a:t>
              </a:r>
            </a:p>
          </p:txBody>
        </p:sp>
        <p:sp>
          <p:nvSpPr>
            <p:cNvPr id="5" name="Bent-Up Arrow 4"/>
            <p:cNvSpPr/>
            <p:nvPr/>
          </p:nvSpPr>
          <p:spPr>
            <a:xfrm flipH="1">
              <a:off x="4758289" y="4604487"/>
              <a:ext cx="1842500" cy="812651"/>
            </a:xfrm>
            <a:prstGeom prst="bentUpArrow">
              <a:avLst>
                <a:gd name="adj1" fmla="val 20090"/>
                <a:gd name="adj2" fmla="val 35983"/>
                <a:gd name="adj3" fmla="val 50000"/>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latin typeface="Calibri" panose="020F0502020204030204" pitchFamily="34" charset="0"/>
                <a:cs typeface="Calibri" panose="020F0502020204030204" pitchFamily="34" charset="0"/>
              </a:endParaRPr>
            </a:p>
          </p:txBody>
        </p:sp>
        <p:sp>
          <p:nvSpPr>
            <p:cNvPr id="60" name="Oval 59"/>
            <p:cNvSpPr/>
            <p:nvPr/>
          </p:nvSpPr>
          <p:spPr>
            <a:xfrm>
              <a:off x="5602550" y="5193175"/>
              <a:ext cx="330926" cy="305038"/>
            </a:xfrm>
            <a:prstGeom prst="ellipse">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800" dirty="0">
                  <a:latin typeface="Calibri" panose="020F0502020204030204" pitchFamily="34" charset="0"/>
                  <a:cs typeface="Calibri" panose="020F0502020204030204" pitchFamily="34" charset="0"/>
                </a:rPr>
                <a:t>4</a:t>
              </a:r>
            </a:p>
          </p:txBody>
        </p:sp>
        <p:sp>
          <p:nvSpPr>
            <p:cNvPr id="42" name="Bent-Up Arrow 41"/>
            <p:cNvSpPr/>
            <p:nvPr/>
          </p:nvSpPr>
          <p:spPr>
            <a:xfrm>
              <a:off x="2950849" y="4604487"/>
              <a:ext cx="1842500" cy="812651"/>
            </a:xfrm>
            <a:prstGeom prst="bentUpArrow">
              <a:avLst>
                <a:gd name="adj1" fmla="val 20090"/>
                <a:gd name="adj2" fmla="val 35983"/>
                <a:gd name="adj3" fmla="val 50000"/>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latin typeface="Calibri" panose="020F0502020204030204" pitchFamily="34" charset="0"/>
                <a:cs typeface="Calibri" panose="020F0502020204030204" pitchFamily="34" charset="0"/>
              </a:endParaRPr>
            </a:p>
          </p:txBody>
        </p:sp>
        <p:sp>
          <p:nvSpPr>
            <p:cNvPr id="48" name="Oval 47"/>
            <p:cNvSpPr/>
            <p:nvPr/>
          </p:nvSpPr>
          <p:spPr>
            <a:xfrm>
              <a:off x="3616604" y="5203892"/>
              <a:ext cx="330926" cy="305038"/>
            </a:xfrm>
            <a:prstGeom prst="ellipse">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800" dirty="0">
                  <a:latin typeface="Calibri" panose="020F0502020204030204" pitchFamily="34" charset="0"/>
                  <a:cs typeface="Calibri" panose="020F0502020204030204" pitchFamily="34" charset="0"/>
                </a:rPr>
                <a:t>4</a:t>
              </a:r>
            </a:p>
          </p:txBody>
        </p:sp>
      </p:grpSp>
      <p:sp>
        <p:nvSpPr>
          <p:cNvPr id="35" name="Date Placeholder 3">
            <a:extLst>
              <a:ext uri="{FF2B5EF4-FFF2-40B4-BE49-F238E27FC236}">
                <a16:creationId xmlns:a16="http://schemas.microsoft.com/office/drawing/2014/main" id="{359D5469-6267-4245-B2DE-87468FD1A02B}"/>
              </a:ext>
            </a:extLst>
          </p:cNvPr>
          <p:cNvSpPr>
            <a:spLocks noGrp="1"/>
          </p:cNvSpPr>
          <p:nvPr>
            <p:ph type="dt" idx="10"/>
          </p:nvPr>
        </p:nvSpPr>
        <p:spPr>
          <a:xfrm>
            <a:off x="929217" y="333375"/>
            <a:ext cx="2499764" cy="273050"/>
          </a:xfrm>
        </p:spPr>
        <p:txBody>
          <a:bodyPr/>
          <a:lstStyle/>
          <a:p>
            <a:r>
              <a:rPr lang="en-US"/>
              <a:t>September 2021</a:t>
            </a:r>
            <a:endParaRPr lang="en-GB" dirty="0"/>
          </a:p>
        </p:txBody>
      </p:sp>
      <p:sp>
        <p:nvSpPr>
          <p:cNvPr id="36" name="Footer Placeholder 4">
            <a:extLst>
              <a:ext uri="{FF2B5EF4-FFF2-40B4-BE49-F238E27FC236}">
                <a16:creationId xmlns:a16="http://schemas.microsoft.com/office/drawing/2014/main" id="{4A1EA602-A22F-4E1E-833F-E77FC9A21387}"/>
              </a:ext>
            </a:extLst>
          </p:cNvPr>
          <p:cNvSpPr>
            <a:spLocks noGrp="1"/>
          </p:cNvSpPr>
          <p:nvPr>
            <p:ph type="ftr" idx="11"/>
          </p:nvPr>
        </p:nvSpPr>
        <p:spPr>
          <a:xfrm>
            <a:off x="7162800" y="6475414"/>
            <a:ext cx="4246027" cy="180975"/>
          </a:xfrm>
        </p:spPr>
        <p:txBody>
          <a:bodyPr/>
          <a:lstStyle/>
          <a:p>
            <a:r>
              <a:rPr lang="en-GB"/>
              <a:t>Stephen McCann, Huawei</a:t>
            </a:r>
            <a:endParaRPr lang="en-GB" dirty="0"/>
          </a:p>
        </p:txBody>
      </p:sp>
    </p:spTree>
    <p:extLst>
      <p:ext uri="{BB962C8B-B14F-4D97-AF65-F5344CB8AC3E}">
        <p14:creationId xmlns:p14="http://schemas.microsoft.com/office/powerpoint/2010/main" val="211928794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Uplink EBCS stream steps.</a:t>
            </a:r>
          </a:p>
        </p:txBody>
      </p:sp>
      <p:sp>
        <p:nvSpPr>
          <p:cNvPr id="4" name="Content Placeholder 3"/>
          <p:cNvSpPr>
            <a:spLocks noGrp="1"/>
          </p:cNvSpPr>
          <p:nvPr>
            <p:ph idx="1"/>
          </p:nvPr>
        </p:nvSpPr>
        <p:spPr/>
        <p:txBody>
          <a:bodyPr>
            <a:normAutofit fontScale="85000" lnSpcReduction="20000"/>
          </a:bodyPr>
          <a:lstStyle/>
          <a:p>
            <a:pPr marL="514350" indent="-514350">
              <a:buFont typeface="+mj-lt"/>
              <a:buAutoNum type="arabicPeriod"/>
            </a:pPr>
            <a:r>
              <a:rPr lang="en-US" dirty="0">
                <a:solidFill>
                  <a:schemeClr val="tx1"/>
                </a:solidFill>
              </a:rPr>
              <a:t>Network Administrator or manufacturer configures the multicast stream in both the STA and AP as EBCS by assigning a Content ID and EBCS MAC Address in Content Stream Mapper and EBCS Filter. Note that on the AP infrastructure, the destination address configured may be the address of the Broadcast Sink or a multicast address.</a:t>
            </a:r>
          </a:p>
          <a:p>
            <a:pPr marL="514350" indent="-514350">
              <a:buFont typeface="+mj-lt"/>
              <a:buAutoNum type="arabicPeriod"/>
            </a:pPr>
            <a:r>
              <a:rPr lang="en-US" dirty="0">
                <a:solidFill>
                  <a:schemeClr val="tx1"/>
                </a:solidFill>
              </a:rPr>
              <a:t>STA begins broadcasting EBCS frames using EBCS MAC Address, Content ID, and Multicast Address.</a:t>
            </a:r>
          </a:p>
          <a:p>
            <a:pPr marL="514350" indent="-514350">
              <a:buFont typeface="+mj-lt"/>
              <a:buAutoNum type="arabicPeriod"/>
            </a:pPr>
            <a:r>
              <a:rPr lang="en-US" dirty="0">
                <a:solidFill>
                  <a:schemeClr val="tx1"/>
                </a:solidFill>
              </a:rPr>
              <a:t>EBCS frames are received by the AP, identified as EBCS frames, and passed to the EBCS Filter and EBCS Content Mapper.</a:t>
            </a:r>
          </a:p>
          <a:p>
            <a:pPr marL="514350" indent="-514350">
              <a:buFont typeface="+mj-lt"/>
              <a:buAutoNum type="arabicPeriod"/>
            </a:pPr>
            <a:r>
              <a:rPr lang="en-US" dirty="0">
                <a:solidFill>
                  <a:schemeClr val="tx1"/>
                </a:solidFill>
              </a:rPr>
              <a:t>The EBCS Filter and Content Stream Mapper match the frame against configured information. </a:t>
            </a:r>
          </a:p>
          <a:p>
            <a:pPr lvl="1"/>
            <a:r>
              <a:rPr lang="en-US" dirty="0">
                <a:solidFill>
                  <a:schemeClr val="tx1"/>
                </a:solidFill>
              </a:rPr>
              <a:t>Note that duplicate frames may be received if the frame was received by multiple APs. The duplicates may be removed?</a:t>
            </a:r>
          </a:p>
          <a:p>
            <a:pPr marL="514350" indent="-514350">
              <a:buFont typeface="+mj-lt"/>
              <a:buAutoNum type="arabicPeriod"/>
            </a:pPr>
            <a:r>
              <a:rPr lang="en-US" dirty="0">
                <a:solidFill>
                  <a:schemeClr val="tx1"/>
                </a:solidFill>
              </a:rPr>
              <a:t>The Content Stream Mapper forwards the frame as multicast or to the Broadcast Sink address depending on the configuration for that EBCS traffic stream.</a:t>
            </a:r>
          </a:p>
          <a:p>
            <a:pPr marL="514350" indent="-514350">
              <a:buFont typeface="+mj-lt"/>
              <a:buAutoNum type="arabicPeriod"/>
            </a:pPr>
            <a:endParaRPr lang="en-US" dirty="0"/>
          </a:p>
          <a:p>
            <a:pPr marL="514350" indent="-514350">
              <a:buFont typeface="+mj-lt"/>
              <a:buAutoNum type="arabicPeriod"/>
            </a:pPr>
            <a:endParaRPr lang="en-US" dirty="0"/>
          </a:p>
          <a:p>
            <a:pPr marL="0" indent="0">
              <a:buNone/>
            </a:pPr>
            <a:endParaRPr lang="en-US" dirty="0"/>
          </a:p>
        </p:txBody>
      </p:sp>
      <p:sp>
        <p:nvSpPr>
          <p:cNvPr id="5" name="Date Placeholder 3">
            <a:extLst>
              <a:ext uri="{FF2B5EF4-FFF2-40B4-BE49-F238E27FC236}">
                <a16:creationId xmlns:a16="http://schemas.microsoft.com/office/drawing/2014/main" id="{CE31BE94-A9C0-4E61-8A95-71293584B4C9}"/>
              </a:ext>
            </a:extLst>
          </p:cNvPr>
          <p:cNvSpPr txBox="1">
            <a:spLocks/>
          </p:cNvSpPr>
          <p:nvPr/>
        </p:nvSpPr>
        <p:spPr>
          <a:xfrm>
            <a:off x="838200" y="297658"/>
            <a:ext cx="2499764" cy="273050"/>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sz="1800" b="1" dirty="0">
                <a:solidFill>
                  <a:schemeClr val="tx1"/>
                </a:solidFill>
              </a:rPr>
              <a:t>September 2021</a:t>
            </a:r>
            <a:endParaRPr lang="en-GB" sz="1800" b="1" dirty="0">
              <a:solidFill>
                <a:schemeClr val="tx1"/>
              </a:solidFill>
            </a:endParaRPr>
          </a:p>
        </p:txBody>
      </p:sp>
      <p:sp>
        <p:nvSpPr>
          <p:cNvPr id="6" name="Footer Placeholder 4">
            <a:extLst>
              <a:ext uri="{FF2B5EF4-FFF2-40B4-BE49-F238E27FC236}">
                <a16:creationId xmlns:a16="http://schemas.microsoft.com/office/drawing/2014/main" id="{FBDF7A3E-922B-480D-8963-8781E0F47BF6}"/>
              </a:ext>
            </a:extLst>
          </p:cNvPr>
          <p:cNvSpPr txBox="1">
            <a:spLocks/>
          </p:cNvSpPr>
          <p:nvPr/>
        </p:nvSpPr>
        <p:spPr>
          <a:xfrm>
            <a:off x="7239000" y="6477000"/>
            <a:ext cx="4246027" cy="180975"/>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lgn="r"/>
            <a:r>
              <a:rPr lang="en-GB" sz="1200" dirty="0">
                <a:solidFill>
                  <a:schemeClr val="tx1"/>
                </a:solidFill>
              </a:rPr>
              <a:t>Michael Montemurro, Huawei</a:t>
            </a:r>
          </a:p>
        </p:txBody>
      </p:sp>
      <p:sp>
        <p:nvSpPr>
          <p:cNvPr id="2" name="Date Placeholder 1">
            <a:extLst>
              <a:ext uri="{FF2B5EF4-FFF2-40B4-BE49-F238E27FC236}">
                <a16:creationId xmlns:a16="http://schemas.microsoft.com/office/drawing/2014/main" id="{B1484594-FC5A-4F1C-B2DD-28411BB7641F}"/>
              </a:ext>
            </a:extLst>
          </p:cNvPr>
          <p:cNvSpPr>
            <a:spLocks noGrp="1"/>
          </p:cNvSpPr>
          <p:nvPr>
            <p:ph type="dt" idx="15"/>
          </p:nvPr>
        </p:nvSpPr>
        <p:spPr/>
        <p:txBody>
          <a:bodyPr/>
          <a:lstStyle/>
          <a:p>
            <a:r>
              <a:rPr lang="en-US"/>
              <a:t>September 2021</a:t>
            </a:r>
            <a:endParaRPr lang="en-GB" dirty="0"/>
          </a:p>
        </p:txBody>
      </p:sp>
      <p:sp>
        <p:nvSpPr>
          <p:cNvPr id="7" name="Footer Placeholder 6">
            <a:extLst>
              <a:ext uri="{FF2B5EF4-FFF2-40B4-BE49-F238E27FC236}">
                <a16:creationId xmlns:a16="http://schemas.microsoft.com/office/drawing/2014/main" id="{E10E874F-9F52-4D73-8F83-1FC5817D3528}"/>
              </a:ext>
            </a:extLst>
          </p:cNvPr>
          <p:cNvSpPr>
            <a:spLocks noGrp="1"/>
          </p:cNvSpPr>
          <p:nvPr>
            <p:ph type="ftr" idx="14"/>
          </p:nvPr>
        </p:nvSpPr>
        <p:spPr/>
        <p:txBody>
          <a:bodyPr/>
          <a:lstStyle/>
          <a:p>
            <a:r>
              <a:rPr lang="en-GB"/>
              <a:t>Stephen McCann, Huawei</a:t>
            </a:r>
            <a:endParaRPr lang="en-GB" dirty="0"/>
          </a:p>
        </p:txBody>
      </p:sp>
    </p:spTree>
    <p:extLst>
      <p:ext uri="{BB962C8B-B14F-4D97-AF65-F5344CB8AC3E}">
        <p14:creationId xmlns:p14="http://schemas.microsoft.com/office/powerpoint/2010/main" val="125762484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9BBCA7-6734-417E-A059-D179724F63DA}"/>
              </a:ext>
            </a:extLst>
          </p:cNvPr>
          <p:cNvSpPr>
            <a:spLocks noGrp="1"/>
          </p:cNvSpPr>
          <p:nvPr>
            <p:ph type="title"/>
          </p:nvPr>
        </p:nvSpPr>
        <p:spPr/>
        <p:txBody>
          <a:bodyPr/>
          <a:lstStyle/>
          <a:p>
            <a:r>
              <a:rPr lang="en-CA" dirty="0"/>
              <a:t>EBCS Addressing</a:t>
            </a:r>
          </a:p>
        </p:txBody>
      </p:sp>
      <p:sp>
        <p:nvSpPr>
          <p:cNvPr id="3" name="Content Placeholder 2">
            <a:extLst>
              <a:ext uri="{FF2B5EF4-FFF2-40B4-BE49-F238E27FC236}">
                <a16:creationId xmlns:a16="http://schemas.microsoft.com/office/drawing/2014/main" id="{DA02867E-4417-4F0F-959A-E4776B9007DA}"/>
              </a:ext>
            </a:extLst>
          </p:cNvPr>
          <p:cNvSpPr>
            <a:spLocks noGrp="1"/>
          </p:cNvSpPr>
          <p:nvPr>
            <p:ph idx="1"/>
          </p:nvPr>
        </p:nvSpPr>
        <p:spPr/>
        <p:txBody>
          <a:bodyPr/>
          <a:lstStyle/>
          <a:p>
            <a:pPr>
              <a:buFont typeface="Arial" panose="020B0604020202020204" pitchFamily="34" charset="0"/>
              <a:buChar char="•"/>
            </a:pPr>
            <a:r>
              <a:rPr lang="en-CA" dirty="0"/>
              <a:t>(Relay excepted) Frames use A1, A2, A3, and </a:t>
            </a:r>
            <a:r>
              <a:rPr lang="en-CA" dirty="0" err="1"/>
              <a:t>ToDS</a:t>
            </a:r>
            <a:r>
              <a:rPr lang="en-CA" dirty="0"/>
              <a:t>/</a:t>
            </a:r>
            <a:r>
              <a:rPr lang="en-CA" dirty="0" err="1"/>
              <a:t>FromDS</a:t>
            </a:r>
            <a:r>
              <a:rPr lang="en-CA" dirty="0"/>
              <a:t> fields in the MAC header to send/receive frames. </a:t>
            </a:r>
          </a:p>
          <a:p>
            <a:pPr>
              <a:buFont typeface="Arial" panose="020B0604020202020204" pitchFamily="34" charset="0"/>
              <a:buChar char="•"/>
            </a:pPr>
            <a:r>
              <a:rPr lang="en-CA" dirty="0"/>
              <a:t>Typically A1 = RA, A2 = TA, A3 = SA/DA/Context, </a:t>
            </a:r>
            <a:r>
              <a:rPr lang="en-CA" dirty="0" err="1"/>
              <a:t>ToDS</a:t>
            </a:r>
            <a:r>
              <a:rPr lang="en-CA" dirty="0"/>
              <a:t>/</a:t>
            </a:r>
            <a:r>
              <a:rPr lang="en-CA" dirty="0" err="1"/>
              <a:t>FromDS</a:t>
            </a:r>
            <a:r>
              <a:rPr lang="en-CA" dirty="0"/>
              <a:t> indicates direction.</a:t>
            </a:r>
          </a:p>
          <a:p>
            <a:pPr>
              <a:buFont typeface="Arial" panose="020B0604020202020204" pitchFamily="34" charset="0"/>
              <a:buChar char="•"/>
            </a:pPr>
            <a:r>
              <a:rPr lang="en-CA" dirty="0"/>
              <a:t>Proposal:</a:t>
            </a:r>
          </a:p>
          <a:p>
            <a:pPr lvl="1">
              <a:buFont typeface="Arial" panose="020B0604020202020204" pitchFamily="34" charset="0"/>
              <a:buChar char="•"/>
            </a:pPr>
            <a:r>
              <a:rPr lang="en-CA" dirty="0"/>
              <a:t>Introduce an EBCS Address to identify an EBCS traffic stream. </a:t>
            </a:r>
          </a:p>
          <a:p>
            <a:pPr lvl="1">
              <a:buFont typeface="Arial" panose="020B0604020202020204" pitchFamily="34" charset="0"/>
              <a:buChar char="•"/>
            </a:pPr>
            <a:r>
              <a:rPr lang="en-CA" dirty="0"/>
              <a:t>There are a number of ways to do this:</a:t>
            </a:r>
          </a:p>
          <a:p>
            <a:pPr lvl="2">
              <a:buFont typeface="Arial" panose="020B0604020202020204" pitchFamily="34" charset="0"/>
              <a:buChar char="•"/>
            </a:pPr>
            <a:r>
              <a:rPr lang="en-CA" dirty="0"/>
              <a:t>Reserve EBCS Addresses for UL/DL</a:t>
            </a:r>
          </a:p>
          <a:p>
            <a:pPr lvl="3">
              <a:buFont typeface="Arial" panose="020B0604020202020204" pitchFamily="34" charset="0"/>
              <a:buChar char="•"/>
            </a:pPr>
            <a:r>
              <a:rPr lang="en-CA" dirty="0"/>
              <a:t>Could be taken from the SAI </a:t>
            </a:r>
            <a:r>
              <a:rPr lang="en-CA" dirty="0" err="1"/>
              <a:t>quandrant</a:t>
            </a:r>
            <a:r>
              <a:rPr lang="en-CA" dirty="0"/>
              <a:t> (see 802c-2017)</a:t>
            </a:r>
          </a:p>
          <a:p>
            <a:pPr lvl="2">
              <a:buFont typeface="Arial" panose="020B0604020202020204" pitchFamily="34" charset="0"/>
              <a:buChar char="•"/>
            </a:pPr>
            <a:r>
              <a:rPr lang="en-CA" dirty="0"/>
              <a:t>Reserve MAC Address(es) with the 802.11 OUI</a:t>
            </a:r>
          </a:p>
          <a:p>
            <a:pPr lvl="1">
              <a:buFont typeface="Arial" panose="020B0604020202020204" pitchFamily="34" charset="0"/>
              <a:buChar char="•"/>
            </a:pPr>
            <a:r>
              <a:rPr lang="en-CA" dirty="0"/>
              <a:t>Could be a single MAC address or a pool of MAC addresses.</a:t>
            </a:r>
          </a:p>
        </p:txBody>
      </p:sp>
      <p:sp>
        <p:nvSpPr>
          <p:cNvPr id="5" name="Footer Placeholder 4">
            <a:extLst>
              <a:ext uri="{FF2B5EF4-FFF2-40B4-BE49-F238E27FC236}">
                <a16:creationId xmlns:a16="http://schemas.microsoft.com/office/drawing/2014/main" id="{B0B2A98D-9E78-4CD7-98DE-B2B400494E3B}"/>
              </a:ext>
            </a:extLst>
          </p:cNvPr>
          <p:cNvSpPr>
            <a:spLocks noGrp="1"/>
          </p:cNvSpPr>
          <p:nvPr>
            <p:ph type="ftr" idx="14"/>
          </p:nvPr>
        </p:nvSpPr>
        <p:spPr/>
        <p:txBody>
          <a:bodyPr/>
          <a:lstStyle/>
          <a:p>
            <a:r>
              <a:rPr lang="en-GB"/>
              <a:t>Stephen McCann, Huawei</a:t>
            </a:r>
            <a:endParaRPr lang="en-GB" dirty="0"/>
          </a:p>
        </p:txBody>
      </p:sp>
      <p:sp>
        <p:nvSpPr>
          <p:cNvPr id="6" name="Date Placeholder 5">
            <a:extLst>
              <a:ext uri="{FF2B5EF4-FFF2-40B4-BE49-F238E27FC236}">
                <a16:creationId xmlns:a16="http://schemas.microsoft.com/office/drawing/2014/main" id="{D5ED3F2D-965B-41AA-86B5-62F11B750343}"/>
              </a:ext>
            </a:extLst>
          </p:cNvPr>
          <p:cNvSpPr>
            <a:spLocks noGrp="1"/>
          </p:cNvSpPr>
          <p:nvPr>
            <p:ph type="dt" idx="15"/>
          </p:nvPr>
        </p:nvSpPr>
        <p:spPr/>
        <p:txBody>
          <a:bodyPr/>
          <a:lstStyle/>
          <a:p>
            <a:r>
              <a:rPr lang="en-US"/>
              <a:t>September 2021</a:t>
            </a:r>
            <a:endParaRPr lang="en-GB" dirty="0"/>
          </a:p>
        </p:txBody>
      </p:sp>
    </p:spTree>
    <p:extLst>
      <p:ext uri="{BB962C8B-B14F-4D97-AF65-F5344CB8AC3E}">
        <p14:creationId xmlns:p14="http://schemas.microsoft.com/office/powerpoint/2010/main" val="137789596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1BF8A1D4-0FEB-4FCF-84E1-9EFCDC1DE037}"/>
              </a:ext>
            </a:extLst>
          </p:cNvPr>
          <p:cNvSpPr>
            <a:spLocks noGrp="1"/>
          </p:cNvSpPr>
          <p:nvPr>
            <p:ph type="title"/>
          </p:nvPr>
        </p:nvSpPr>
        <p:spPr/>
        <p:txBody>
          <a:bodyPr/>
          <a:lstStyle/>
          <a:p>
            <a:r>
              <a:rPr lang="en-CA" dirty="0"/>
              <a:t>EBCS Frame Format Options</a:t>
            </a:r>
          </a:p>
        </p:txBody>
      </p:sp>
      <p:sp>
        <p:nvSpPr>
          <p:cNvPr id="8" name="Text Placeholder 7">
            <a:extLst>
              <a:ext uri="{FF2B5EF4-FFF2-40B4-BE49-F238E27FC236}">
                <a16:creationId xmlns:a16="http://schemas.microsoft.com/office/drawing/2014/main" id="{CC2ADA85-A457-43B0-8FFC-15B8AEE44701}"/>
              </a:ext>
            </a:extLst>
          </p:cNvPr>
          <p:cNvSpPr>
            <a:spLocks noGrp="1"/>
          </p:cNvSpPr>
          <p:nvPr>
            <p:ph type="body" idx="1"/>
          </p:nvPr>
        </p:nvSpPr>
        <p:spPr/>
        <p:txBody>
          <a:bodyPr/>
          <a:lstStyle/>
          <a:p>
            <a:endParaRPr lang="en-CA" dirty="0"/>
          </a:p>
        </p:txBody>
      </p:sp>
      <p:sp>
        <p:nvSpPr>
          <p:cNvPr id="6" name="Date Placeholder 5">
            <a:extLst>
              <a:ext uri="{FF2B5EF4-FFF2-40B4-BE49-F238E27FC236}">
                <a16:creationId xmlns:a16="http://schemas.microsoft.com/office/drawing/2014/main" id="{BBB9BEE6-C820-43E2-AD3D-CE48162CF0C8}"/>
              </a:ext>
            </a:extLst>
          </p:cNvPr>
          <p:cNvSpPr>
            <a:spLocks noGrp="1"/>
          </p:cNvSpPr>
          <p:nvPr>
            <p:ph type="dt" idx="10"/>
          </p:nvPr>
        </p:nvSpPr>
        <p:spPr/>
        <p:txBody>
          <a:bodyPr/>
          <a:lstStyle/>
          <a:p>
            <a:r>
              <a:rPr lang="en-US"/>
              <a:t>September 2021</a:t>
            </a:r>
            <a:endParaRPr lang="en-GB" dirty="0"/>
          </a:p>
        </p:txBody>
      </p:sp>
      <p:sp>
        <p:nvSpPr>
          <p:cNvPr id="5" name="Footer Placeholder 4">
            <a:extLst>
              <a:ext uri="{FF2B5EF4-FFF2-40B4-BE49-F238E27FC236}">
                <a16:creationId xmlns:a16="http://schemas.microsoft.com/office/drawing/2014/main" id="{0DCCDFF7-AE90-4A03-8522-506E1A111CA7}"/>
              </a:ext>
            </a:extLst>
          </p:cNvPr>
          <p:cNvSpPr>
            <a:spLocks noGrp="1"/>
          </p:cNvSpPr>
          <p:nvPr>
            <p:ph type="ftr" idx="11"/>
          </p:nvPr>
        </p:nvSpPr>
        <p:spPr/>
        <p:txBody>
          <a:bodyPr/>
          <a:lstStyle/>
          <a:p>
            <a:r>
              <a:rPr lang="en-GB"/>
              <a:t>Stephen McCann, Huawei</a:t>
            </a:r>
            <a:endParaRPr lang="en-GB" dirty="0"/>
          </a:p>
        </p:txBody>
      </p:sp>
    </p:spTree>
    <p:extLst>
      <p:ext uri="{BB962C8B-B14F-4D97-AF65-F5344CB8AC3E}">
        <p14:creationId xmlns:p14="http://schemas.microsoft.com/office/powerpoint/2010/main" val="61849648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77280DD0-3A15-4163-9D6E-C55D990C662C}"/>
              </a:ext>
            </a:extLst>
          </p:cNvPr>
          <p:cNvGraphicFramePr>
            <a:graphicFrameLocks noGrp="1"/>
          </p:cNvGraphicFramePr>
          <p:nvPr>
            <p:extLst>
              <p:ext uri="{D42A27DB-BD31-4B8C-83A1-F6EECF244321}">
                <p14:modId xmlns:p14="http://schemas.microsoft.com/office/powerpoint/2010/main" val="386697888"/>
              </p:ext>
            </p:extLst>
          </p:nvPr>
        </p:nvGraphicFramePr>
        <p:xfrm>
          <a:off x="1549085" y="1832664"/>
          <a:ext cx="9091716" cy="2739336"/>
        </p:xfrm>
        <a:graphic>
          <a:graphicData uri="http://schemas.openxmlformats.org/drawingml/2006/table">
            <a:tbl>
              <a:tblPr firstRow="1" bandRow="1">
                <a:tableStyleId>{5C22544A-7EE6-4342-B048-85BDC9FD1C3A}</a:tableStyleId>
              </a:tblPr>
              <a:tblGrid>
                <a:gridCol w="1310074">
                  <a:extLst>
                    <a:ext uri="{9D8B030D-6E8A-4147-A177-3AD203B41FA5}">
                      <a16:colId xmlns:a16="http://schemas.microsoft.com/office/drawing/2014/main" val="2930080519"/>
                    </a:ext>
                  </a:extLst>
                </a:gridCol>
                <a:gridCol w="1398726">
                  <a:extLst>
                    <a:ext uri="{9D8B030D-6E8A-4147-A177-3AD203B41FA5}">
                      <a16:colId xmlns:a16="http://schemas.microsoft.com/office/drawing/2014/main" val="1168610275"/>
                    </a:ext>
                  </a:extLst>
                </a:gridCol>
                <a:gridCol w="1595729">
                  <a:extLst>
                    <a:ext uri="{9D8B030D-6E8A-4147-A177-3AD203B41FA5}">
                      <a16:colId xmlns:a16="http://schemas.microsoft.com/office/drawing/2014/main" val="3721775878"/>
                    </a:ext>
                  </a:extLst>
                </a:gridCol>
                <a:gridCol w="1595729">
                  <a:extLst>
                    <a:ext uri="{9D8B030D-6E8A-4147-A177-3AD203B41FA5}">
                      <a16:colId xmlns:a16="http://schemas.microsoft.com/office/drawing/2014/main" val="1968749573"/>
                    </a:ext>
                  </a:extLst>
                </a:gridCol>
                <a:gridCol w="1869190">
                  <a:extLst>
                    <a:ext uri="{9D8B030D-6E8A-4147-A177-3AD203B41FA5}">
                      <a16:colId xmlns:a16="http://schemas.microsoft.com/office/drawing/2014/main" val="3046066436"/>
                    </a:ext>
                  </a:extLst>
                </a:gridCol>
                <a:gridCol w="1322268">
                  <a:extLst>
                    <a:ext uri="{9D8B030D-6E8A-4147-A177-3AD203B41FA5}">
                      <a16:colId xmlns:a16="http://schemas.microsoft.com/office/drawing/2014/main" val="2269792287"/>
                    </a:ext>
                  </a:extLst>
                </a:gridCol>
              </a:tblGrid>
              <a:tr h="913112">
                <a:tc>
                  <a:txBody>
                    <a:bodyPr/>
                    <a:lstStyle/>
                    <a:p>
                      <a:pPr marL="0" algn="ctr" rtl="0" eaLnBrk="1" latinLnBrk="0" hangingPunct="1">
                        <a:spcBef>
                          <a:spcPts val="0"/>
                        </a:spcBef>
                        <a:spcAft>
                          <a:spcPts val="0"/>
                        </a:spcAft>
                      </a:pPr>
                      <a:r>
                        <a:rPr lang="en-CA" sz="2300" kern="1200">
                          <a:effectLst/>
                        </a:rPr>
                        <a:t>Direction</a:t>
                      </a:r>
                      <a:endParaRPr lang="en-CA" sz="2300">
                        <a:effectLst/>
                      </a:endParaRPr>
                    </a:p>
                  </a:txBody>
                  <a:tcPr marL="0" marR="0" marT="0" marB="0" anchor="ctr"/>
                </a:tc>
                <a:tc>
                  <a:txBody>
                    <a:bodyPr/>
                    <a:lstStyle/>
                    <a:p>
                      <a:pPr marL="0" algn="ctr" rtl="0" eaLnBrk="1" latinLnBrk="0" hangingPunct="1">
                        <a:spcBef>
                          <a:spcPts val="0"/>
                        </a:spcBef>
                        <a:spcAft>
                          <a:spcPts val="0"/>
                        </a:spcAft>
                      </a:pPr>
                      <a:r>
                        <a:rPr lang="en-CA" sz="2300" kern="1200">
                          <a:effectLst/>
                        </a:rPr>
                        <a:t>A1 (RA)</a:t>
                      </a:r>
                      <a:endParaRPr lang="en-CA" sz="2300">
                        <a:effectLst/>
                      </a:endParaRPr>
                    </a:p>
                  </a:txBody>
                  <a:tcPr marL="0" marR="0" marT="0" marB="0" anchor="ctr"/>
                </a:tc>
                <a:tc>
                  <a:txBody>
                    <a:bodyPr/>
                    <a:lstStyle/>
                    <a:p>
                      <a:pPr marL="0" algn="ctr" rtl="0" eaLnBrk="1" latinLnBrk="0" hangingPunct="1">
                        <a:spcBef>
                          <a:spcPts val="0"/>
                        </a:spcBef>
                        <a:spcAft>
                          <a:spcPts val="0"/>
                        </a:spcAft>
                      </a:pPr>
                      <a:r>
                        <a:rPr lang="en-CA" sz="2300" kern="1200">
                          <a:effectLst/>
                        </a:rPr>
                        <a:t>A2 (TA)</a:t>
                      </a:r>
                      <a:endParaRPr lang="en-CA" sz="2300">
                        <a:effectLst/>
                      </a:endParaRPr>
                    </a:p>
                  </a:txBody>
                  <a:tcPr marL="0" marR="0" marT="0" marB="0" anchor="ctr"/>
                </a:tc>
                <a:tc>
                  <a:txBody>
                    <a:bodyPr/>
                    <a:lstStyle/>
                    <a:p>
                      <a:pPr marL="0" algn="ctr" rtl="0" eaLnBrk="1" latinLnBrk="0" hangingPunct="1">
                        <a:spcBef>
                          <a:spcPts val="0"/>
                        </a:spcBef>
                        <a:spcAft>
                          <a:spcPts val="0"/>
                        </a:spcAft>
                      </a:pPr>
                      <a:r>
                        <a:rPr lang="en-CA" sz="2300" kern="1200">
                          <a:effectLst/>
                        </a:rPr>
                        <a:t>A3</a:t>
                      </a:r>
                      <a:endParaRPr lang="en-CA" sz="2300">
                        <a:effectLst/>
                      </a:endParaRPr>
                    </a:p>
                  </a:txBody>
                  <a:tcPr marL="0" marR="0" marT="0" marB="0" anchor="ctr"/>
                </a:tc>
                <a:tc>
                  <a:txBody>
                    <a:bodyPr/>
                    <a:lstStyle/>
                    <a:p>
                      <a:pPr marL="0" algn="ctr" rtl="0" eaLnBrk="1" latinLnBrk="0" hangingPunct="1">
                        <a:spcBef>
                          <a:spcPts val="0"/>
                        </a:spcBef>
                        <a:spcAft>
                          <a:spcPts val="0"/>
                        </a:spcAft>
                      </a:pPr>
                      <a:r>
                        <a:rPr lang="en-CA" sz="2300" err="1">
                          <a:effectLst/>
                        </a:rPr>
                        <a:t>ToDS</a:t>
                      </a:r>
                      <a:endParaRPr lang="en-CA" sz="2300">
                        <a:effectLst/>
                      </a:endParaRPr>
                    </a:p>
                  </a:txBody>
                  <a:tcPr marL="0" marR="0" marT="0" marB="0" anchor="ctr"/>
                </a:tc>
                <a:tc>
                  <a:txBody>
                    <a:bodyPr/>
                    <a:lstStyle/>
                    <a:p>
                      <a:pPr marL="0" algn="ctr" rtl="0" eaLnBrk="1" latinLnBrk="0" hangingPunct="1">
                        <a:spcBef>
                          <a:spcPts val="0"/>
                        </a:spcBef>
                        <a:spcAft>
                          <a:spcPts val="0"/>
                        </a:spcAft>
                      </a:pPr>
                      <a:r>
                        <a:rPr lang="en-CA" sz="2300" err="1">
                          <a:effectLst/>
                        </a:rPr>
                        <a:t>FromDS</a:t>
                      </a:r>
                      <a:endParaRPr lang="en-CA" sz="2300">
                        <a:effectLst/>
                      </a:endParaRPr>
                    </a:p>
                  </a:txBody>
                  <a:tcPr marL="0" marR="0" marT="0" marB="0" anchor="ctr"/>
                </a:tc>
                <a:extLst>
                  <a:ext uri="{0D108BD9-81ED-4DB2-BD59-A6C34878D82A}">
                    <a16:rowId xmlns:a16="http://schemas.microsoft.com/office/drawing/2014/main" val="474424396"/>
                  </a:ext>
                </a:extLst>
              </a:tr>
              <a:tr h="913112">
                <a:tc>
                  <a:txBody>
                    <a:bodyPr/>
                    <a:lstStyle/>
                    <a:p>
                      <a:pPr marL="0" algn="ctr" rtl="0" eaLnBrk="1" latinLnBrk="0" hangingPunct="1">
                        <a:spcBef>
                          <a:spcPts val="0"/>
                        </a:spcBef>
                        <a:spcAft>
                          <a:spcPts val="0"/>
                        </a:spcAft>
                      </a:pPr>
                      <a:r>
                        <a:rPr lang="en-CA" sz="2300" kern="1200" dirty="0">
                          <a:effectLst/>
                        </a:rPr>
                        <a:t>UL</a:t>
                      </a:r>
                      <a:endParaRPr lang="en-CA" sz="2300" dirty="0">
                        <a:effectLst/>
                      </a:endParaRPr>
                    </a:p>
                  </a:txBody>
                  <a:tcPr marL="0" marR="0" marT="0" marB="0" anchor="ctr"/>
                </a:tc>
                <a:tc>
                  <a:txBody>
                    <a:bodyPr/>
                    <a:lstStyle/>
                    <a:p>
                      <a:pPr marL="0" algn="ctr" rtl="0" eaLnBrk="1" latinLnBrk="0" hangingPunct="1">
                        <a:spcBef>
                          <a:spcPts val="0"/>
                        </a:spcBef>
                        <a:spcAft>
                          <a:spcPts val="0"/>
                        </a:spcAft>
                      </a:pPr>
                      <a:r>
                        <a:rPr lang="en-CA" sz="2300" kern="1200" dirty="0">
                          <a:effectLst/>
                        </a:rPr>
                        <a:t>EBCS</a:t>
                      </a:r>
                      <a:endParaRPr lang="en-CA" sz="2300" dirty="0">
                        <a:effectLst/>
                      </a:endParaRPr>
                    </a:p>
                  </a:txBody>
                  <a:tcPr marL="0" marR="0" marT="0" marB="0" anchor="ctr"/>
                </a:tc>
                <a:tc>
                  <a:txBody>
                    <a:bodyPr/>
                    <a:lstStyle/>
                    <a:p>
                      <a:pPr marL="0" algn="ctr" rtl="0" eaLnBrk="1" latinLnBrk="0" hangingPunct="1">
                        <a:spcBef>
                          <a:spcPts val="0"/>
                        </a:spcBef>
                        <a:spcAft>
                          <a:spcPts val="0"/>
                        </a:spcAft>
                      </a:pPr>
                      <a:r>
                        <a:rPr lang="en-CA" sz="2300" kern="1200" dirty="0">
                          <a:effectLst/>
                        </a:rPr>
                        <a:t>STA</a:t>
                      </a:r>
                      <a:endParaRPr lang="en-CA" sz="2300" dirty="0">
                        <a:effectLst/>
                      </a:endParaRPr>
                    </a:p>
                  </a:txBody>
                  <a:tcPr marL="0" marR="0" marT="0" marB="0" anchor="ctr"/>
                </a:tc>
                <a:tc>
                  <a:txBody>
                    <a:bodyPr/>
                    <a:lstStyle/>
                    <a:p>
                      <a:pPr marL="0" algn="ctr" rtl="0" eaLnBrk="1" latinLnBrk="0" hangingPunct="1">
                        <a:spcBef>
                          <a:spcPts val="0"/>
                        </a:spcBef>
                        <a:spcAft>
                          <a:spcPts val="0"/>
                        </a:spcAft>
                      </a:pPr>
                      <a:r>
                        <a:rPr lang="en-CA" sz="2300" kern="1200" dirty="0">
                          <a:effectLst/>
                        </a:rPr>
                        <a:t>MCAST</a:t>
                      </a:r>
                      <a:endParaRPr lang="en-CA" sz="2300" dirty="0">
                        <a:effectLst/>
                      </a:endParaRPr>
                    </a:p>
                  </a:txBody>
                  <a:tcPr marL="0" marR="0" marT="0" marB="0" anchor="ctr"/>
                </a:tc>
                <a:tc>
                  <a:txBody>
                    <a:bodyPr/>
                    <a:lstStyle/>
                    <a:p>
                      <a:pPr marL="0" algn="ctr" rtl="0" eaLnBrk="1" latinLnBrk="0" hangingPunct="1">
                        <a:spcBef>
                          <a:spcPts val="0"/>
                        </a:spcBef>
                        <a:spcAft>
                          <a:spcPts val="0"/>
                        </a:spcAft>
                      </a:pPr>
                      <a:r>
                        <a:rPr lang="en-CA" sz="2300" dirty="0">
                          <a:effectLst/>
                        </a:rPr>
                        <a:t>1</a:t>
                      </a:r>
                    </a:p>
                  </a:txBody>
                  <a:tcPr marL="0" marR="0" marT="0" marB="0" anchor="ctr"/>
                </a:tc>
                <a:tc>
                  <a:txBody>
                    <a:bodyPr/>
                    <a:lstStyle/>
                    <a:p>
                      <a:pPr marL="0" algn="ctr" rtl="0" eaLnBrk="1" latinLnBrk="0" hangingPunct="1">
                        <a:spcBef>
                          <a:spcPts val="0"/>
                        </a:spcBef>
                        <a:spcAft>
                          <a:spcPts val="0"/>
                        </a:spcAft>
                      </a:pPr>
                      <a:r>
                        <a:rPr lang="en-CA" sz="2300" dirty="0">
                          <a:effectLst/>
                        </a:rPr>
                        <a:t>0</a:t>
                      </a:r>
                    </a:p>
                  </a:txBody>
                  <a:tcPr marL="0" marR="0" marT="0" marB="0" anchor="ctr"/>
                </a:tc>
                <a:extLst>
                  <a:ext uri="{0D108BD9-81ED-4DB2-BD59-A6C34878D82A}">
                    <a16:rowId xmlns:a16="http://schemas.microsoft.com/office/drawing/2014/main" val="3915614709"/>
                  </a:ext>
                </a:extLst>
              </a:tr>
              <a:tr h="913112">
                <a:tc>
                  <a:txBody>
                    <a:bodyPr/>
                    <a:lstStyle/>
                    <a:p>
                      <a:pPr marL="0" algn="ctr" rtl="0" eaLnBrk="1" latinLnBrk="0" hangingPunct="1">
                        <a:spcBef>
                          <a:spcPts val="0"/>
                        </a:spcBef>
                        <a:spcAft>
                          <a:spcPts val="0"/>
                        </a:spcAft>
                      </a:pPr>
                      <a:r>
                        <a:rPr lang="en-CA" sz="2300" kern="1200" dirty="0">
                          <a:effectLst/>
                        </a:rPr>
                        <a:t>DL</a:t>
                      </a:r>
                      <a:endParaRPr lang="en-CA" sz="2300" dirty="0">
                        <a:effectLst/>
                      </a:endParaRPr>
                    </a:p>
                  </a:txBody>
                  <a:tcPr marL="0" marR="0" marT="0" marB="0" anchor="ctr"/>
                </a:tc>
                <a:tc>
                  <a:txBody>
                    <a:bodyPr/>
                    <a:lstStyle/>
                    <a:p>
                      <a:pPr marL="0" algn="ctr" rtl="0" eaLnBrk="1" latinLnBrk="0" hangingPunct="1">
                        <a:spcBef>
                          <a:spcPts val="0"/>
                        </a:spcBef>
                        <a:spcAft>
                          <a:spcPts val="0"/>
                        </a:spcAft>
                      </a:pPr>
                      <a:r>
                        <a:rPr lang="en-CA" sz="2300" kern="1200">
                          <a:effectLst/>
                        </a:rPr>
                        <a:t>EBCS</a:t>
                      </a:r>
                      <a:endParaRPr lang="en-CA" sz="2300">
                        <a:effectLst/>
                      </a:endParaRPr>
                    </a:p>
                  </a:txBody>
                  <a:tcPr marL="0" marR="0" marT="0" marB="0" anchor="ctr"/>
                </a:tc>
                <a:tc>
                  <a:txBody>
                    <a:bodyPr/>
                    <a:lstStyle/>
                    <a:p>
                      <a:pPr marL="0" algn="ctr" rtl="0" eaLnBrk="1" latinLnBrk="0" hangingPunct="1">
                        <a:spcBef>
                          <a:spcPts val="0"/>
                        </a:spcBef>
                        <a:spcAft>
                          <a:spcPts val="0"/>
                        </a:spcAft>
                      </a:pPr>
                      <a:r>
                        <a:rPr lang="en-CA" sz="2300" kern="1200">
                          <a:effectLst/>
                        </a:rPr>
                        <a:t>AP MAC</a:t>
                      </a:r>
                      <a:endParaRPr lang="en-CA" sz="2300">
                        <a:effectLst/>
                      </a:endParaRPr>
                    </a:p>
                  </a:txBody>
                  <a:tcPr marL="0" marR="0" marT="0" marB="0" anchor="ctr"/>
                </a:tc>
                <a:tc>
                  <a:txBody>
                    <a:bodyPr/>
                    <a:lstStyle/>
                    <a:p>
                      <a:pPr marL="0" algn="ctr" rtl="0" eaLnBrk="1" latinLnBrk="0" hangingPunct="1">
                        <a:spcBef>
                          <a:spcPts val="0"/>
                        </a:spcBef>
                        <a:spcAft>
                          <a:spcPts val="0"/>
                        </a:spcAft>
                      </a:pPr>
                      <a:r>
                        <a:rPr lang="en-CA" sz="2300" kern="1200" dirty="0">
                          <a:effectLst/>
                        </a:rPr>
                        <a:t>MCAST</a:t>
                      </a:r>
                      <a:endParaRPr lang="en-CA" sz="2300" dirty="0">
                        <a:effectLst/>
                      </a:endParaRPr>
                    </a:p>
                  </a:txBody>
                  <a:tcPr marL="0" marR="0" marT="0" marB="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CA" sz="2300">
                          <a:effectLst/>
                        </a:rPr>
                        <a:t>0 </a:t>
                      </a:r>
                    </a:p>
                  </a:txBody>
                  <a:tcPr marL="0" marR="0" marT="0" marB="0" anchor="ctr"/>
                </a:tc>
                <a:tc>
                  <a:txBody>
                    <a:bodyPr/>
                    <a:lstStyle/>
                    <a:p>
                      <a:pPr marL="0" algn="ctr" rtl="0" eaLnBrk="1" latinLnBrk="0" hangingPunct="1">
                        <a:spcBef>
                          <a:spcPts val="0"/>
                        </a:spcBef>
                        <a:spcAft>
                          <a:spcPts val="0"/>
                        </a:spcAft>
                      </a:pPr>
                      <a:r>
                        <a:rPr lang="en-CA" sz="2300" dirty="0">
                          <a:effectLst/>
                        </a:rPr>
                        <a:t>1</a:t>
                      </a:r>
                    </a:p>
                  </a:txBody>
                  <a:tcPr marL="0" marR="0" marT="0" marB="0" anchor="ctr"/>
                </a:tc>
                <a:extLst>
                  <a:ext uri="{0D108BD9-81ED-4DB2-BD59-A6C34878D82A}">
                    <a16:rowId xmlns:a16="http://schemas.microsoft.com/office/drawing/2014/main" val="4022422158"/>
                  </a:ext>
                </a:extLst>
              </a:tr>
            </a:tbl>
          </a:graphicData>
        </a:graphic>
      </p:graphicFrame>
      <p:sp>
        <p:nvSpPr>
          <p:cNvPr id="6" name="TextBox 5">
            <a:extLst>
              <a:ext uri="{FF2B5EF4-FFF2-40B4-BE49-F238E27FC236}">
                <a16:creationId xmlns:a16="http://schemas.microsoft.com/office/drawing/2014/main" id="{CB95DDA1-FFA9-4151-8A55-7BDEBA1D5EDD}"/>
              </a:ext>
            </a:extLst>
          </p:cNvPr>
          <p:cNvSpPr txBox="1"/>
          <p:nvPr/>
        </p:nvSpPr>
        <p:spPr>
          <a:xfrm>
            <a:off x="4477555" y="2331076"/>
            <a:ext cx="2743200"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endParaRPr lang="en-GB"/>
          </a:p>
        </p:txBody>
      </p:sp>
      <p:sp>
        <p:nvSpPr>
          <p:cNvPr id="4" name="Title 3">
            <a:extLst>
              <a:ext uri="{FF2B5EF4-FFF2-40B4-BE49-F238E27FC236}">
                <a16:creationId xmlns:a16="http://schemas.microsoft.com/office/drawing/2014/main" id="{6B47D99F-4CC6-4E43-A200-F71A8B668FA6}"/>
              </a:ext>
            </a:extLst>
          </p:cNvPr>
          <p:cNvSpPr>
            <a:spLocks noGrp="1"/>
          </p:cNvSpPr>
          <p:nvPr>
            <p:ph type="title"/>
          </p:nvPr>
        </p:nvSpPr>
        <p:spPr/>
        <p:txBody>
          <a:bodyPr/>
          <a:lstStyle/>
          <a:p>
            <a:r>
              <a:rPr lang="en-CA" dirty="0">
                <a:cs typeface="Calibri Light"/>
              </a:rPr>
              <a:t>Alternative 1: EBCS And Multicast Address </a:t>
            </a:r>
            <a:br>
              <a:rPr lang="en-CA" dirty="0">
                <a:cs typeface="Calibri Light"/>
              </a:rPr>
            </a:br>
            <a:endParaRPr lang="en-CA" dirty="0"/>
          </a:p>
        </p:txBody>
      </p:sp>
      <p:sp>
        <p:nvSpPr>
          <p:cNvPr id="8" name="TextBox 7">
            <a:extLst>
              <a:ext uri="{FF2B5EF4-FFF2-40B4-BE49-F238E27FC236}">
                <a16:creationId xmlns:a16="http://schemas.microsoft.com/office/drawing/2014/main" id="{9EFD2E67-DDF3-4E3A-B695-36034A10AF22}"/>
              </a:ext>
            </a:extLst>
          </p:cNvPr>
          <p:cNvSpPr txBox="1"/>
          <p:nvPr/>
        </p:nvSpPr>
        <p:spPr>
          <a:xfrm>
            <a:off x="2084246" y="5046130"/>
            <a:ext cx="6652014" cy="830997"/>
          </a:xfrm>
          <a:prstGeom prst="rect">
            <a:avLst/>
          </a:prstGeom>
          <a:noFill/>
        </p:spPr>
        <p:txBody>
          <a:bodyPr wrap="none" rtlCol="0">
            <a:spAutoFit/>
          </a:bodyPr>
          <a:lstStyle/>
          <a:p>
            <a:pPr marL="342900" indent="-342900">
              <a:buFont typeface="Arial" panose="020B0604020202020204" pitchFamily="34" charset="0"/>
              <a:buChar char="•"/>
            </a:pPr>
            <a:r>
              <a:rPr lang="en-CA" dirty="0">
                <a:solidFill>
                  <a:schemeClr val="tx1"/>
                </a:solidFill>
              </a:rPr>
              <a:t>Use EBCS MAC address to identify EBCS traffic</a:t>
            </a:r>
          </a:p>
          <a:p>
            <a:pPr marL="342900" indent="-342900">
              <a:buFont typeface="Arial" panose="020B0604020202020204" pitchFamily="34" charset="0"/>
              <a:buChar char="•"/>
            </a:pPr>
            <a:r>
              <a:rPr lang="en-CA" dirty="0" err="1">
                <a:solidFill>
                  <a:schemeClr val="tx1"/>
                </a:solidFill>
              </a:rPr>
              <a:t>ToDS</a:t>
            </a:r>
            <a:r>
              <a:rPr lang="en-CA" dirty="0">
                <a:solidFill>
                  <a:schemeClr val="tx1"/>
                </a:solidFill>
              </a:rPr>
              <a:t>/</a:t>
            </a:r>
            <a:r>
              <a:rPr lang="en-CA" dirty="0" err="1">
                <a:solidFill>
                  <a:schemeClr val="tx1"/>
                </a:solidFill>
              </a:rPr>
              <a:t>FromDS</a:t>
            </a:r>
            <a:r>
              <a:rPr lang="en-CA" dirty="0">
                <a:solidFill>
                  <a:schemeClr val="tx1"/>
                </a:solidFill>
              </a:rPr>
              <a:t> to indicate UL/DL </a:t>
            </a:r>
          </a:p>
        </p:txBody>
      </p:sp>
      <p:sp>
        <p:nvSpPr>
          <p:cNvPr id="9" name="Date Placeholder 8">
            <a:extLst>
              <a:ext uri="{FF2B5EF4-FFF2-40B4-BE49-F238E27FC236}">
                <a16:creationId xmlns:a16="http://schemas.microsoft.com/office/drawing/2014/main" id="{0CC48ED6-6104-4C90-BFCB-16D61EAE77C0}"/>
              </a:ext>
            </a:extLst>
          </p:cNvPr>
          <p:cNvSpPr>
            <a:spLocks noGrp="1"/>
          </p:cNvSpPr>
          <p:nvPr>
            <p:ph type="dt" idx="10"/>
          </p:nvPr>
        </p:nvSpPr>
        <p:spPr/>
        <p:txBody>
          <a:bodyPr/>
          <a:lstStyle/>
          <a:p>
            <a:r>
              <a:rPr lang="en-US"/>
              <a:t>September 2021</a:t>
            </a:r>
            <a:endParaRPr lang="en-GB" dirty="0"/>
          </a:p>
        </p:txBody>
      </p:sp>
      <p:sp>
        <p:nvSpPr>
          <p:cNvPr id="10" name="Footer Placeholder 9">
            <a:extLst>
              <a:ext uri="{FF2B5EF4-FFF2-40B4-BE49-F238E27FC236}">
                <a16:creationId xmlns:a16="http://schemas.microsoft.com/office/drawing/2014/main" id="{DDFB9CB2-4672-49AD-BFC5-D6D733A2000F}"/>
              </a:ext>
            </a:extLst>
          </p:cNvPr>
          <p:cNvSpPr>
            <a:spLocks noGrp="1"/>
          </p:cNvSpPr>
          <p:nvPr>
            <p:ph type="ftr" idx="11"/>
          </p:nvPr>
        </p:nvSpPr>
        <p:spPr/>
        <p:txBody>
          <a:bodyPr/>
          <a:lstStyle/>
          <a:p>
            <a:r>
              <a:rPr lang="en-GB"/>
              <a:t>Stephen McCann, Huawei</a:t>
            </a:r>
            <a:endParaRPr lang="en-GB" dirty="0"/>
          </a:p>
        </p:txBody>
      </p:sp>
    </p:spTree>
    <p:extLst>
      <p:ext uri="{BB962C8B-B14F-4D97-AF65-F5344CB8AC3E}">
        <p14:creationId xmlns:p14="http://schemas.microsoft.com/office/powerpoint/2010/main" val="264369060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77280DD0-3A15-4163-9D6E-C55D990C662C}"/>
              </a:ext>
            </a:extLst>
          </p:cNvPr>
          <p:cNvGraphicFramePr>
            <a:graphicFrameLocks noGrp="1"/>
          </p:cNvGraphicFramePr>
          <p:nvPr>
            <p:extLst>
              <p:ext uri="{D42A27DB-BD31-4B8C-83A1-F6EECF244321}">
                <p14:modId xmlns:p14="http://schemas.microsoft.com/office/powerpoint/2010/main" val="3515249731"/>
              </p:ext>
            </p:extLst>
          </p:nvPr>
        </p:nvGraphicFramePr>
        <p:xfrm>
          <a:off x="1549085" y="1752600"/>
          <a:ext cx="9091716" cy="2739336"/>
        </p:xfrm>
        <a:graphic>
          <a:graphicData uri="http://schemas.openxmlformats.org/drawingml/2006/table">
            <a:tbl>
              <a:tblPr firstRow="1" bandRow="1">
                <a:tableStyleId>{5C22544A-7EE6-4342-B048-85BDC9FD1C3A}</a:tableStyleId>
              </a:tblPr>
              <a:tblGrid>
                <a:gridCol w="1310074">
                  <a:extLst>
                    <a:ext uri="{9D8B030D-6E8A-4147-A177-3AD203B41FA5}">
                      <a16:colId xmlns:a16="http://schemas.microsoft.com/office/drawing/2014/main" val="2930080519"/>
                    </a:ext>
                  </a:extLst>
                </a:gridCol>
                <a:gridCol w="1398726">
                  <a:extLst>
                    <a:ext uri="{9D8B030D-6E8A-4147-A177-3AD203B41FA5}">
                      <a16:colId xmlns:a16="http://schemas.microsoft.com/office/drawing/2014/main" val="1168610275"/>
                    </a:ext>
                  </a:extLst>
                </a:gridCol>
                <a:gridCol w="1595729">
                  <a:extLst>
                    <a:ext uri="{9D8B030D-6E8A-4147-A177-3AD203B41FA5}">
                      <a16:colId xmlns:a16="http://schemas.microsoft.com/office/drawing/2014/main" val="3721775878"/>
                    </a:ext>
                  </a:extLst>
                </a:gridCol>
                <a:gridCol w="1595729">
                  <a:extLst>
                    <a:ext uri="{9D8B030D-6E8A-4147-A177-3AD203B41FA5}">
                      <a16:colId xmlns:a16="http://schemas.microsoft.com/office/drawing/2014/main" val="1968749573"/>
                    </a:ext>
                  </a:extLst>
                </a:gridCol>
                <a:gridCol w="1869190">
                  <a:extLst>
                    <a:ext uri="{9D8B030D-6E8A-4147-A177-3AD203B41FA5}">
                      <a16:colId xmlns:a16="http://schemas.microsoft.com/office/drawing/2014/main" val="3046066436"/>
                    </a:ext>
                  </a:extLst>
                </a:gridCol>
                <a:gridCol w="1322268">
                  <a:extLst>
                    <a:ext uri="{9D8B030D-6E8A-4147-A177-3AD203B41FA5}">
                      <a16:colId xmlns:a16="http://schemas.microsoft.com/office/drawing/2014/main" val="2269792287"/>
                    </a:ext>
                  </a:extLst>
                </a:gridCol>
              </a:tblGrid>
              <a:tr h="913112">
                <a:tc>
                  <a:txBody>
                    <a:bodyPr/>
                    <a:lstStyle/>
                    <a:p>
                      <a:pPr marL="0" algn="ctr" rtl="0" eaLnBrk="1" latinLnBrk="0" hangingPunct="1">
                        <a:spcBef>
                          <a:spcPts val="0"/>
                        </a:spcBef>
                        <a:spcAft>
                          <a:spcPts val="0"/>
                        </a:spcAft>
                      </a:pPr>
                      <a:r>
                        <a:rPr lang="en-CA" sz="2300" kern="1200" dirty="0">
                          <a:effectLst/>
                        </a:rPr>
                        <a:t>Direction</a:t>
                      </a:r>
                      <a:endParaRPr lang="en-CA" sz="2300" dirty="0">
                        <a:effectLst/>
                      </a:endParaRPr>
                    </a:p>
                  </a:txBody>
                  <a:tcPr marL="0" marR="0" marT="0" marB="0" anchor="ctr"/>
                </a:tc>
                <a:tc>
                  <a:txBody>
                    <a:bodyPr/>
                    <a:lstStyle/>
                    <a:p>
                      <a:pPr marL="0" algn="ctr" rtl="0" eaLnBrk="1" latinLnBrk="0" hangingPunct="1">
                        <a:spcBef>
                          <a:spcPts val="0"/>
                        </a:spcBef>
                        <a:spcAft>
                          <a:spcPts val="0"/>
                        </a:spcAft>
                      </a:pPr>
                      <a:r>
                        <a:rPr lang="en-CA" sz="2300" kern="1200" dirty="0">
                          <a:effectLst/>
                        </a:rPr>
                        <a:t>A1 (RA)</a:t>
                      </a:r>
                      <a:endParaRPr lang="en-CA" sz="2300" dirty="0">
                        <a:effectLst/>
                      </a:endParaRPr>
                    </a:p>
                  </a:txBody>
                  <a:tcPr marL="0" marR="0" marT="0" marB="0" anchor="ctr"/>
                </a:tc>
                <a:tc>
                  <a:txBody>
                    <a:bodyPr/>
                    <a:lstStyle/>
                    <a:p>
                      <a:pPr marL="0" algn="ctr" rtl="0" eaLnBrk="1" latinLnBrk="0" hangingPunct="1">
                        <a:spcBef>
                          <a:spcPts val="0"/>
                        </a:spcBef>
                        <a:spcAft>
                          <a:spcPts val="0"/>
                        </a:spcAft>
                      </a:pPr>
                      <a:r>
                        <a:rPr lang="en-CA" sz="2300" kern="1200">
                          <a:effectLst/>
                        </a:rPr>
                        <a:t>A2 (TA)</a:t>
                      </a:r>
                      <a:endParaRPr lang="en-CA" sz="2300">
                        <a:effectLst/>
                      </a:endParaRPr>
                    </a:p>
                  </a:txBody>
                  <a:tcPr marL="0" marR="0" marT="0" marB="0" anchor="ctr"/>
                </a:tc>
                <a:tc>
                  <a:txBody>
                    <a:bodyPr/>
                    <a:lstStyle/>
                    <a:p>
                      <a:pPr marL="0" algn="ctr" rtl="0" eaLnBrk="1" latinLnBrk="0" hangingPunct="1">
                        <a:spcBef>
                          <a:spcPts val="0"/>
                        </a:spcBef>
                        <a:spcAft>
                          <a:spcPts val="0"/>
                        </a:spcAft>
                      </a:pPr>
                      <a:r>
                        <a:rPr lang="en-CA" sz="2300" kern="1200">
                          <a:effectLst/>
                        </a:rPr>
                        <a:t>A3</a:t>
                      </a:r>
                      <a:endParaRPr lang="en-CA" sz="2300">
                        <a:effectLst/>
                      </a:endParaRPr>
                    </a:p>
                  </a:txBody>
                  <a:tcPr marL="0" marR="0" marT="0" marB="0" anchor="ctr"/>
                </a:tc>
                <a:tc>
                  <a:txBody>
                    <a:bodyPr/>
                    <a:lstStyle/>
                    <a:p>
                      <a:pPr marL="0" algn="ctr" rtl="0" eaLnBrk="1" latinLnBrk="0" hangingPunct="1">
                        <a:spcBef>
                          <a:spcPts val="0"/>
                        </a:spcBef>
                        <a:spcAft>
                          <a:spcPts val="0"/>
                        </a:spcAft>
                      </a:pPr>
                      <a:r>
                        <a:rPr lang="en-CA" sz="2300" err="1">
                          <a:effectLst/>
                        </a:rPr>
                        <a:t>ToDS</a:t>
                      </a:r>
                      <a:endParaRPr lang="en-CA" sz="2300">
                        <a:effectLst/>
                      </a:endParaRPr>
                    </a:p>
                  </a:txBody>
                  <a:tcPr marL="0" marR="0" marT="0" marB="0" anchor="ctr"/>
                </a:tc>
                <a:tc>
                  <a:txBody>
                    <a:bodyPr/>
                    <a:lstStyle/>
                    <a:p>
                      <a:pPr marL="0" algn="ctr" rtl="0" eaLnBrk="1" latinLnBrk="0" hangingPunct="1">
                        <a:spcBef>
                          <a:spcPts val="0"/>
                        </a:spcBef>
                        <a:spcAft>
                          <a:spcPts val="0"/>
                        </a:spcAft>
                      </a:pPr>
                      <a:r>
                        <a:rPr lang="en-CA" sz="2300" err="1">
                          <a:effectLst/>
                        </a:rPr>
                        <a:t>FromDS</a:t>
                      </a:r>
                      <a:endParaRPr lang="en-CA" sz="2300">
                        <a:effectLst/>
                      </a:endParaRPr>
                    </a:p>
                  </a:txBody>
                  <a:tcPr marL="0" marR="0" marT="0" marB="0" anchor="ctr"/>
                </a:tc>
                <a:extLst>
                  <a:ext uri="{0D108BD9-81ED-4DB2-BD59-A6C34878D82A}">
                    <a16:rowId xmlns:a16="http://schemas.microsoft.com/office/drawing/2014/main" val="474424396"/>
                  </a:ext>
                </a:extLst>
              </a:tr>
              <a:tr h="913112">
                <a:tc>
                  <a:txBody>
                    <a:bodyPr/>
                    <a:lstStyle/>
                    <a:p>
                      <a:pPr marL="0" algn="ctr" rtl="0" eaLnBrk="1" latinLnBrk="0" hangingPunct="1">
                        <a:spcBef>
                          <a:spcPts val="0"/>
                        </a:spcBef>
                        <a:spcAft>
                          <a:spcPts val="0"/>
                        </a:spcAft>
                      </a:pPr>
                      <a:r>
                        <a:rPr lang="en-CA" sz="2300" kern="1200">
                          <a:effectLst/>
                        </a:rPr>
                        <a:t>UL</a:t>
                      </a:r>
                      <a:endParaRPr lang="en-CA" sz="2300">
                        <a:effectLst/>
                      </a:endParaRPr>
                    </a:p>
                  </a:txBody>
                  <a:tcPr marL="0" marR="0" marT="0" marB="0" anchor="ctr"/>
                </a:tc>
                <a:tc>
                  <a:txBody>
                    <a:bodyPr/>
                    <a:lstStyle/>
                    <a:p>
                      <a:pPr marL="0" algn="ctr" rtl="0" eaLnBrk="1" latinLnBrk="0" hangingPunct="1">
                        <a:spcBef>
                          <a:spcPts val="0"/>
                        </a:spcBef>
                        <a:spcAft>
                          <a:spcPts val="0"/>
                        </a:spcAft>
                      </a:pPr>
                      <a:r>
                        <a:rPr lang="en-CA" sz="2300" kern="1200">
                          <a:effectLst/>
                        </a:rPr>
                        <a:t>EBCS_UL</a:t>
                      </a:r>
                      <a:endParaRPr lang="en-CA" sz="2300">
                        <a:effectLst/>
                      </a:endParaRPr>
                    </a:p>
                  </a:txBody>
                  <a:tcPr marL="0" marR="0" marT="0" marB="0" anchor="ctr"/>
                </a:tc>
                <a:tc>
                  <a:txBody>
                    <a:bodyPr/>
                    <a:lstStyle/>
                    <a:p>
                      <a:pPr marL="0" algn="ctr" rtl="0" eaLnBrk="1" latinLnBrk="0" hangingPunct="1">
                        <a:spcBef>
                          <a:spcPts val="0"/>
                        </a:spcBef>
                        <a:spcAft>
                          <a:spcPts val="0"/>
                        </a:spcAft>
                      </a:pPr>
                      <a:r>
                        <a:rPr lang="en-CA" sz="2300" kern="1200">
                          <a:effectLst/>
                        </a:rPr>
                        <a:t>STA</a:t>
                      </a:r>
                      <a:endParaRPr lang="en-CA" sz="2300">
                        <a:effectLst/>
                      </a:endParaRPr>
                    </a:p>
                  </a:txBody>
                  <a:tcPr marL="0" marR="0" marT="0" marB="0" anchor="ctr"/>
                </a:tc>
                <a:tc>
                  <a:txBody>
                    <a:bodyPr/>
                    <a:lstStyle/>
                    <a:p>
                      <a:pPr marL="0" algn="ctr" rtl="0" eaLnBrk="1" latinLnBrk="0" hangingPunct="1">
                        <a:spcBef>
                          <a:spcPts val="0"/>
                        </a:spcBef>
                        <a:spcAft>
                          <a:spcPts val="0"/>
                        </a:spcAft>
                      </a:pPr>
                      <a:r>
                        <a:rPr lang="en-CA" sz="2300" kern="1200">
                          <a:effectLst/>
                        </a:rPr>
                        <a:t>MCAST</a:t>
                      </a:r>
                      <a:endParaRPr lang="en-CA" sz="2300">
                        <a:effectLst/>
                      </a:endParaRPr>
                    </a:p>
                  </a:txBody>
                  <a:tcPr marL="0" marR="0" marT="0" marB="0" anchor="ctr"/>
                </a:tc>
                <a:tc>
                  <a:txBody>
                    <a:bodyPr/>
                    <a:lstStyle/>
                    <a:p>
                      <a:pPr marL="0" algn="ctr" rtl="0" eaLnBrk="1" latinLnBrk="0" hangingPunct="1">
                        <a:spcBef>
                          <a:spcPts val="0"/>
                        </a:spcBef>
                        <a:spcAft>
                          <a:spcPts val="0"/>
                        </a:spcAft>
                      </a:pPr>
                      <a:r>
                        <a:rPr lang="en-CA" sz="2300">
                          <a:effectLst/>
                        </a:rPr>
                        <a:t>0</a:t>
                      </a:r>
                    </a:p>
                  </a:txBody>
                  <a:tcPr marL="0" marR="0" marT="0" marB="0" anchor="ctr"/>
                </a:tc>
                <a:tc>
                  <a:txBody>
                    <a:bodyPr/>
                    <a:lstStyle/>
                    <a:p>
                      <a:pPr marL="0" algn="ctr" rtl="0" eaLnBrk="1" latinLnBrk="0" hangingPunct="1">
                        <a:spcBef>
                          <a:spcPts val="0"/>
                        </a:spcBef>
                        <a:spcAft>
                          <a:spcPts val="0"/>
                        </a:spcAft>
                      </a:pPr>
                      <a:r>
                        <a:rPr lang="en-CA" sz="2300">
                          <a:effectLst/>
                        </a:rPr>
                        <a:t>0</a:t>
                      </a:r>
                    </a:p>
                  </a:txBody>
                  <a:tcPr marL="0" marR="0" marT="0" marB="0" anchor="ctr"/>
                </a:tc>
                <a:extLst>
                  <a:ext uri="{0D108BD9-81ED-4DB2-BD59-A6C34878D82A}">
                    <a16:rowId xmlns:a16="http://schemas.microsoft.com/office/drawing/2014/main" val="3915614709"/>
                  </a:ext>
                </a:extLst>
              </a:tr>
              <a:tr h="913112">
                <a:tc>
                  <a:txBody>
                    <a:bodyPr/>
                    <a:lstStyle/>
                    <a:p>
                      <a:pPr marL="0" algn="ctr" rtl="0" eaLnBrk="1" latinLnBrk="0" hangingPunct="1">
                        <a:spcBef>
                          <a:spcPts val="0"/>
                        </a:spcBef>
                        <a:spcAft>
                          <a:spcPts val="0"/>
                        </a:spcAft>
                      </a:pPr>
                      <a:r>
                        <a:rPr lang="en-CA" sz="2300" kern="1200">
                          <a:effectLst/>
                        </a:rPr>
                        <a:t>DL</a:t>
                      </a:r>
                      <a:endParaRPr lang="en-CA" sz="2300">
                        <a:effectLst/>
                      </a:endParaRPr>
                    </a:p>
                  </a:txBody>
                  <a:tcPr marL="0" marR="0" marT="0" marB="0" anchor="ctr"/>
                </a:tc>
                <a:tc>
                  <a:txBody>
                    <a:bodyPr/>
                    <a:lstStyle/>
                    <a:p>
                      <a:pPr marL="0" algn="ctr" rtl="0" eaLnBrk="1" latinLnBrk="0" hangingPunct="1">
                        <a:spcBef>
                          <a:spcPts val="0"/>
                        </a:spcBef>
                        <a:spcAft>
                          <a:spcPts val="0"/>
                        </a:spcAft>
                      </a:pPr>
                      <a:r>
                        <a:rPr lang="en-CA" sz="2300" kern="1200">
                          <a:effectLst/>
                        </a:rPr>
                        <a:t>EBCS_DL</a:t>
                      </a:r>
                      <a:endParaRPr lang="en-CA" sz="2300">
                        <a:effectLst/>
                      </a:endParaRPr>
                    </a:p>
                  </a:txBody>
                  <a:tcPr marL="0" marR="0" marT="0" marB="0" anchor="ctr"/>
                </a:tc>
                <a:tc>
                  <a:txBody>
                    <a:bodyPr/>
                    <a:lstStyle/>
                    <a:p>
                      <a:pPr marL="0" algn="ctr" rtl="0" eaLnBrk="1" latinLnBrk="0" hangingPunct="1">
                        <a:spcBef>
                          <a:spcPts val="0"/>
                        </a:spcBef>
                        <a:spcAft>
                          <a:spcPts val="0"/>
                        </a:spcAft>
                      </a:pPr>
                      <a:r>
                        <a:rPr lang="en-CA" sz="2300" kern="1200">
                          <a:effectLst/>
                        </a:rPr>
                        <a:t>AP MAC</a:t>
                      </a:r>
                      <a:endParaRPr lang="en-CA" sz="2300">
                        <a:effectLst/>
                      </a:endParaRPr>
                    </a:p>
                  </a:txBody>
                  <a:tcPr marL="0" marR="0" marT="0" marB="0" anchor="ctr"/>
                </a:tc>
                <a:tc>
                  <a:txBody>
                    <a:bodyPr/>
                    <a:lstStyle/>
                    <a:p>
                      <a:pPr marL="0" algn="ctr" rtl="0" eaLnBrk="1" latinLnBrk="0" hangingPunct="1">
                        <a:spcBef>
                          <a:spcPts val="0"/>
                        </a:spcBef>
                        <a:spcAft>
                          <a:spcPts val="0"/>
                        </a:spcAft>
                      </a:pPr>
                      <a:r>
                        <a:rPr lang="en-CA" sz="2300" kern="1200">
                          <a:effectLst/>
                        </a:rPr>
                        <a:t>MCAST</a:t>
                      </a:r>
                      <a:endParaRPr lang="en-CA" sz="2300">
                        <a:effectLst/>
                      </a:endParaRPr>
                    </a:p>
                  </a:txBody>
                  <a:tcPr marL="0" marR="0" marT="0" marB="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CA" sz="2300">
                          <a:effectLst/>
                        </a:rPr>
                        <a:t>0 </a:t>
                      </a:r>
                    </a:p>
                  </a:txBody>
                  <a:tcPr marL="0" marR="0" marT="0" marB="0" anchor="ctr"/>
                </a:tc>
                <a:tc>
                  <a:txBody>
                    <a:bodyPr/>
                    <a:lstStyle/>
                    <a:p>
                      <a:pPr marL="0" algn="ctr" rtl="0" eaLnBrk="1" latinLnBrk="0" hangingPunct="1">
                        <a:spcBef>
                          <a:spcPts val="0"/>
                        </a:spcBef>
                        <a:spcAft>
                          <a:spcPts val="0"/>
                        </a:spcAft>
                      </a:pPr>
                      <a:r>
                        <a:rPr lang="en-CA" sz="2300" dirty="0">
                          <a:effectLst/>
                        </a:rPr>
                        <a:t>0</a:t>
                      </a:r>
                    </a:p>
                  </a:txBody>
                  <a:tcPr marL="0" marR="0" marT="0" marB="0" anchor="ctr"/>
                </a:tc>
                <a:extLst>
                  <a:ext uri="{0D108BD9-81ED-4DB2-BD59-A6C34878D82A}">
                    <a16:rowId xmlns:a16="http://schemas.microsoft.com/office/drawing/2014/main" val="4022422158"/>
                  </a:ext>
                </a:extLst>
              </a:tr>
            </a:tbl>
          </a:graphicData>
        </a:graphic>
      </p:graphicFrame>
      <p:sp>
        <p:nvSpPr>
          <p:cNvPr id="4" name="Title 3">
            <a:extLst>
              <a:ext uri="{FF2B5EF4-FFF2-40B4-BE49-F238E27FC236}">
                <a16:creationId xmlns:a16="http://schemas.microsoft.com/office/drawing/2014/main" id="{EC1F3CBF-2CB6-4D80-8EB4-1CE87A311385}"/>
              </a:ext>
            </a:extLst>
          </p:cNvPr>
          <p:cNvSpPr>
            <a:spLocks noGrp="1"/>
          </p:cNvSpPr>
          <p:nvPr>
            <p:ph type="title"/>
          </p:nvPr>
        </p:nvSpPr>
        <p:spPr/>
        <p:txBody>
          <a:bodyPr/>
          <a:lstStyle/>
          <a:p>
            <a:r>
              <a:rPr lang="en-CA" dirty="0">
                <a:cs typeface="Calibri Light"/>
              </a:rPr>
              <a:t>Alternative 2: EBCS Addresses And Multicast </a:t>
            </a:r>
            <a:br>
              <a:rPr lang="en-CA" dirty="0">
                <a:cs typeface="Calibri Light"/>
              </a:rPr>
            </a:br>
            <a:endParaRPr lang="en-CA" dirty="0"/>
          </a:p>
        </p:txBody>
      </p:sp>
      <p:sp>
        <p:nvSpPr>
          <p:cNvPr id="8" name="TextBox 7">
            <a:extLst>
              <a:ext uri="{FF2B5EF4-FFF2-40B4-BE49-F238E27FC236}">
                <a16:creationId xmlns:a16="http://schemas.microsoft.com/office/drawing/2014/main" id="{6C4B6364-581E-45C3-8B06-D38DC6817880}"/>
              </a:ext>
            </a:extLst>
          </p:cNvPr>
          <p:cNvSpPr txBox="1"/>
          <p:nvPr/>
        </p:nvSpPr>
        <p:spPr>
          <a:xfrm>
            <a:off x="2084246" y="5046130"/>
            <a:ext cx="8469626" cy="830997"/>
          </a:xfrm>
          <a:prstGeom prst="rect">
            <a:avLst/>
          </a:prstGeom>
          <a:noFill/>
        </p:spPr>
        <p:txBody>
          <a:bodyPr wrap="none" rtlCol="0">
            <a:spAutoFit/>
          </a:bodyPr>
          <a:lstStyle/>
          <a:p>
            <a:pPr marL="342900" indent="-342900">
              <a:buFont typeface="Arial" panose="020B0604020202020204" pitchFamily="34" charset="0"/>
              <a:buChar char="•"/>
            </a:pPr>
            <a:r>
              <a:rPr lang="en-CA" dirty="0">
                <a:solidFill>
                  <a:schemeClr val="tx1"/>
                </a:solidFill>
              </a:rPr>
              <a:t>Use EBCS MAC address to identify EBCS traffic and UL or DL</a:t>
            </a:r>
          </a:p>
          <a:p>
            <a:pPr marL="342900" indent="-342900">
              <a:buFont typeface="Arial" panose="020B0604020202020204" pitchFamily="34" charset="0"/>
              <a:buChar char="•"/>
            </a:pPr>
            <a:r>
              <a:rPr lang="en-CA" dirty="0">
                <a:solidFill>
                  <a:schemeClr val="tx1"/>
                </a:solidFill>
              </a:rPr>
              <a:t>Different MAC address for UL/DL</a:t>
            </a:r>
          </a:p>
        </p:txBody>
      </p:sp>
      <p:sp>
        <p:nvSpPr>
          <p:cNvPr id="9" name="Date Placeholder 8">
            <a:extLst>
              <a:ext uri="{FF2B5EF4-FFF2-40B4-BE49-F238E27FC236}">
                <a16:creationId xmlns:a16="http://schemas.microsoft.com/office/drawing/2014/main" id="{58E58565-C9DE-48C5-8F23-BE4C2BD1A162}"/>
              </a:ext>
            </a:extLst>
          </p:cNvPr>
          <p:cNvSpPr>
            <a:spLocks noGrp="1"/>
          </p:cNvSpPr>
          <p:nvPr>
            <p:ph type="dt" idx="10"/>
          </p:nvPr>
        </p:nvSpPr>
        <p:spPr/>
        <p:txBody>
          <a:bodyPr/>
          <a:lstStyle/>
          <a:p>
            <a:r>
              <a:rPr lang="en-US"/>
              <a:t>September 2021</a:t>
            </a:r>
            <a:endParaRPr lang="en-GB" dirty="0"/>
          </a:p>
        </p:txBody>
      </p:sp>
      <p:sp>
        <p:nvSpPr>
          <p:cNvPr id="10" name="Footer Placeholder 9">
            <a:extLst>
              <a:ext uri="{FF2B5EF4-FFF2-40B4-BE49-F238E27FC236}">
                <a16:creationId xmlns:a16="http://schemas.microsoft.com/office/drawing/2014/main" id="{04415260-3F15-4E65-96CF-4720D56C736C}"/>
              </a:ext>
            </a:extLst>
          </p:cNvPr>
          <p:cNvSpPr>
            <a:spLocks noGrp="1"/>
          </p:cNvSpPr>
          <p:nvPr>
            <p:ph type="ftr" idx="11"/>
          </p:nvPr>
        </p:nvSpPr>
        <p:spPr/>
        <p:txBody>
          <a:bodyPr/>
          <a:lstStyle/>
          <a:p>
            <a:r>
              <a:rPr lang="en-GB"/>
              <a:t>Stephen McCann, Huawei</a:t>
            </a:r>
            <a:endParaRPr lang="en-GB" dirty="0"/>
          </a:p>
        </p:txBody>
      </p:sp>
    </p:spTree>
    <p:extLst>
      <p:ext uri="{BB962C8B-B14F-4D97-AF65-F5344CB8AC3E}">
        <p14:creationId xmlns:p14="http://schemas.microsoft.com/office/powerpoint/2010/main" val="307747136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77280DD0-3A15-4163-9D6E-C55D990C662C}"/>
              </a:ext>
            </a:extLst>
          </p:cNvPr>
          <p:cNvGraphicFramePr>
            <a:graphicFrameLocks noGrp="1"/>
          </p:cNvGraphicFramePr>
          <p:nvPr>
            <p:extLst>
              <p:ext uri="{D42A27DB-BD31-4B8C-83A1-F6EECF244321}">
                <p14:modId xmlns:p14="http://schemas.microsoft.com/office/powerpoint/2010/main" val="3907401260"/>
              </p:ext>
            </p:extLst>
          </p:nvPr>
        </p:nvGraphicFramePr>
        <p:xfrm>
          <a:off x="1600200" y="1676400"/>
          <a:ext cx="9091716" cy="2739336"/>
        </p:xfrm>
        <a:graphic>
          <a:graphicData uri="http://schemas.openxmlformats.org/drawingml/2006/table">
            <a:tbl>
              <a:tblPr firstRow="1" bandRow="1">
                <a:tableStyleId>{5C22544A-7EE6-4342-B048-85BDC9FD1C3A}</a:tableStyleId>
              </a:tblPr>
              <a:tblGrid>
                <a:gridCol w="1310074">
                  <a:extLst>
                    <a:ext uri="{9D8B030D-6E8A-4147-A177-3AD203B41FA5}">
                      <a16:colId xmlns:a16="http://schemas.microsoft.com/office/drawing/2014/main" val="2930080519"/>
                    </a:ext>
                  </a:extLst>
                </a:gridCol>
                <a:gridCol w="1398726">
                  <a:extLst>
                    <a:ext uri="{9D8B030D-6E8A-4147-A177-3AD203B41FA5}">
                      <a16:colId xmlns:a16="http://schemas.microsoft.com/office/drawing/2014/main" val="1168610275"/>
                    </a:ext>
                  </a:extLst>
                </a:gridCol>
                <a:gridCol w="1595729">
                  <a:extLst>
                    <a:ext uri="{9D8B030D-6E8A-4147-A177-3AD203B41FA5}">
                      <a16:colId xmlns:a16="http://schemas.microsoft.com/office/drawing/2014/main" val="3721775878"/>
                    </a:ext>
                  </a:extLst>
                </a:gridCol>
                <a:gridCol w="1595729">
                  <a:extLst>
                    <a:ext uri="{9D8B030D-6E8A-4147-A177-3AD203B41FA5}">
                      <a16:colId xmlns:a16="http://schemas.microsoft.com/office/drawing/2014/main" val="1968749573"/>
                    </a:ext>
                  </a:extLst>
                </a:gridCol>
                <a:gridCol w="1869190">
                  <a:extLst>
                    <a:ext uri="{9D8B030D-6E8A-4147-A177-3AD203B41FA5}">
                      <a16:colId xmlns:a16="http://schemas.microsoft.com/office/drawing/2014/main" val="3046066436"/>
                    </a:ext>
                  </a:extLst>
                </a:gridCol>
                <a:gridCol w="1322268">
                  <a:extLst>
                    <a:ext uri="{9D8B030D-6E8A-4147-A177-3AD203B41FA5}">
                      <a16:colId xmlns:a16="http://schemas.microsoft.com/office/drawing/2014/main" val="2269792287"/>
                    </a:ext>
                  </a:extLst>
                </a:gridCol>
              </a:tblGrid>
              <a:tr h="913112">
                <a:tc>
                  <a:txBody>
                    <a:bodyPr/>
                    <a:lstStyle/>
                    <a:p>
                      <a:pPr marL="0" algn="ctr" rtl="0" eaLnBrk="1" latinLnBrk="0" hangingPunct="1">
                        <a:spcBef>
                          <a:spcPts val="0"/>
                        </a:spcBef>
                        <a:spcAft>
                          <a:spcPts val="0"/>
                        </a:spcAft>
                      </a:pPr>
                      <a:r>
                        <a:rPr lang="en-CA" sz="2300" kern="1200">
                          <a:effectLst/>
                        </a:rPr>
                        <a:t>Direction</a:t>
                      </a:r>
                      <a:endParaRPr lang="en-CA" sz="2300">
                        <a:effectLst/>
                      </a:endParaRPr>
                    </a:p>
                  </a:txBody>
                  <a:tcPr marL="0" marR="0" marT="0" marB="0" anchor="ctr"/>
                </a:tc>
                <a:tc>
                  <a:txBody>
                    <a:bodyPr/>
                    <a:lstStyle/>
                    <a:p>
                      <a:pPr marL="0" algn="ctr" rtl="0" eaLnBrk="1" latinLnBrk="0" hangingPunct="1">
                        <a:spcBef>
                          <a:spcPts val="0"/>
                        </a:spcBef>
                        <a:spcAft>
                          <a:spcPts val="0"/>
                        </a:spcAft>
                      </a:pPr>
                      <a:r>
                        <a:rPr lang="en-CA" sz="2300" kern="1200">
                          <a:effectLst/>
                        </a:rPr>
                        <a:t>A1 (RA)</a:t>
                      </a:r>
                      <a:endParaRPr lang="en-CA" sz="2300">
                        <a:effectLst/>
                      </a:endParaRPr>
                    </a:p>
                  </a:txBody>
                  <a:tcPr marL="0" marR="0" marT="0" marB="0" anchor="ctr"/>
                </a:tc>
                <a:tc>
                  <a:txBody>
                    <a:bodyPr/>
                    <a:lstStyle/>
                    <a:p>
                      <a:pPr marL="0" algn="ctr" rtl="0" eaLnBrk="1" latinLnBrk="0" hangingPunct="1">
                        <a:spcBef>
                          <a:spcPts val="0"/>
                        </a:spcBef>
                        <a:spcAft>
                          <a:spcPts val="0"/>
                        </a:spcAft>
                      </a:pPr>
                      <a:r>
                        <a:rPr lang="en-CA" sz="2300" kern="1200">
                          <a:effectLst/>
                        </a:rPr>
                        <a:t>A2 (TA)</a:t>
                      </a:r>
                      <a:endParaRPr lang="en-CA" sz="2300">
                        <a:effectLst/>
                      </a:endParaRPr>
                    </a:p>
                  </a:txBody>
                  <a:tcPr marL="0" marR="0" marT="0" marB="0" anchor="ctr"/>
                </a:tc>
                <a:tc>
                  <a:txBody>
                    <a:bodyPr/>
                    <a:lstStyle/>
                    <a:p>
                      <a:pPr marL="0" algn="ctr" rtl="0" eaLnBrk="1" latinLnBrk="0" hangingPunct="1">
                        <a:spcBef>
                          <a:spcPts val="0"/>
                        </a:spcBef>
                        <a:spcAft>
                          <a:spcPts val="0"/>
                        </a:spcAft>
                      </a:pPr>
                      <a:r>
                        <a:rPr lang="en-CA" sz="2300" kern="1200">
                          <a:effectLst/>
                        </a:rPr>
                        <a:t>A3</a:t>
                      </a:r>
                      <a:endParaRPr lang="en-CA" sz="2300">
                        <a:effectLst/>
                      </a:endParaRPr>
                    </a:p>
                  </a:txBody>
                  <a:tcPr marL="0" marR="0" marT="0" marB="0" anchor="ctr"/>
                </a:tc>
                <a:tc>
                  <a:txBody>
                    <a:bodyPr/>
                    <a:lstStyle/>
                    <a:p>
                      <a:pPr marL="0" algn="ctr" rtl="0" eaLnBrk="1" latinLnBrk="0" hangingPunct="1">
                        <a:spcBef>
                          <a:spcPts val="0"/>
                        </a:spcBef>
                        <a:spcAft>
                          <a:spcPts val="0"/>
                        </a:spcAft>
                      </a:pPr>
                      <a:r>
                        <a:rPr lang="en-CA" sz="2300" err="1">
                          <a:effectLst/>
                        </a:rPr>
                        <a:t>ToDS</a:t>
                      </a:r>
                      <a:endParaRPr lang="en-CA" sz="2300">
                        <a:effectLst/>
                      </a:endParaRPr>
                    </a:p>
                  </a:txBody>
                  <a:tcPr marL="0" marR="0" marT="0" marB="0" anchor="ctr"/>
                </a:tc>
                <a:tc>
                  <a:txBody>
                    <a:bodyPr/>
                    <a:lstStyle/>
                    <a:p>
                      <a:pPr marL="0" algn="ctr" rtl="0" eaLnBrk="1" latinLnBrk="0" hangingPunct="1">
                        <a:spcBef>
                          <a:spcPts val="0"/>
                        </a:spcBef>
                        <a:spcAft>
                          <a:spcPts val="0"/>
                        </a:spcAft>
                      </a:pPr>
                      <a:r>
                        <a:rPr lang="en-CA" sz="2300" err="1">
                          <a:effectLst/>
                        </a:rPr>
                        <a:t>FromDS</a:t>
                      </a:r>
                      <a:endParaRPr lang="en-CA" sz="2300">
                        <a:effectLst/>
                      </a:endParaRPr>
                    </a:p>
                  </a:txBody>
                  <a:tcPr marL="0" marR="0" marT="0" marB="0" anchor="ctr"/>
                </a:tc>
                <a:extLst>
                  <a:ext uri="{0D108BD9-81ED-4DB2-BD59-A6C34878D82A}">
                    <a16:rowId xmlns:a16="http://schemas.microsoft.com/office/drawing/2014/main" val="474424396"/>
                  </a:ext>
                </a:extLst>
              </a:tr>
              <a:tr h="913112">
                <a:tc>
                  <a:txBody>
                    <a:bodyPr/>
                    <a:lstStyle/>
                    <a:p>
                      <a:pPr marL="0" algn="ctr" rtl="0" eaLnBrk="1" latinLnBrk="0" hangingPunct="1">
                        <a:spcBef>
                          <a:spcPts val="0"/>
                        </a:spcBef>
                        <a:spcAft>
                          <a:spcPts val="0"/>
                        </a:spcAft>
                      </a:pPr>
                      <a:r>
                        <a:rPr lang="en-CA" sz="2300" kern="1200">
                          <a:effectLst/>
                        </a:rPr>
                        <a:t>UL</a:t>
                      </a:r>
                      <a:endParaRPr lang="en-CA" sz="2300">
                        <a:effectLst/>
                      </a:endParaRPr>
                    </a:p>
                  </a:txBody>
                  <a:tcPr marL="0" marR="0" marT="0" marB="0" anchor="ctr"/>
                </a:tc>
                <a:tc>
                  <a:txBody>
                    <a:bodyPr/>
                    <a:lstStyle/>
                    <a:p>
                      <a:pPr marL="0" algn="ctr" rtl="0" eaLnBrk="1" latinLnBrk="0" hangingPunct="1">
                        <a:spcBef>
                          <a:spcPts val="0"/>
                        </a:spcBef>
                        <a:spcAft>
                          <a:spcPts val="0"/>
                        </a:spcAft>
                      </a:pPr>
                      <a:r>
                        <a:rPr lang="en-CA" sz="2300" kern="1200" dirty="0">
                          <a:effectLst/>
                        </a:rPr>
                        <a:t>BCAST</a:t>
                      </a:r>
                      <a:endParaRPr lang="en-CA" sz="2300" dirty="0">
                        <a:effectLst/>
                      </a:endParaRPr>
                    </a:p>
                  </a:txBody>
                  <a:tcPr marL="0" marR="0" marT="0" marB="0" anchor="ctr"/>
                </a:tc>
                <a:tc>
                  <a:txBody>
                    <a:bodyPr/>
                    <a:lstStyle/>
                    <a:p>
                      <a:pPr marL="0" algn="ctr" rtl="0" eaLnBrk="1" latinLnBrk="0" hangingPunct="1">
                        <a:spcBef>
                          <a:spcPts val="0"/>
                        </a:spcBef>
                        <a:spcAft>
                          <a:spcPts val="0"/>
                        </a:spcAft>
                      </a:pPr>
                      <a:r>
                        <a:rPr lang="en-CA" sz="2300" kern="1200" dirty="0">
                          <a:effectLst/>
                        </a:rPr>
                        <a:t>STA</a:t>
                      </a:r>
                      <a:endParaRPr lang="en-CA" sz="2300" dirty="0">
                        <a:effectLst/>
                      </a:endParaRPr>
                    </a:p>
                  </a:txBody>
                  <a:tcPr marL="0" marR="0" marT="0" marB="0" anchor="ctr"/>
                </a:tc>
                <a:tc>
                  <a:txBody>
                    <a:bodyPr/>
                    <a:lstStyle/>
                    <a:p>
                      <a:pPr marL="0" algn="ctr" rtl="0" eaLnBrk="1" latinLnBrk="0" hangingPunct="1">
                        <a:spcBef>
                          <a:spcPts val="0"/>
                        </a:spcBef>
                        <a:spcAft>
                          <a:spcPts val="0"/>
                        </a:spcAft>
                      </a:pPr>
                      <a:r>
                        <a:rPr lang="en-CA" sz="2300" kern="1200" dirty="0">
                          <a:effectLst/>
                        </a:rPr>
                        <a:t>EBCS_ST1</a:t>
                      </a:r>
                      <a:endParaRPr lang="en-CA" sz="2300" dirty="0">
                        <a:effectLst/>
                      </a:endParaRPr>
                    </a:p>
                  </a:txBody>
                  <a:tcPr marL="0" marR="0" marT="0" marB="0" anchor="ctr"/>
                </a:tc>
                <a:tc>
                  <a:txBody>
                    <a:bodyPr/>
                    <a:lstStyle/>
                    <a:p>
                      <a:pPr marL="0" algn="ctr" rtl="0" eaLnBrk="1" latinLnBrk="0" hangingPunct="1">
                        <a:spcBef>
                          <a:spcPts val="0"/>
                        </a:spcBef>
                        <a:spcAft>
                          <a:spcPts val="0"/>
                        </a:spcAft>
                      </a:pPr>
                      <a:r>
                        <a:rPr lang="en-CA" sz="2300">
                          <a:effectLst/>
                        </a:rPr>
                        <a:t>1</a:t>
                      </a:r>
                    </a:p>
                  </a:txBody>
                  <a:tcPr marL="0" marR="0" marT="0" marB="0" anchor="ctr"/>
                </a:tc>
                <a:tc>
                  <a:txBody>
                    <a:bodyPr/>
                    <a:lstStyle/>
                    <a:p>
                      <a:pPr marL="0" algn="ctr" rtl="0" eaLnBrk="1" latinLnBrk="0" hangingPunct="1">
                        <a:spcBef>
                          <a:spcPts val="0"/>
                        </a:spcBef>
                        <a:spcAft>
                          <a:spcPts val="0"/>
                        </a:spcAft>
                      </a:pPr>
                      <a:r>
                        <a:rPr lang="en-CA" sz="2300">
                          <a:effectLst/>
                        </a:rPr>
                        <a:t>0</a:t>
                      </a:r>
                    </a:p>
                  </a:txBody>
                  <a:tcPr marL="0" marR="0" marT="0" marB="0" anchor="ctr"/>
                </a:tc>
                <a:extLst>
                  <a:ext uri="{0D108BD9-81ED-4DB2-BD59-A6C34878D82A}">
                    <a16:rowId xmlns:a16="http://schemas.microsoft.com/office/drawing/2014/main" val="3915614709"/>
                  </a:ext>
                </a:extLst>
              </a:tr>
              <a:tr h="913112">
                <a:tc>
                  <a:txBody>
                    <a:bodyPr/>
                    <a:lstStyle/>
                    <a:p>
                      <a:pPr marL="0" algn="ctr" rtl="0" eaLnBrk="1" latinLnBrk="0" hangingPunct="1">
                        <a:spcBef>
                          <a:spcPts val="0"/>
                        </a:spcBef>
                        <a:spcAft>
                          <a:spcPts val="0"/>
                        </a:spcAft>
                      </a:pPr>
                      <a:r>
                        <a:rPr lang="en-CA" sz="2300" kern="1200">
                          <a:effectLst/>
                        </a:rPr>
                        <a:t>DL</a:t>
                      </a:r>
                      <a:endParaRPr lang="en-CA" sz="2300">
                        <a:effectLst/>
                      </a:endParaRPr>
                    </a:p>
                  </a:txBody>
                  <a:tcPr marL="0" marR="0" marT="0" marB="0" anchor="ctr"/>
                </a:tc>
                <a:tc>
                  <a:txBody>
                    <a:bodyPr/>
                    <a:lstStyle/>
                    <a:p>
                      <a:pPr marL="0" algn="ctr" rtl="0" eaLnBrk="1" latinLnBrk="0" hangingPunct="1">
                        <a:spcBef>
                          <a:spcPts val="0"/>
                        </a:spcBef>
                        <a:spcAft>
                          <a:spcPts val="0"/>
                        </a:spcAft>
                      </a:pPr>
                      <a:r>
                        <a:rPr lang="en-CA" sz="2300" kern="1200">
                          <a:effectLst/>
                        </a:rPr>
                        <a:t>BCAST</a:t>
                      </a:r>
                      <a:endParaRPr lang="en-CA" sz="2300">
                        <a:effectLst/>
                      </a:endParaRPr>
                    </a:p>
                  </a:txBody>
                  <a:tcPr marL="0" marR="0" marT="0" marB="0" anchor="ctr"/>
                </a:tc>
                <a:tc>
                  <a:txBody>
                    <a:bodyPr/>
                    <a:lstStyle/>
                    <a:p>
                      <a:pPr marL="0" algn="ctr" rtl="0" eaLnBrk="1" latinLnBrk="0" hangingPunct="1">
                        <a:spcBef>
                          <a:spcPts val="0"/>
                        </a:spcBef>
                        <a:spcAft>
                          <a:spcPts val="0"/>
                        </a:spcAft>
                      </a:pPr>
                      <a:r>
                        <a:rPr lang="en-CA" sz="2300" kern="1200">
                          <a:effectLst/>
                        </a:rPr>
                        <a:t>AP MAC</a:t>
                      </a:r>
                      <a:endParaRPr lang="en-CA" sz="2300">
                        <a:effectLst/>
                      </a:endParaRPr>
                    </a:p>
                  </a:txBody>
                  <a:tcPr marL="0" marR="0" marT="0" marB="0" anchor="ctr"/>
                </a:tc>
                <a:tc>
                  <a:txBody>
                    <a:bodyPr/>
                    <a:lstStyle/>
                    <a:p>
                      <a:pPr marL="0" algn="ctr" rtl="0" eaLnBrk="1" latinLnBrk="0" hangingPunct="1">
                        <a:spcBef>
                          <a:spcPts val="0"/>
                        </a:spcBef>
                        <a:spcAft>
                          <a:spcPts val="0"/>
                        </a:spcAft>
                      </a:pPr>
                      <a:r>
                        <a:rPr lang="en-CA" sz="2300" kern="1200">
                          <a:effectLst/>
                        </a:rPr>
                        <a:t>EBCS_ST2</a:t>
                      </a:r>
                      <a:endParaRPr lang="en-CA" sz="2300">
                        <a:effectLst/>
                      </a:endParaRPr>
                    </a:p>
                  </a:txBody>
                  <a:tcPr marL="0" marR="0" marT="0" marB="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CA" sz="2300">
                          <a:effectLst/>
                        </a:rPr>
                        <a:t>0 </a:t>
                      </a:r>
                    </a:p>
                  </a:txBody>
                  <a:tcPr marL="0" marR="0" marT="0" marB="0" anchor="ctr"/>
                </a:tc>
                <a:tc>
                  <a:txBody>
                    <a:bodyPr/>
                    <a:lstStyle/>
                    <a:p>
                      <a:pPr marL="0" algn="ctr" rtl="0" eaLnBrk="1" latinLnBrk="0" hangingPunct="1">
                        <a:spcBef>
                          <a:spcPts val="0"/>
                        </a:spcBef>
                        <a:spcAft>
                          <a:spcPts val="0"/>
                        </a:spcAft>
                      </a:pPr>
                      <a:r>
                        <a:rPr lang="en-CA" sz="2300" dirty="0">
                          <a:effectLst/>
                        </a:rPr>
                        <a:t>1</a:t>
                      </a:r>
                    </a:p>
                  </a:txBody>
                  <a:tcPr marL="0" marR="0" marT="0" marB="0" anchor="ctr"/>
                </a:tc>
                <a:extLst>
                  <a:ext uri="{0D108BD9-81ED-4DB2-BD59-A6C34878D82A}">
                    <a16:rowId xmlns:a16="http://schemas.microsoft.com/office/drawing/2014/main" val="4022422158"/>
                  </a:ext>
                </a:extLst>
              </a:tr>
            </a:tbl>
          </a:graphicData>
        </a:graphic>
      </p:graphicFrame>
      <p:sp>
        <p:nvSpPr>
          <p:cNvPr id="6" name="TextBox 5">
            <a:extLst>
              <a:ext uri="{FF2B5EF4-FFF2-40B4-BE49-F238E27FC236}">
                <a16:creationId xmlns:a16="http://schemas.microsoft.com/office/drawing/2014/main" id="{CB95DDA1-FFA9-4151-8A55-7BDEBA1D5EDD}"/>
              </a:ext>
            </a:extLst>
          </p:cNvPr>
          <p:cNvSpPr txBox="1"/>
          <p:nvPr/>
        </p:nvSpPr>
        <p:spPr>
          <a:xfrm>
            <a:off x="4477555" y="2331076"/>
            <a:ext cx="2743200"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endParaRPr lang="en-GB"/>
          </a:p>
        </p:txBody>
      </p:sp>
      <p:sp>
        <p:nvSpPr>
          <p:cNvPr id="4" name="Title 3">
            <a:extLst>
              <a:ext uri="{FF2B5EF4-FFF2-40B4-BE49-F238E27FC236}">
                <a16:creationId xmlns:a16="http://schemas.microsoft.com/office/drawing/2014/main" id="{2CADB8B1-F855-496E-A64C-3BB90B7BF52B}"/>
              </a:ext>
            </a:extLst>
          </p:cNvPr>
          <p:cNvSpPr>
            <a:spLocks noGrp="1"/>
          </p:cNvSpPr>
          <p:nvPr>
            <p:ph type="title"/>
          </p:nvPr>
        </p:nvSpPr>
        <p:spPr/>
        <p:txBody>
          <a:bodyPr/>
          <a:lstStyle/>
          <a:p>
            <a:r>
              <a:rPr lang="en-CA" dirty="0">
                <a:cs typeface="Calibri Light"/>
              </a:rPr>
              <a:t>Alternative 3: EBCS Addresses And Broadcast </a:t>
            </a:r>
            <a:br>
              <a:rPr lang="en-CA" dirty="0">
                <a:cs typeface="Calibri Light"/>
              </a:rPr>
            </a:br>
            <a:endParaRPr lang="en-CA" dirty="0"/>
          </a:p>
        </p:txBody>
      </p:sp>
      <p:sp>
        <p:nvSpPr>
          <p:cNvPr id="8" name="TextBox 7">
            <a:extLst>
              <a:ext uri="{FF2B5EF4-FFF2-40B4-BE49-F238E27FC236}">
                <a16:creationId xmlns:a16="http://schemas.microsoft.com/office/drawing/2014/main" id="{3CBC9A67-3536-454A-8E36-6340EB0F606A}"/>
              </a:ext>
            </a:extLst>
          </p:cNvPr>
          <p:cNvSpPr txBox="1"/>
          <p:nvPr/>
        </p:nvSpPr>
        <p:spPr>
          <a:xfrm>
            <a:off x="1295400" y="4806170"/>
            <a:ext cx="9773701" cy="1200329"/>
          </a:xfrm>
          <a:prstGeom prst="rect">
            <a:avLst/>
          </a:prstGeom>
          <a:noFill/>
        </p:spPr>
        <p:txBody>
          <a:bodyPr wrap="none" rtlCol="0">
            <a:spAutoFit/>
          </a:bodyPr>
          <a:lstStyle/>
          <a:p>
            <a:pPr marL="342900" indent="-342900">
              <a:buFont typeface="Arial" panose="020B0604020202020204" pitchFamily="34" charset="0"/>
              <a:buChar char="•"/>
            </a:pPr>
            <a:r>
              <a:rPr lang="en-CA" dirty="0">
                <a:solidFill>
                  <a:schemeClr val="tx1"/>
                </a:solidFill>
              </a:rPr>
              <a:t>Use BCAST Address </a:t>
            </a:r>
          </a:p>
          <a:p>
            <a:pPr marL="342900" indent="-342900">
              <a:buFont typeface="Arial" panose="020B0604020202020204" pitchFamily="34" charset="0"/>
              <a:buChar char="•"/>
            </a:pPr>
            <a:r>
              <a:rPr lang="en-CA" dirty="0" err="1">
                <a:solidFill>
                  <a:schemeClr val="tx1"/>
                </a:solidFill>
              </a:rPr>
              <a:t>ToDS</a:t>
            </a:r>
            <a:r>
              <a:rPr lang="en-CA" dirty="0">
                <a:solidFill>
                  <a:schemeClr val="tx1"/>
                </a:solidFill>
              </a:rPr>
              <a:t>/</a:t>
            </a:r>
            <a:r>
              <a:rPr lang="en-CA" dirty="0" err="1">
                <a:solidFill>
                  <a:schemeClr val="tx1"/>
                </a:solidFill>
              </a:rPr>
              <a:t>FromDS</a:t>
            </a:r>
            <a:r>
              <a:rPr lang="en-CA" dirty="0">
                <a:solidFill>
                  <a:schemeClr val="tx1"/>
                </a:solidFill>
              </a:rPr>
              <a:t> for UL/DL</a:t>
            </a:r>
          </a:p>
          <a:p>
            <a:pPr marL="342900" indent="-342900">
              <a:buFont typeface="Arial" panose="020B0604020202020204" pitchFamily="34" charset="0"/>
              <a:buChar char="•"/>
            </a:pPr>
            <a:r>
              <a:rPr lang="en-CA" dirty="0">
                <a:solidFill>
                  <a:schemeClr val="tx1"/>
                </a:solidFill>
              </a:rPr>
              <a:t>EBCS Address identifies specific stream (could have different content IDs)</a:t>
            </a:r>
          </a:p>
        </p:txBody>
      </p:sp>
      <p:sp>
        <p:nvSpPr>
          <p:cNvPr id="9" name="Date Placeholder 8">
            <a:extLst>
              <a:ext uri="{FF2B5EF4-FFF2-40B4-BE49-F238E27FC236}">
                <a16:creationId xmlns:a16="http://schemas.microsoft.com/office/drawing/2014/main" id="{50FD6B49-26C3-4A85-B83D-8F4E2778AF73}"/>
              </a:ext>
            </a:extLst>
          </p:cNvPr>
          <p:cNvSpPr>
            <a:spLocks noGrp="1"/>
          </p:cNvSpPr>
          <p:nvPr>
            <p:ph type="dt" idx="10"/>
          </p:nvPr>
        </p:nvSpPr>
        <p:spPr/>
        <p:txBody>
          <a:bodyPr/>
          <a:lstStyle/>
          <a:p>
            <a:r>
              <a:rPr lang="en-US"/>
              <a:t>September 2021</a:t>
            </a:r>
            <a:endParaRPr lang="en-GB" dirty="0"/>
          </a:p>
        </p:txBody>
      </p:sp>
      <p:sp>
        <p:nvSpPr>
          <p:cNvPr id="10" name="Footer Placeholder 9">
            <a:extLst>
              <a:ext uri="{FF2B5EF4-FFF2-40B4-BE49-F238E27FC236}">
                <a16:creationId xmlns:a16="http://schemas.microsoft.com/office/drawing/2014/main" id="{4D66D158-3FCF-4C19-9940-7583EA0E879F}"/>
              </a:ext>
            </a:extLst>
          </p:cNvPr>
          <p:cNvSpPr>
            <a:spLocks noGrp="1"/>
          </p:cNvSpPr>
          <p:nvPr>
            <p:ph type="ftr" idx="11"/>
          </p:nvPr>
        </p:nvSpPr>
        <p:spPr/>
        <p:txBody>
          <a:bodyPr/>
          <a:lstStyle/>
          <a:p>
            <a:r>
              <a:rPr lang="en-GB"/>
              <a:t>Stephen McCann, Huawei</a:t>
            </a:r>
            <a:endParaRPr lang="en-GB" dirty="0"/>
          </a:p>
        </p:txBody>
      </p:sp>
    </p:spTree>
    <p:extLst>
      <p:ext uri="{BB962C8B-B14F-4D97-AF65-F5344CB8AC3E}">
        <p14:creationId xmlns:p14="http://schemas.microsoft.com/office/powerpoint/2010/main" val="31202863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77280DD0-3A15-4163-9D6E-C55D990C662C}"/>
              </a:ext>
            </a:extLst>
          </p:cNvPr>
          <p:cNvGraphicFramePr>
            <a:graphicFrameLocks noGrp="1"/>
          </p:cNvGraphicFramePr>
          <p:nvPr>
            <p:extLst>
              <p:ext uri="{D42A27DB-BD31-4B8C-83A1-F6EECF244321}">
                <p14:modId xmlns:p14="http://schemas.microsoft.com/office/powerpoint/2010/main" val="773973395"/>
              </p:ext>
            </p:extLst>
          </p:nvPr>
        </p:nvGraphicFramePr>
        <p:xfrm>
          <a:off x="1600200" y="1752600"/>
          <a:ext cx="9091716" cy="2739336"/>
        </p:xfrm>
        <a:graphic>
          <a:graphicData uri="http://schemas.openxmlformats.org/drawingml/2006/table">
            <a:tbl>
              <a:tblPr firstRow="1" bandRow="1">
                <a:tableStyleId>{5C22544A-7EE6-4342-B048-85BDC9FD1C3A}</a:tableStyleId>
              </a:tblPr>
              <a:tblGrid>
                <a:gridCol w="1310074">
                  <a:extLst>
                    <a:ext uri="{9D8B030D-6E8A-4147-A177-3AD203B41FA5}">
                      <a16:colId xmlns:a16="http://schemas.microsoft.com/office/drawing/2014/main" val="2930080519"/>
                    </a:ext>
                  </a:extLst>
                </a:gridCol>
                <a:gridCol w="1398726">
                  <a:extLst>
                    <a:ext uri="{9D8B030D-6E8A-4147-A177-3AD203B41FA5}">
                      <a16:colId xmlns:a16="http://schemas.microsoft.com/office/drawing/2014/main" val="1168610275"/>
                    </a:ext>
                  </a:extLst>
                </a:gridCol>
                <a:gridCol w="1595729">
                  <a:extLst>
                    <a:ext uri="{9D8B030D-6E8A-4147-A177-3AD203B41FA5}">
                      <a16:colId xmlns:a16="http://schemas.microsoft.com/office/drawing/2014/main" val="3721775878"/>
                    </a:ext>
                  </a:extLst>
                </a:gridCol>
                <a:gridCol w="1595729">
                  <a:extLst>
                    <a:ext uri="{9D8B030D-6E8A-4147-A177-3AD203B41FA5}">
                      <a16:colId xmlns:a16="http://schemas.microsoft.com/office/drawing/2014/main" val="1968749573"/>
                    </a:ext>
                  </a:extLst>
                </a:gridCol>
                <a:gridCol w="1869190">
                  <a:extLst>
                    <a:ext uri="{9D8B030D-6E8A-4147-A177-3AD203B41FA5}">
                      <a16:colId xmlns:a16="http://schemas.microsoft.com/office/drawing/2014/main" val="3046066436"/>
                    </a:ext>
                  </a:extLst>
                </a:gridCol>
                <a:gridCol w="1322268">
                  <a:extLst>
                    <a:ext uri="{9D8B030D-6E8A-4147-A177-3AD203B41FA5}">
                      <a16:colId xmlns:a16="http://schemas.microsoft.com/office/drawing/2014/main" val="2269792287"/>
                    </a:ext>
                  </a:extLst>
                </a:gridCol>
              </a:tblGrid>
              <a:tr h="913112">
                <a:tc>
                  <a:txBody>
                    <a:bodyPr/>
                    <a:lstStyle/>
                    <a:p>
                      <a:pPr marL="0" algn="ctr" rtl="0" eaLnBrk="1" latinLnBrk="0" hangingPunct="1">
                        <a:spcBef>
                          <a:spcPts val="0"/>
                        </a:spcBef>
                        <a:spcAft>
                          <a:spcPts val="0"/>
                        </a:spcAft>
                      </a:pPr>
                      <a:r>
                        <a:rPr lang="en-CA" sz="2300" kern="1200">
                          <a:effectLst/>
                        </a:rPr>
                        <a:t>Direction</a:t>
                      </a:r>
                      <a:endParaRPr lang="en-CA" sz="2300">
                        <a:effectLst/>
                      </a:endParaRPr>
                    </a:p>
                  </a:txBody>
                  <a:tcPr marL="0" marR="0" marT="0" marB="0" anchor="ctr"/>
                </a:tc>
                <a:tc>
                  <a:txBody>
                    <a:bodyPr/>
                    <a:lstStyle/>
                    <a:p>
                      <a:pPr marL="0" algn="ctr" rtl="0" eaLnBrk="1" latinLnBrk="0" hangingPunct="1">
                        <a:spcBef>
                          <a:spcPts val="0"/>
                        </a:spcBef>
                        <a:spcAft>
                          <a:spcPts val="0"/>
                        </a:spcAft>
                      </a:pPr>
                      <a:r>
                        <a:rPr lang="en-CA" sz="2300" kern="1200">
                          <a:effectLst/>
                        </a:rPr>
                        <a:t>A1 (RA)</a:t>
                      </a:r>
                      <a:endParaRPr lang="en-CA" sz="2300">
                        <a:effectLst/>
                      </a:endParaRPr>
                    </a:p>
                  </a:txBody>
                  <a:tcPr marL="0" marR="0" marT="0" marB="0" anchor="ctr"/>
                </a:tc>
                <a:tc>
                  <a:txBody>
                    <a:bodyPr/>
                    <a:lstStyle/>
                    <a:p>
                      <a:pPr marL="0" algn="ctr" rtl="0" eaLnBrk="1" latinLnBrk="0" hangingPunct="1">
                        <a:spcBef>
                          <a:spcPts val="0"/>
                        </a:spcBef>
                        <a:spcAft>
                          <a:spcPts val="0"/>
                        </a:spcAft>
                      </a:pPr>
                      <a:r>
                        <a:rPr lang="en-CA" sz="2300" kern="1200">
                          <a:effectLst/>
                        </a:rPr>
                        <a:t>A2 (TA)</a:t>
                      </a:r>
                      <a:endParaRPr lang="en-CA" sz="2300">
                        <a:effectLst/>
                      </a:endParaRPr>
                    </a:p>
                  </a:txBody>
                  <a:tcPr marL="0" marR="0" marT="0" marB="0" anchor="ctr"/>
                </a:tc>
                <a:tc>
                  <a:txBody>
                    <a:bodyPr/>
                    <a:lstStyle/>
                    <a:p>
                      <a:pPr marL="0" algn="ctr" rtl="0" eaLnBrk="1" latinLnBrk="0" hangingPunct="1">
                        <a:spcBef>
                          <a:spcPts val="0"/>
                        </a:spcBef>
                        <a:spcAft>
                          <a:spcPts val="0"/>
                        </a:spcAft>
                      </a:pPr>
                      <a:r>
                        <a:rPr lang="en-CA" sz="2300" kern="1200">
                          <a:effectLst/>
                        </a:rPr>
                        <a:t>A3</a:t>
                      </a:r>
                      <a:endParaRPr lang="en-CA" sz="2300">
                        <a:effectLst/>
                      </a:endParaRPr>
                    </a:p>
                  </a:txBody>
                  <a:tcPr marL="0" marR="0" marT="0" marB="0" anchor="ctr"/>
                </a:tc>
                <a:tc>
                  <a:txBody>
                    <a:bodyPr/>
                    <a:lstStyle/>
                    <a:p>
                      <a:pPr marL="0" algn="ctr" rtl="0" eaLnBrk="1" latinLnBrk="0" hangingPunct="1">
                        <a:spcBef>
                          <a:spcPts val="0"/>
                        </a:spcBef>
                        <a:spcAft>
                          <a:spcPts val="0"/>
                        </a:spcAft>
                      </a:pPr>
                      <a:r>
                        <a:rPr lang="en-CA" sz="2300" err="1">
                          <a:effectLst/>
                        </a:rPr>
                        <a:t>ToDS</a:t>
                      </a:r>
                      <a:endParaRPr lang="en-CA" sz="2300">
                        <a:effectLst/>
                      </a:endParaRPr>
                    </a:p>
                  </a:txBody>
                  <a:tcPr marL="0" marR="0" marT="0" marB="0" anchor="ctr"/>
                </a:tc>
                <a:tc>
                  <a:txBody>
                    <a:bodyPr/>
                    <a:lstStyle/>
                    <a:p>
                      <a:pPr marL="0" algn="ctr" rtl="0" eaLnBrk="1" latinLnBrk="0" hangingPunct="1">
                        <a:spcBef>
                          <a:spcPts val="0"/>
                        </a:spcBef>
                        <a:spcAft>
                          <a:spcPts val="0"/>
                        </a:spcAft>
                      </a:pPr>
                      <a:r>
                        <a:rPr lang="en-CA" sz="2300" err="1">
                          <a:effectLst/>
                        </a:rPr>
                        <a:t>FromDS</a:t>
                      </a:r>
                      <a:endParaRPr lang="en-CA" sz="2300">
                        <a:effectLst/>
                      </a:endParaRPr>
                    </a:p>
                  </a:txBody>
                  <a:tcPr marL="0" marR="0" marT="0" marB="0" anchor="ctr"/>
                </a:tc>
                <a:extLst>
                  <a:ext uri="{0D108BD9-81ED-4DB2-BD59-A6C34878D82A}">
                    <a16:rowId xmlns:a16="http://schemas.microsoft.com/office/drawing/2014/main" val="474424396"/>
                  </a:ext>
                </a:extLst>
              </a:tr>
              <a:tr h="913112">
                <a:tc>
                  <a:txBody>
                    <a:bodyPr/>
                    <a:lstStyle/>
                    <a:p>
                      <a:pPr marL="0" algn="ctr" rtl="0" eaLnBrk="1" latinLnBrk="0" hangingPunct="1">
                        <a:spcBef>
                          <a:spcPts val="0"/>
                        </a:spcBef>
                        <a:spcAft>
                          <a:spcPts val="0"/>
                        </a:spcAft>
                      </a:pPr>
                      <a:r>
                        <a:rPr lang="en-CA" sz="2300" kern="1200">
                          <a:effectLst/>
                        </a:rPr>
                        <a:t>UL</a:t>
                      </a:r>
                      <a:endParaRPr lang="en-CA" sz="2300">
                        <a:effectLst/>
                      </a:endParaRPr>
                    </a:p>
                  </a:txBody>
                  <a:tcPr marL="0" marR="0" marT="0" marB="0" anchor="ctr"/>
                </a:tc>
                <a:tc>
                  <a:txBody>
                    <a:bodyPr/>
                    <a:lstStyle/>
                    <a:p>
                      <a:pPr marL="0" algn="ctr" rtl="0" eaLnBrk="1" latinLnBrk="0" hangingPunct="1">
                        <a:spcBef>
                          <a:spcPts val="0"/>
                        </a:spcBef>
                        <a:spcAft>
                          <a:spcPts val="0"/>
                        </a:spcAft>
                      </a:pPr>
                      <a:r>
                        <a:rPr lang="en-CA" sz="2300" kern="1200">
                          <a:effectLst/>
                        </a:rPr>
                        <a:t>BCAST</a:t>
                      </a:r>
                      <a:endParaRPr lang="en-CA" sz="2300">
                        <a:effectLst/>
                      </a:endParaRPr>
                    </a:p>
                  </a:txBody>
                  <a:tcPr marL="0" marR="0" marT="0" marB="0" anchor="ctr"/>
                </a:tc>
                <a:tc>
                  <a:txBody>
                    <a:bodyPr/>
                    <a:lstStyle/>
                    <a:p>
                      <a:pPr marL="0" algn="ctr" rtl="0" eaLnBrk="1" latinLnBrk="0" hangingPunct="1">
                        <a:spcBef>
                          <a:spcPts val="0"/>
                        </a:spcBef>
                        <a:spcAft>
                          <a:spcPts val="0"/>
                        </a:spcAft>
                      </a:pPr>
                      <a:r>
                        <a:rPr lang="en-CA" sz="2300" kern="1200">
                          <a:effectLst/>
                        </a:rPr>
                        <a:t>STA</a:t>
                      </a:r>
                      <a:endParaRPr lang="en-CA" sz="2300">
                        <a:effectLst/>
                      </a:endParaRPr>
                    </a:p>
                  </a:txBody>
                  <a:tcPr marL="0" marR="0" marT="0" marB="0" anchor="ctr"/>
                </a:tc>
                <a:tc>
                  <a:txBody>
                    <a:bodyPr/>
                    <a:lstStyle/>
                    <a:p>
                      <a:pPr marL="0" algn="ctr" rtl="0" eaLnBrk="1" latinLnBrk="0" hangingPunct="1">
                        <a:spcBef>
                          <a:spcPts val="0"/>
                        </a:spcBef>
                        <a:spcAft>
                          <a:spcPts val="0"/>
                        </a:spcAft>
                      </a:pPr>
                      <a:r>
                        <a:rPr lang="en-CA" sz="2300" kern="1200">
                          <a:effectLst/>
                        </a:rPr>
                        <a:t>EBCS_ST1</a:t>
                      </a:r>
                      <a:endParaRPr lang="en-CA" sz="2300">
                        <a:effectLst/>
                      </a:endParaRPr>
                    </a:p>
                  </a:txBody>
                  <a:tcPr marL="0" marR="0" marT="0" marB="0" anchor="ctr"/>
                </a:tc>
                <a:tc>
                  <a:txBody>
                    <a:bodyPr/>
                    <a:lstStyle/>
                    <a:p>
                      <a:pPr marL="0" algn="ctr" rtl="0" eaLnBrk="1" latinLnBrk="0" hangingPunct="1">
                        <a:spcBef>
                          <a:spcPts val="0"/>
                        </a:spcBef>
                        <a:spcAft>
                          <a:spcPts val="0"/>
                        </a:spcAft>
                      </a:pPr>
                      <a:r>
                        <a:rPr lang="en-CA" sz="2300">
                          <a:effectLst/>
                        </a:rPr>
                        <a:t>0</a:t>
                      </a:r>
                    </a:p>
                  </a:txBody>
                  <a:tcPr marL="0" marR="0" marT="0" marB="0" anchor="ctr"/>
                </a:tc>
                <a:tc>
                  <a:txBody>
                    <a:bodyPr/>
                    <a:lstStyle/>
                    <a:p>
                      <a:pPr marL="0" algn="ctr" rtl="0" eaLnBrk="1" latinLnBrk="0" hangingPunct="1">
                        <a:spcBef>
                          <a:spcPts val="0"/>
                        </a:spcBef>
                        <a:spcAft>
                          <a:spcPts val="0"/>
                        </a:spcAft>
                      </a:pPr>
                      <a:r>
                        <a:rPr lang="en-CA" sz="2300">
                          <a:effectLst/>
                        </a:rPr>
                        <a:t>0</a:t>
                      </a:r>
                    </a:p>
                  </a:txBody>
                  <a:tcPr marL="0" marR="0" marT="0" marB="0" anchor="ctr"/>
                </a:tc>
                <a:extLst>
                  <a:ext uri="{0D108BD9-81ED-4DB2-BD59-A6C34878D82A}">
                    <a16:rowId xmlns:a16="http://schemas.microsoft.com/office/drawing/2014/main" val="3915614709"/>
                  </a:ext>
                </a:extLst>
              </a:tr>
              <a:tr h="913112">
                <a:tc>
                  <a:txBody>
                    <a:bodyPr/>
                    <a:lstStyle/>
                    <a:p>
                      <a:pPr marL="0" algn="ctr" rtl="0" eaLnBrk="1" latinLnBrk="0" hangingPunct="1">
                        <a:spcBef>
                          <a:spcPts val="0"/>
                        </a:spcBef>
                        <a:spcAft>
                          <a:spcPts val="0"/>
                        </a:spcAft>
                      </a:pPr>
                      <a:r>
                        <a:rPr lang="en-CA" sz="2300" kern="1200">
                          <a:effectLst/>
                        </a:rPr>
                        <a:t>DL</a:t>
                      </a:r>
                      <a:endParaRPr lang="en-CA" sz="2300">
                        <a:effectLst/>
                      </a:endParaRPr>
                    </a:p>
                  </a:txBody>
                  <a:tcPr marL="0" marR="0" marT="0" marB="0" anchor="ctr"/>
                </a:tc>
                <a:tc>
                  <a:txBody>
                    <a:bodyPr/>
                    <a:lstStyle/>
                    <a:p>
                      <a:pPr marL="0" algn="ctr" rtl="0" eaLnBrk="1" latinLnBrk="0" hangingPunct="1">
                        <a:spcBef>
                          <a:spcPts val="0"/>
                        </a:spcBef>
                        <a:spcAft>
                          <a:spcPts val="0"/>
                        </a:spcAft>
                      </a:pPr>
                      <a:r>
                        <a:rPr lang="en-CA" sz="2300" kern="1200">
                          <a:effectLst/>
                        </a:rPr>
                        <a:t>BCAST</a:t>
                      </a:r>
                      <a:endParaRPr lang="en-CA" sz="2300">
                        <a:effectLst/>
                      </a:endParaRPr>
                    </a:p>
                  </a:txBody>
                  <a:tcPr marL="0" marR="0" marT="0" marB="0" anchor="ctr"/>
                </a:tc>
                <a:tc>
                  <a:txBody>
                    <a:bodyPr/>
                    <a:lstStyle/>
                    <a:p>
                      <a:pPr marL="0" algn="ctr" rtl="0" eaLnBrk="1" latinLnBrk="0" hangingPunct="1">
                        <a:spcBef>
                          <a:spcPts val="0"/>
                        </a:spcBef>
                        <a:spcAft>
                          <a:spcPts val="0"/>
                        </a:spcAft>
                      </a:pPr>
                      <a:r>
                        <a:rPr lang="en-CA" sz="2300" kern="1200">
                          <a:effectLst/>
                        </a:rPr>
                        <a:t>AP MAC</a:t>
                      </a:r>
                      <a:endParaRPr lang="en-CA" sz="2300">
                        <a:effectLst/>
                      </a:endParaRPr>
                    </a:p>
                  </a:txBody>
                  <a:tcPr marL="0" marR="0" marT="0" marB="0" anchor="ctr"/>
                </a:tc>
                <a:tc>
                  <a:txBody>
                    <a:bodyPr/>
                    <a:lstStyle/>
                    <a:p>
                      <a:pPr marL="0" algn="ctr" rtl="0" eaLnBrk="1" latinLnBrk="0" hangingPunct="1">
                        <a:spcBef>
                          <a:spcPts val="0"/>
                        </a:spcBef>
                        <a:spcAft>
                          <a:spcPts val="0"/>
                        </a:spcAft>
                      </a:pPr>
                      <a:r>
                        <a:rPr lang="en-CA" sz="2300" kern="1200">
                          <a:effectLst/>
                        </a:rPr>
                        <a:t>EBCS_ST2</a:t>
                      </a:r>
                      <a:endParaRPr lang="en-CA" sz="2300">
                        <a:effectLst/>
                      </a:endParaRPr>
                    </a:p>
                  </a:txBody>
                  <a:tcPr marL="0" marR="0" marT="0" marB="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CA" sz="2300">
                          <a:effectLst/>
                        </a:rPr>
                        <a:t>0 </a:t>
                      </a:r>
                    </a:p>
                  </a:txBody>
                  <a:tcPr marL="0" marR="0" marT="0" marB="0" anchor="ctr"/>
                </a:tc>
                <a:tc>
                  <a:txBody>
                    <a:bodyPr/>
                    <a:lstStyle/>
                    <a:p>
                      <a:pPr marL="0" algn="ctr" rtl="0" eaLnBrk="1" latinLnBrk="0" hangingPunct="1">
                        <a:spcBef>
                          <a:spcPts val="0"/>
                        </a:spcBef>
                        <a:spcAft>
                          <a:spcPts val="0"/>
                        </a:spcAft>
                      </a:pPr>
                      <a:r>
                        <a:rPr lang="en-CA" sz="2300" dirty="0">
                          <a:effectLst/>
                        </a:rPr>
                        <a:t>0</a:t>
                      </a:r>
                    </a:p>
                  </a:txBody>
                  <a:tcPr marL="0" marR="0" marT="0" marB="0" anchor="ctr"/>
                </a:tc>
                <a:extLst>
                  <a:ext uri="{0D108BD9-81ED-4DB2-BD59-A6C34878D82A}">
                    <a16:rowId xmlns:a16="http://schemas.microsoft.com/office/drawing/2014/main" val="4022422158"/>
                  </a:ext>
                </a:extLst>
              </a:tr>
            </a:tbl>
          </a:graphicData>
        </a:graphic>
      </p:graphicFrame>
      <p:sp>
        <p:nvSpPr>
          <p:cNvPr id="6" name="TextBox 5">
            <a:extLst>
              <a:ext uri="{FF2B5EF4-FFF2-40B4-BE49-F238E27FC236}">
                <a16:creationId xmlns:a16="http://schemas.microsoft.com/office/drawing/2014/main" id="{CB95DDA1-FFA9-4151-8A55-7BDEBA1D5EDD}"/>
              </a:ext>
            </a:extLst>
          </p:cNvPr>
          <p:cNvSpPr txBox="1"/>
          <p:nvPr/>
        </p:nvSpPr>
        <p:spPr>
          <a:xfrm>
            <a:off x="4477555" y="2331076"/>
            <a:ext cx="2743200"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endParaRPr lang="en-GB"/>
          </a:p>
        </p:txBody>
      </p:sp>
      <p:sp>
        <p:nvSpPr>
          <p:cNvPr id="4" name="Title 3">
            <a:extLst>
              <a:ext uri="{FF2B5EF4-FFF2-40B4-BE49-F238E27FC236}">
                <a16:creationId xmlns:a16="http://schemas.microsoft.com/office/drawing/2014/main" id="{C5CCE298-05B1-44E5-9418-ADE61CAFE825}"/>
              </a:ext>
            </a:extLst>
          </p:cNvPr>
          <p:cNvSpPr>
            <a:spLocks noGrp="1"/>
          </p:cNvSpPr>
          <p:nvPr>
            <p:ph type="title"/>
          </p:nvPr>
        </p:nvSpPr>
        <p:spPr/>
        <p:txBody>
          <a:bodyPr/>
          <a:lstStyle/>
          <a:p>
            <a:r>
              <a:rPr lang="en-CA" dirty="0">
                <a:cs typeface="Calibri Light"/>
              </a:rPr>
              <a:t>Alternative 4: EBCS Addresses And Broadcast </a:t>
            </a:r>
            <a:br>
              <a:rPr lang="en-CA" dirty="0">
                <a:cs typeface="Calibri Light"/>
              </a:rPr>
            </a:br>
            <a:endParaRPr lang="en-CA" dirty="0"/>
          </a:p>
        </p:txBody>
      </p:sp>
      <p:sp>
        <p:nvSpPr>
          <p:cNvPr id="8" name="TextBox 7">
            <a:extLst>
              <a:ext uri="{FF2B5EF4-FFF2-40B4-BE49-F238E27FC236}">
                <a16:creationId xmlns:a16="http://schemas.microsoft.com/office/drawing/2014/main" id="{9DADE08E-4C29-4173-9BE5-6EC4502224CB}"/>
              </a:ext>
            </a:extLst>
          </p:cNvPr>
          <p:cNvSpPr txBox="1"/>
          <p:nvPr/>
        </p:nvSpPr>
        <p:spPr>
          <a:xfrm>
            <a:off x="1828800" y="4876800"/>
            <a:ext cx="8395888" cy="1200329"/>
          </a:xfrm>
          <a:prstGeom prst="rect">
            <a:avLst/>
          </a:prstGeom>
          <a:noFill/>
        </p:spPr>
        <p:txBody>
          <a:bodyPr wrap="none" rtlCol="0">
            <a:spAutoFit/>
          </a:bodyPr>
          <a:lstStyle/>
          <a:p>
            <a:pPr marL="342900" indent="-342900">
              <a:buFont typeface="Arial" panose="020B0604020202020204" pitchFamily="34" charset="0"/>
              <a:buChar char="•"/>
            </a:pPr>
            <a:r>
              <a:rPr lang="en-CA" dirty="0">
                <a:solidFill>
                  <a:schemeClr val="tx1"/>
                </a:solidFill>
              </a:rPr>
              <a:t>Use BCAST Address </a:t>
            </a:r>
          </a:p>
          <a:p>
            <a:pPr marL="342900" indent="-342900">
              <a:buFont typeface="Arial" panose="020B0604020202020204" pitchFamily="34" charset="0"/>
              <a:buChar char="•"/>
            </a:pPr>
            <a:r>
              <a:rPr lang="en-CA" dirty="0">
                <a:solidFill>
                  <a:schemeClr val="tx1"/>
                </a:solidFill>
              </a:rPr>
              <a:t>EBCS Address identifies specific stream and direction (UL/DL)</a:t>
            </a:r>
          </a:p>
          <a:p>
            <a:pPr marL="342900" indent="-342900">
              <a:buFont typeface="Arial" panose="020B0604020202020204" pitchFamily="34" charset="0"/>
              <a:buChar char="•"/>
            </a:pPr>
            <a:r>
              <a:rPr lang="en-CA" dirty="0">
                <a:solidFill>
                  <a:schemeClr val="tx1"/>
                </a:solidFill>
              </a:rPr>
              <a:t>Could still have different content IDs</a:t>
            </a:r>
          </a:p>
        </p:txBody>
      </p:sp>
      <p:sp>
        <p:nvSpPr>
          <p:cNvPr id="9" name="Date Placeholder 8">
            <a:extLst>
              <a:ext uri="{FF2B5EF4-FFF2-40B4-BE49-F238E27FC236}">
                <a16:creationId xmlns:a16="http://schemas.microsoft.com/office/drawing/2014/main" id="{0508C094-0AE6-4450-B054-9EEEAE6EF809}"/>
              </a:ext>
            </a:extLst>
          </p:cNvPr>
          <p:cNvSpPr>
            <a:spLocks noGrp="1"/>
          </p:cNvSpPr>
          <p:nvPr>
            <p:ph type="dt" idx="15"/>
          </p:nvPr>
        </p:nvSpPr>
        <p:spPr/>
        <p:txBody>
          <a:bodyPr/>
          <a:lstStyle/>
          <a:p>
            <a:r>
              <a:rPr lang="en-US"/>
              <a:t>September 2021</a:t>
            </a:r>
            <a:endParaRPr lang="en-GB" dirty="0"/>
          </a:p>
        </p:txBody>
      </p:sp>
      <p:sp>
        <p:nvSpPr>
          <p:cNvPr id="10" name="Footer Placeholder 9">
            <a:extLst>
              <a:ext uri="{FF2B5EF4-FFF2-40B4-BE49-F238E27FC236}">
                <a16:creationId xmlns:a16="http://schemas.microsoft.com/office/drawing/2014/main" id="{9D8DAF2D-A7CB-45AB-BCC3-51C8D2EE961A}"/>
              </a:ext>
            </a:extLst>
          </p:cNvPr>
          <p:cNvSpPr>
            <a:spLocks noGrp="1"/>
          </p:cNvSpPr>
          <p:nvPr>
            <p:ph type="ftr" idx="14"/>
          </p:nvPr>
        </p:nvSpPr>
        <p:spPr/>
        <p:txBody>
          <a:bodyPr/>
          <a:lstStyle/>
          <a:p>
            <a:r>
              <a:rPr lang="en-GB"/>
              <a:t>Stephen McCann, Huawei</a:t>
            </a:r>
            <a:endParaRPr lang="en-GB" dirty="0"/>
          </a:p>
        </p:txBody>
      </p:sp>
    </p:spTree>
    <p:extLst>
      <p:ext uri="{BB962C8B-B14F-4D97-AF65-F5344CB8AC3E}">
        <p14:creationId xmlns:p14="http://schemas.microsoft.com/office/powerpoint/2010/main" val="373476784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77280DD0-3A15-4163-9D6E-C55D990C662C}"/>
              </a:ext>
            </a:extLst>
          </p:cNvPr>
          <p:cNvGraphicFramePr>
            <a:graphicFrameLocks noGrp="1"/>
          </p:cNvGraphicFramePr>
          <p:nvPr>
            <p:extLst>
              <p:ext uri="{D42A27DB-BD31-4B8C-83A1-F6EECF244321}">
                <p14:modId xmlns:p14="http://schemas.microsoft.com/office/powerpoint/2010/main" val="2914164778"/>
              </p:ext>
            </p:extLst>
          </p:nvPr>
        </p:nvGraphicFramePr>
        <p:xfrm>
          <a:off x="1676400" y="1751014"/>
          <a:ext cx="9091716" cy="2739336"/>
        </p:xfrm>
        <a:graphic>
          <a:graphicData uri="http://schemas.openxmlformats.org/drawingml/2006/table">
            <a:tbl>
              <a:tblPr firstRow="1" bandRow="1">
                <a:tableStyleId>{5C22544A-7EE6-4342-B048-85BDC9FD1C3A}</a:tableStyleId>
              </a:tblPr>
              <a:tblGrid>
                <a:gridCol w="1310074">
                  <a:extLst>
                    <a:ext uri="{9D8B030D-6E8A-4147-A177-3AD203B41FA5}">
                      <a16:colId xmlns:a16="http://schemas.microsoft.com/office/drawing/2014/main" val="2930080519"/>
                    </a:ext>
                  </a:extLst>
                </a:gridCol>
                <a:gridCol w="1398726">
                  <a:extLst>
                    <a:ext uri="{9D8B030D-6E8A-4147-A177-3AD203B41FA5}">
                      <a16:colId xmlns:a16="http://schemas.microsoft.com/office/drawing/2014/main" val="1168610275"/>
                    </a:ext>
                  </a:extLst>
                </a:gridCol>
                <a:gridCol w="1595729">
                  <a:extLst>
                    <a:ext uri="{9D8B030D-6E8A-4147-A177-3AD203B41FA5}">
                      <a16:colId xmlns:a16="http://schemas.microsoft.com/office/drawing/2014/main" val="3721775878"/>
                    </a:ext>
                  </a:extLst>
                </a:gridCol>
                <a:gridCol w="1595729">
                  <a:extLst>
                    <a:ext uri="{9D8B030D-6E8A-4147-A177-3AD203B41FA5}">
                      <a16:colId xmlns:a16="http://schemas.microsoft.com/office/drawing/2014/main" val="1968749573"/>
                    </a:ext>
                  </a:extLst>
                </a:gridCol>
                <a:gridCol w="1869190">
                  <a:extLst>
                    <a:ext uri="{9D8B030D-6E8A-4147-A177-3AD203B41FA5}">
                      <a16:colId xmlns:a16="http://schemas.microsoft.com/office/drawing/2014/main" val="3046066436"/>
                    </a:ext>
                  </a:extLst>
                </a:gridCol>
                <a:gridCol w="1322268">
                  <a:extLst>
                    <a:ext uri="{9D8B030D-6E8A-4147-A177-3AD203B41FA5}">
                      <a16:colId xmlns:a16="http://schemas.microsoft.com/office/drawing/2014/main" val="2269792287"/>
                    </a:ext>
                  </a:extLst>
                </a:gridCol>
              </a:tblGrid>
              <a:tr h="913112">
                <a:tc>
                  <a:txBody>
                    <a:bodyPr/>
                    <a:lstStyle/>
                    <a:p>
                      <a:pPr marL="0" algn="ctr" rtl="0" eaLnBrk="1" latinLnBrk="0" hangingPunct="1">
                        <a:spcBef>
                          <a:spcPts val="0"/>
                        </a:spcBef>
                        <a:spcAft>
                          <a:spcPts val="0"/>
                        </a:spcAft>
                      </a:pPr>
                      <a:r>
                        <a:rPr lang="en-CA" sz="2300" kern="1200">
                          <a:effectLst/>
                        </a:rPr>
                        <a:t>Direction</a:t>
                      </a:r>
                      <a:endParaRPr lang="en-CA" sz="2300">
                        <a:effectLst/>
                      </a:endParaRPr>
                    </a:p>
                  </a:txBody>
                  <a:tcPr marL="0" marR="0" marT="0" marB="0" anchor="ctr"/>
                </a:tc>
                <a:tc>
                  <a:txBody>
                    <a:bodyPr/>
                    <a:lstStyle/>
                    <a:p>
                      <a:pPr marL="0" algn="ctr" rtl="0" eaLnBrk="1" latinLnBrk="0" hangingPunct="1">
                        <a:spcBef>
                          <a:spcPts val="0"/>
                        </a:spcBef>
                        <a:spcAft>
                          <a:spcPts val="0"/>
                        </a:spcAft>
                      </a:pPr>
                      <a:r>
                        <a:rPr lang="en-CA" sz="2300" kern="1200">
                          <a:effectLst/>
                        </a:rPr>
                        <a:t>A1 (RA)</a:t>
                      </a:r>
                      <a:endParaRPr lang="en-CA" sz="2300">
                        <a:effectLst/>
                      </a:endParaRPr>
                    </a:p>
                  </a:txBody>
                  <a:tcPr marL="0" marR="0" marT="0" marB="0" anchor="ctr"/>
                </a:tc>
                <a:tc>
                  <a:txBody>
                    <a:bodyPr/>
                    <a:lstStyle/>
                    <a:p>
                      <a:pPr marL="0" algn="ctr" rtl="0" eaLnBrk="1" latinLnBrk="0" hangingPunct="1">
                        <a:spcBef>
                          <a:spcPts val="0"/>
                        </a:spcBef>
                        <a:spcAft>
                          <a:spcPts val="0"/>
                        </a:spcAft>
                      </a:pPr>
                      <a:r>
                        <a:rPr lang="en-CA" sz="2300" kern="1200">
                          <a:effectLst/>
                        </a:rPr>
                        <a:t>A2 (TA)</a:t>
                      </a:r>
                      <a:endParaRPr lang="en-CA" sz="2300">
                        <a:effectLst/>
                      </a:endParaRPr>
                    </a:p>
                  </a:txBody>
                  <a:tcPr marL="0" marR="0" marT="0" marB="0" anchor="ctr"/>
                </a:tc>
                <a:tc>
                  <a:txBody>
                    <a:bodyPr/>
                    <a:lstStyle/>
                    <a:p>
                      <a:pPr marL="0" algn="ctr" rtl="0" eaLnBrk="1" latinLnBrk="0" hangingPunct="1">
                        <a:spcBef>
                          <a:spcPts val="0"/>
                        </a:spcBef>
                        <a:spcAft>
                          <a:spcPts val="0"/>
                        </a:spcAft>
                      </a:pPr>
                      <a:r>
                        <a:rPr lang="en-CA" sz="2300" kern="1200">
                          <a:effectLst/>
                        </a:rPr>
                        <a:t>A3</a:t>
                      </a:r>
                      <a:endParaRPr lang="en-CA" sz="2300">
                        <a:effectLst/>
                      </a:endParaRPr>
                    </a:p>
                  </a:txBody>
                  <a:tcPr marL="0" marR="0" marT="0" marB="0" anchor="ctr"/>
                </a:tc>
                <a:tc>
                  <a:txBody>
                    <a:bodyPr/>
                    <a:lstStyle/>
                    <a:p>
                      <a:pPr marL="0" algn="ctr" rtl="0" eaLnBrk="1" latinLnBrk="0" hangingPunct="1">
                        <a:spcBef>
                          <a:spcPts val="0"/>
                        </a:spcBef>
                        <a:spcAft>
                          <a:spcPts val="0"/>
                        </a:spcAft>
                      </a:pPr>
                      <a:r>
                        <a:rPr lang="en-CA" sz="2300" dirty="0" err="1">
                          <a:effectLst/>
                        </a:rPr>
                        <a:t>ToDS</a:t>
                      </a:r>
                      <a:endParaRPr lang="en-CA" sz="2300" dirty="0">
                        <a:effectLst/>
                      </a:endParaRPr>
                    </a:p>
                  </a:txBody>
                  <a:tcPr marL="0" marR="0" marT="0" marB="0" anchor="ctr"/>
                </a:tc>
                <a:tc>
                  <a:txBody>
                    <a:bodyPr/>
                    <a:lstStyle/>
                    <a:p>
                      <a:pPr marL="0" algn="ctr" rtl="0" eaLnBrk="1" latinLnBrk="0" hangingPunct="1">
                        <a:spcBef>
                          <a:spcPts val="0"/>
                        </a:spcBef>
                        <a:spcAft>
                          <a:spcPts val="0"/>
                        </a:spcAft>
                      </a:pPr>
                      <a:r>
                        <a:rPr lang="en-CA" sz="2300" err="1">
                          <a:effectLst/>
                        </a:rPr>
                        <a:t>FromDS</a:t>
                      </a:r>
                      <a:endParaRPr lang="en-CA" sz="2300">
                        <a:effectLst/>
                      </a:endParaRPr>
                    </a:p>
                  </a:txBody>
                  <a:tcPr marL="0" marR="0" marT="0" marB="0" anchor="ctr"/>
                </a:tc>
                <a:extLst>
                  <a:ext uri="{0D108BD9-81ED-4DB2-BD59-A6C34878D82A}">
                    <a16:rowId xmlns:a16="http://schemas.microsoft.com/office/drawing/2014/main" val="474424396"/>
                  </a:ext>
                </a:extLst>
              </a:tr>
              <a:tr h="913112">
                <a:tc>
                  <a:txBody>
                    <a:bodyPr/>
                    <a:lstStyle/>
                    <a:p>
                      <a:pPr marL="0" algn="ctr" rtl="0" eaLnBrk="1" latinLnBrk="0" hangingPunct="1">
                        <a:spcBef>
                          <a:spcPts val="0"/>
                        </a:spcBef>
                        <a:spcAft>
                          <a:spcPts val="0"/>
                        </a:spcAft>
                      </a:pPr>
                      <a:r>
                        <a:rPr lang="en-CA" sz="2300" kern="1200">
                          <a:effectLst/>
                        </a:rPr>
                        <a:t>UL</a:t>
                      </a:r>
                      <a:endParaRPr lang="en-CA" sz="2300">
                        <a:effectLst/>
                      </a:endParaRPr>
                    </a:p>
                  </a:txBody>
                  <a:tcPr marL="0" marR="0" marT="0" marB="0" anchor="ctr"/>
                </a:tc>
                <a:tc>
                  <a:txBody>
                    <a:bodyPr/>
                    <a:lstStyle/>
                    <a:p>
                      <a:pPr marL="0" algn="ctr" rtl="0" eaLnBrk="1" latinLnBrk="0" hangingPunct="1">
                        <a:spcBef>
                          <a:spcPts val="0"/>
                        </a:spcBef>
                        <a:spcAft>
                          <a:spcPts val="0"/>
                        </a:spcAft>
                      </a:pPr>
                      <a:r>
                        <a:rPr lang="en-CA" sz="2300" kern="1200" dirty="0">
                          <a:effectLst/>
                        </a:rPr>
                        <a:t>MCAST</a:t>
                      </a:r>
                      <a:endParaRPr lang="en-CA" sz="2300" dirty="0">
                        <a:effectLst/>
                      </a:endParaRPr>
                    </a:p>
                  </a:txBody>
                  <a:tcPr marL="0" marR="0" marT="0" marB="0" anchor="ctr"/>
                </a:tc>
                <a:tc>
                  <a:txBody>
                    <a:bodyPr/>
                    <a:lstStyle/>
                    <a:p>
                      <a:pPr marL="0" algn="ctr" rtl="0" eaLnBrk="1" latinLnBrk="0" hangingPunct="1">
                        <a:spcBef>
                          <a:spcPts val="0"/>
                        </a:spcBef>
                        <a:spcAft>
                          <a:spcPts val="0"/>
                        </a:spcAft>
                      </a:pPr>
                      <a:r>
                        <a:rPr lang="en-CA" sz="2300" kern="1200">
                          <a:effectLst/>
                        </a:rPr>
                        <a:t>STA</a:t>
                      </a:r>
                      <a:endParaRPr lang="en-CA" sz="2300">
                        <a:effectLst/>
                      </a:endParaRPr>
                    </a:p>
                  </a:txBody>
                  <a:tcPr marL="0" marR="0" marT="0" marB="0" anchor="ctr"/>
                </a:tc>
                <a:tc>
                  <a:txBody>
                    <a:bodyPr/>
                    <a:lstStyle/>
                    <a:p>
                      <a:pPr marL="0" algn="ctr" rtl="0" eaLnBrk="1" latinLnBrk="0" hangingPunct="1">
                        <a:spcBef>
                          <a:spcPts val="0"/>
                        </a:spcBef>
                        <a:spcAft>
                          <a:spcPts val="0"/>
                        </a:spcAft>
                      </a:pPr>
                      <a:r>
                        <a:rPr lang="en-CA" sz="2300" kern="1200">
                          <a:effectLst/>
                        </a:rPr>
                        <a:t>EBCS</a:t>
                      </a:r>
                      <a:endParaRPr lang="en-CA" sz="2300">
                        <a:effectLst/>
                      </a:endParaRPr>
                    </a:p>
                  </a:txBody>
                  <a:tcPr marL="0" marR="0" marT="0" marB="0" anchor="ctr"/>
                </a:tc>
                <a:tc>
                  <a:txBody>
                    <a:bodyPr/>
                    <a:lstStyle/>
                    <a:p>
                      <a:pPr marL="0" algn="ctr" rtl="0" eaLnBrk="1" latinLnBrk="0" hangingPunct="1">
                        <a:spcBef>
                          <a:spcPts val="0"/>
                        </a:spcBef>
                        <a:spcAft>
                          <a:spcPts val="0"/>
                        </a:spcAft>
                      </a:pPr>
                      <a:r>
                        <a:rPr lang="en-CA" sz="2300">
                          <a:effectLst/>
                        </a:rPr>
                        <a:t>1</a:t>
                      </a:r>
                    </a:p>
                  </a:txBody>
                  <a:tcPr marL="0" marR="0" marT="0" marB="0" anchor="ctr"/>
                </a:tc>
                <a:tc>
                  <a:txBody>
                    <a:bodyPr/>
                    <a:lstStyle/>
                    <a:p>
                      <a:pPr marL="0" algn="ctr" rtl="0" eaLnBrk="1" latinLnBrk="0" hangingPunct="1">
                        <a:spcBef>
                          <a:spcPts val="0"/>
                        </a:spcBef>
                        <a:spcAft>
                          <a:spcPts val="0"/>
                        </a:spcAft>
                      </a:pPr>
                      <a:r>
                        <a:rPr lang="en-CA" sz="2300">
                          <a:effectLst/>
                        </a:rPr>
                        <a:t>0</a:t>
                      </a:r>
                    </a:p>
                  </a:txBody>
                  <a:tcPr marL="0" marR="0" marT="0" marB="0" anchor="ctr"/>
                </a:tc>
                <a:extLst>
                  <a:ext uri="{0D108BD9-81ED-4DB2-BD59-A6C34878D82A}">
                    <a16:rowId xmlns:a16="http://schemas.microsoft.com/office/drawing/2014/main" val="3915614709"/>
                  </a:ext>
                </a:extLst>
              </a:tr>
              <a:tr h="913112">
                <a:tc>
                  <a:txBody>
                    <a:bodyPr/>
                    <a:lstStyle/>
                    <a:p>
                      <a:pPr marL="0" algn="ctr" rtl="0" eaLnBrk="1" latinLnBrk="0" hangingPunct="1">
                        <a:spcBef>
                          <a:spcPts val="0"/>
                        </a:spcBef>
                        <a:spcAft>
                          <a:spcPts val="0"/>
                        </a:spcAft>
                      </a:pPr>
                      <a:r>
                        <a:rPr lang="en-CA" sz="2300" kern="1200">
                          <a:effectLst/>
                        </a:rPr>
                        <a:t>DL</a:t>
                      </a:r>
                      <a:endParaRPr lang="en-CA" sz="2300">
                        <a:effectLst/>
                      </a:endParaRPr>
                    </a:p>
                  </a:txBody>
                  <a:tcPr marL="0" marR="0" marT="0" marB="0" anchor="ctr"/>
                </a:tc>
                <a:tc>
                  <a:txBody>
                    <a:bodyPr/>
                    <a:lstStyle/>
                    <a:p>
                      <a:pPr marL="0" algn="ctr" rtl="0" eaLnBrk="1" latinLnBrk="0" hangingPunct="1">
                        <a:spcBef>
                          <a:spcPts val="0"/>
                        </a:spcBef>
                        <a:spcAft>
                          <a:spcPts val="0"/>
                        </a:spcAft>
                      </a:pPr>
                      <a:r>
                        <a:rPr lang="en-CA" sz="2300" kern="1200" dirty="0">
                          <a:effectLst/>
                        </a:rPr>
                        <a:t>MCAST</a:t>
                      </a:r>
                      <a:endParaRPr lang="en-CA" sz="2300" dirty="0">
                        <a:effectLst/>
                      </a:endParaRPr>
                    </a:p>
                  </a:txBody>
                  <a:tcPr marL="0" marR="0" marT="0" marB="0" anchor="ctr"/>
                </a:tc>
                <a:tc>
                  <a:txBody>
                    <a:bodyPr/>
                    <a:lstStyle/>
                    <a:p>
                      <a:pPr marL="0" algn="ctr" rtl="0" eaLnBrk="1" latinLnBrk="0" hangingPunct="1">
                        <a:spcBef>
                          <a:spcPts val="0"/>
                        </a:spcBef>
                        <a:spcAft>
                          <a:spcPts val="0"/>
                        </a:spcAft>
                      </a:pPr>
                      <a:r>
                        <a:rPr lang="en-CA" sz="2300" kern="1200">
                          <a:effectLst/>
                        </a:rPr>
                        <a:t>AP MAC</a:t>
                      </a:r>
                      <a:endParaRPr lang="en-CA" sz="2300">
                        <a:effectLst/>
                      </a:endParaRPr>
                    </a:p>
                  </a:txBody>
                  <a:tcPr marL="0" marR="0" marT="0" marB="0" anchor="ctr"/>
                </a:tc>
                <a:tc>
                  <a:txBody>
                    <a:bodyPr/>
                    <a:lstStyle/>
                    <a:p>
                      <a:pPr marL="0" algn="ctr" rtl="0" eaLnBrk="1" latinLnBrk="0" hangingPunct="1">
                        <a:spcBef>
                          <a:spcPts val="0"/>
                        </a:spcBef>
                        <a:spcAft>
                          <a:spcPts val="0"/>
                        </a:spcAft>
                      </a:pPr>
                      <a:r>
                        <a:rPr lang="en-CA" sz="2300" kern="1200" dirty="0">
                          <a:effectLst/>
                        </a:rPr>
                        <a:t>EBCS</a:t>
                      </a:r>
                      <a:endParaRPr lang="en-CA" sz="2300" dirty="0">
                        <a:effectLst/>
                      </a:endParaRPr>
                    </a:p>
                  </a:txBody>
                  <a:tcPr marL="0" marR="0" marT="0" marB="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CA" sz="2300">
                          <a:effectLst/>
                        </a:rPr>
                        <a:t>0 </a:t>
                      </a:r>
                    </a:p>
                  </a:txBody>
                  <a:tcPr marL="0" marR="0" marT="0" marB="0" anchor="ctr"/>
                </a:tc>
                <a:tc>
                  <a:txBody>
                    <a:bodyPr/>
                    <a:lstStyle/>
                    <a:p>
                      <a:pPr marL="0" algn="ctr" rtl="0" eaLnBrk="1" latinLnBrk="0" hangingPunct="1">
                        <a:spcBef>
                          <a:spcPts val="0"/>
                        </a:spcBef>
                        <a:spcAft>
                          <a:spcPts val="0"/>
                        </a:spcAft>
                      </a:pPr>
                      <a:r>
                        <a:rPr lang="en-CA" sz="2300" dirty="0">
                          <a:effectLst/>
                        </a:rPr>
                        <a:t>1</a:t>
                      </a:r>
                    </a:p>
                  </a:txBody>
                  <a:tcPr marL="0" marR="0" marT="0" marB="0" anchor="ctr"/>
                </a:tc>
                <a:extLst>
                  <a:ext uri="{0D108BD9-81ED-4DB2-BD59-A6C34878D82A}">
                    <a16:rowId xmlns:a16="http://schemas.microsoft.com/office/drawing/2014/main" val="4022422158"/>
                  </a:ext>
                </a:extLst>
              </a:tr>
            </a:tbl>
          </a:graphicData>
        </a:graphic>
      </p:graphicFrame>
      <p:sp>
        <p:nvSpPr>
          <p:cNvPr id="6" name="TextBox 5">
            <a:extLst>
              <a:ext uri="{FF2B5EF4-FFF2-40B4-BE49-F238E27FC236}">
                <a16:creationId xmlns:a16="http://schemas.microsoft.com/office/drawing/2014/main" id="{CB95DDA1-FFA9-4151-8A55-7BDEBA1D5EDD}"/>
              </a:ext>
            </a:extLst>
          </p:cNvPr>
          <p:cNvSpPr txBox="1"/>
          <p:nvPr/>
        </p:nvSpPr>
        <p:spPr>
          <a:xfrm>
            <a:off x="4477555" y="2331076"/>
            <a:ext cx="2743200"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endParaRPr lang="en-GB"/>
          </a:p>
        </p:txBody>
      </p:sp>
      <p:sp>
        <p:nvSpPr>
          <p:cNvPr id="4" name="Title 3">
            <a:extLst>
              <a:ext uri="{FF2B5EF4-FFF2-40B4-BE49-F238E27FC236}">
                <a16:creationId xmlns:a16="http://schemas.microsoft.com/office/drawing/2014/main" id="{FFC5EA4B-9AA1-4099-83FC-0C6DD7E4B52A}"/>
              </a:ext>
            </a:extLst>
          </p:cNvPr>
          <p:cNvSpPr>
            <a:spLocks noGrp="1"/>
          </p:cNvSpPr>
          <p:nvPr>
            <p:ph type="title"/>
          </p:nvPr>
        </p:nvSpPr>
        <p:spPr/>
        <p:txBody>
          <a:bodyPr/>
          <a:lstStyle/>
          <a:p>
            <a:r>
              <a:rPr lang="en-CA" dirty="0">
                <a:cs typeface="Calibri Light"/>
              </a:rPr>
              <a:t>Alternative 5: EBCS Addresses And Multicast </a:t>
            </a:r>
            <a:br>
              <a:rPr lang="en-CA" dirty="0">
                <a:cs typeface="Calibri Light"/>
              </a:rPr>
            </a:br>
            <a:endParaRPr lang="en-CA" dirty="0"/>
          </a:p>
        </p:txBody>
      </p:sp>
      <p:sp>
        <p:nvSpPr>
          <p:cNvPr id="8" name="TextBox 7">
            <a:extLst>
              <a:ext uri="{FF2B5EF4-FFF2-40B4-BE49-F238E27FC236}">
                <a16:creationId xmlns:a16="http://schemas.microsoft.com/office/drawing/2014/main" id="{1F5FAE24-A70A-4589-A909-88224D910A0C}"/>
              </a:ext>
            </a:extLst>
          </p:cNvPr>
          <p:cNvSpPr txBox="1"/>
          <p:nvPr/>
        </p:nvSpPr>
        <p:spPr>
          <a:xfrm>
            <a:off x="2209800" y="4969822"/>
            <a:ext cx="6652014" cy="830997"/>
          </a:xfrm>
          <a:prstGeom prst="rect">
            <a:avLst/>
          </a:prstGeom>
          <a:noFill/>
        </p:spPr>
        <p:txBody>
          <a:bodyPr wrap="none" rtlCol="0">
            <a:spAutoFit/>
          </a:bodyPr>
          <a:lstStyle/>
          <a:p>
            <a:pPr marL="342900" indent="-342900">
              <a:buFont typeface="Arial" panose="020B0604020202020204" pitchFamily="34" charset="0"/>
              <a:buChar char="•"/>
            </a:pPr>
            <a:r>
              <a:rPr lang="en-CA" dirty="0">
                <a:solidFill>
                  <a:schemeClr val="tx1"/>
                </a:solidFill>
              </a:rPr>
              <a:t>Use EBCS MAC address to identify EBCS traffic</a:t>
            </a:r>
          </a:p>
          <a:p>
            <a:pPr marL="342900" indent="-342900">
              <a:buFont typeface="Arial" panose="020B0604020202020204" pitchFamily="34" charset="0"/>
              <a:buChar char="•"/>
            </a:pPr>
            <a:r>
              <a:rPr lang="en-CA" dirty="0">
                <a:solidFill>
                  <a:schemeClr val="tx1"/>
                </a:solidFill>
              </a:rPr>
              <a:t>Swap A1/A3 from example 1</a:t>
            </a:r>
          </a:p>
        </p:txBody>
      </p:sp>
      <p:sp>
        <p:nvSpPr>
          <p:cNvPr id="9" name="Date Placeholder 8">
            <a:extLst>
              <a:ext uri="{FF2B5EF4-FFF2-40B4-BE49-F238E27FC236}">
                <a16:creationId xmlns:a16="http://schemas.microsoft.com/office/drawing/2014/main" id="{11AD6A86-7506-41ED-A8A6-34277D9E2045}"/>
              </a:ext>
            </a:extLst>
          </p:cNvPr>
          <p:cNvSpPr>
            <a:spLocks noGrp="1"/>
          </p:cNvSpPr>
          <p:nvPr>
            <p:ph type="dt" idx="10"/>
          </p:nvPr>
        </p:nvSpPr>
        <p:spPr/>
        <p:txBody>
          <a:bodyPr/>
          <a:lstStyle/>
          <a:p>
            <a:r>
              <a:rPr lang="en-US"/>
              <a:t>September 2021</a:t>
            </a:r>
            <a:endParaRPr lang="en-GB" dirty="0"/>
          </a:p>
        </p:txBody>
      </p:sp>
      <p:sp>
        <p:nvSpPr>
          <p:cNvPr id="10" name="Footer Placeholder 9">
            <a:extLst>
              <a:ext uri="{FF2B5EF4-FFF2-40B4-BE49-F238E27FC236}">
                <a16:creationId xmlns:a16="http://schemas.microsoft.com/office/drawing/2014/main" id="{9903F564-8B36-4C66-9E58-E267909D2A33}"/>
              </a:ext>
            </a:extLst>
          </p:cNvPr>
          <p:cNvSpPr>
            <a:spLocks noGrp="1"/>
          </p:cNvSpPr>
          <p:nvPr>
            <p:ph type="ftr" idx="11"/>
          </p:nvPr>
        </p:nvSpPr>
        <p:spPr/>
        <p:txBody>
          <a:bodyPr/>
          <a:lstStyle/>
          <a:p>
            <a:r>
              <a:rPr lang="en-GB"/>
              <a:t>Stephen McCann, Huawei</a:t>
            </a:r>
            <a:endParaRPr lang="en-GB" dirty="0"/>
          </a:p>
        </p:txBody>
      </p:sp>
    </p:spTree>
    <p:extLst>
      <p:ext uri="{BB962C8B-B14F-4D97-AF65-F5344CB8AC3E}">
        <p14:creationId xmlns:p14="http://schemas.microsoft.com/office/powerpoint/2010/main" val="188937449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77280DD0-3A15-4163-9D6E-C55D990C662C}"/>
              </a:ext>
            </a:extLst>
          </p:cNvPr>
          <p:cNvGraphicFramePr>
            <a:graphicFrameLocks noGrp="1"/>
          </p:cNvGraphicFramePr>
          <p:nvPr>
            <p:extLst>
              <p:ext uri="{D42A27DB-BD31-4B8C-83A1-F6EECF244321}">
                <p14:modId xmlns:p14="http://schemas.microsoft.com/office/powerpoint/2010/main" val="1348612392"/>
              </p:ext>
            </p:extLst>
          </p:nvPr>
        </p:nvGraphicFramePr>
        <p:xfrm>
          <a:off x="1652484" y="1676400"/>
          <a:ext cx="9091716" cy="2739336"/>
        </p:xfrm>
        <a:graphic>
          <a:graphicData uri="http://schemas.openxmlformats.org/drawingml/2006/table">
            <a:tbl>
              <a:tblPr firstRow="1" bandRow="1">
                <a:tableStyleId>{5C22544A-7EE6-4342-B048-85BDC9FD1C3A}</a:tableStyleId>
              </a:tblPr>
              <a:tblGrid>
                <a:gridCol w="1310074">
                  <a:extLst>
                    <a:ext uri="{9D8B030D-6E8A-4147-A177-3AD203B41FA5}">
                      <a16:colId xmlns:a16="http://schemas.microsoft.com/office/drawing/2014/main" val="2930080519"/>
                    </a:ext>
                  </a:extLst>
                </a:gridCol>
                <a:gridCol w="1398726">
                  <a:extLst>
                    <a:ext uri="{9D8B030D-6E8A-4147-A177-3AD203B41FA5}">
                      <a16:colId xmlns:a16="http://schemas.microsoft.com/office/drawing/2014/main" val="1168610275"/>
                    </a:ext>
                  </a:extLst>
                </a:gridCol>
                <a:gridCol w="1595729">
                  <a:extLst>
                    <a:ext uri="{9D8B030D-6E8A-4147-A177-3AD203B41FA5}">
                      <a16:colId xmlns:a16="http://schemas.microsoft.com/office/drawing/2014/main" val="3721775878"/>
                    </a:ext>
                  </a:extLst>
                </a:gridCol>
                <a:gridCol w="1595729">
                  <a:extLst>
                    <a:ext uri="{9D8B030D-6E8A-4147-A177-3AD203B41FA5}">
                      <a16:colId xmlns:a16="http://schemas.microsoft.com/office/drawing/2014/main" val="1968749573"/>
                    </a:ext>
                  </a:extLst>
                </a:gridCol>
                <a:gridCol w="1869190">
                  <a:extLst>
                    <a:ext uri="{9D8B030D-6E8A-4147-A177-3AD203B41FA5}">
                      <a16:colId xmlns:a16="http://schemas.microsoft.com/office/drawing/2014/main" val="3046066436"/>
                    </a:ext>
                  </a:extLst>
                </a:gridCol>
                <a:gridCol w="1322268">
                  <a:extLst>
                    <a:ext uri="{9D8B030D-6E8A-4147-A177-3AD203B41FA5}">
                      <a16:colId xmlns:a16="http://schemas.microsoft.com/office/drawing/2014/main" val="2269792287"/>
                    </a:ext>
                  </a:extLst>
                </a:gridCol>
              </a:tblGrid>
              <a:tr h="913112">
                <a:tc>
                  <a:txBody>
                    <a:bodyPr/>
                    <a:lstStyle/>
                    <a:p>
                      <a:pPr marL="0" algn="ctr" rtl="0" eaLnBrk="1" latinLnBrk="0" hangingPunct="1">
                        <a:spcBef>
                          <a:spcPts val="0"/>
                        </a:spcBef>
                        <a:spcAft>
                          <a:spcPts val="0"/>
                        </a:spcAft>
                      </a:pPr>
                      <a:r>
                        <a:rPr lang="en-CA" sz="2300" kern="1200">
                          <a:effectLst/>
                        </a:rPr>
                        <a:t>Direction</a:t>
                      </a:r>
                      <a:endParaRPr lang="en-CA" sz="2300">
                        <a:effectLst/>
                      </a:endParaRPr>
                    </a:p>
                  </a:txBody>
                  <a:tcPr marL="0" marR="0" marT="0" marB="0" anchor="ctr"/>
                </a:tc>
                <a:tc>
                  <a:txBody>
                    <a:bodyPr/>
                    <a:lstStyle/>
                    <a:p>
                      <a:pPr marL="0" algn="ctr" rtl="0" eaLnBrk="1" latinLnBrk="0" hangingPunct="1">
                        <a:spcBef>
                          <a:spcPts val="0"/>
                        </a:spcBef>
                        <a:spcAft>
                          <a:spcPts val="0"/>
                        </a:spcAft>
                      </a:pPr>
                      <a:r>
                        <a:rPr lang="en-CA" sz="2300" kern="1200">
                          <a:effectLst/>
                        </a:rPr>
                        <a:t>A1 (RA)</a:t>
                      </a:r>
                      <a:endParaRPr lang="en-CA" sz="2300">
                        <a:effectLst/>
                      </a:endParaRPr>
                    </a:p>
                  </a:txBody>
                  <a:tcPr marL="0" marR="0" marT="0" marB="0" anchor="ctr"/>
                </a:tc>
                <a:tc>
                  <a:txBody>
                    <a:bodyPr/>
                    <a:lstStyle/>
                    <a:p>
                      <a:pPr marL="0" algn="ctr" rtl="0" eaLnBrk="1" latinLnBrk="0" hangingPunct="1">
                        <a:spcBef>
                          <a:spcPts val="0"/>
                        </a:spcBef>
                        <a:spcAft>
                          <a:spcPts val="0"/>
                        </a:spcAft>
                      </a:pPr>
                      <a:r>
                        <a:rPr lang="en-CA" sz="2300" kern="1200">
                          <a:effectLst/>
                        </a:rPr>
                        <a:t>A2 (TA)</a:t>
                      </a:r>
                      <a:endParaRPr lang="en-CA" sz="2300">
                        <a:effectLst/>
                      </a:endParaRPr>
                    </a:p>
                  </a:txBody>
                  <a:tcPr marL="0" marR="0" marT="0" marB="0" anchor="ctr"/>
                </a:tc>
                <a:tc>
                  <a:txBody>
                    <a:bodyPr/>
                    <a:lstStyle/>
                    <a:p>
                      <a:pPr marL="0" algn="ctr" rtl="0" eaLnBrk="1" latinLnBrk="0" hangingPunct="1">
                        <a:spcBef>
                          <a:spcPts val="0"/>
                        </a:spcBef>
                        <a:spcAft>
                          <a:spcPts val="0"/>
                        </a:spcAft>
                      </a:pPr>
                      <a:r>
                        <a:rPr lang="en-CA" sz="2300" kern="1200">
                          <a:effectLst/>
                        </a:rPr>
                        <a:t>A3</a:t>
                      </a:r>
                      <a:endParaRPr lang="en-CA" sz="2300">
                        <a:effectLst/>
                      </a:endParaRPr>
                    </a:p>
                  </a:txBody>
                  <a:tcPr marL="0" marR="0" marT="0" marB="0" anchor="ctr"/>
                </a:tc>
                <a:tc>
                  <a:txBody>
                    <a:bodyPr/>
                    <a:lstStyle/>
                    <a:p>
                      <a:pPr marL="0" algn="ctr" rtl="0" eaLnBrk="1" latinLnBrk="0" hangingPunct="1">
                        <a:spcBef>
                          <a:spcPts val="0"/>
                        </a:spcBef>
                        <a:spcAft>
                          <a:spcPts val="0"/>
                        </a:spcAft>
                      </a:pPr>
                      <a:r>
                        <a:rPr lang="en-CA" sz="2300" err="1">
                          <a:effectLst/>
                        </a:rPr>
                        <a:t>ToDS</a:t>
                      </a:r>
                      <a:endParaRPr lang="en-CA" sz="2300">
                        <a:effectLst/>
                      </a:endParaRPr>
                    </a:p>
                  </a:txBody>
                  <a:tcPr marL="0" marR="0" marT="0" marB="0" anchor="ctr"/>
                </a:tc>
                <a:tc>
                  <a:txBody>
                    <a:bodyPr/>
                    <a:lstStyle/>
                    <a:p>
                      <a:pPr marL="0" algn="ctr" rtl="0" eaLnBrk="1" latinLnBrk="0" hangingPunct="1">
                        <a:spcBef>
                          <a:spcPts val="0"/>
                        </a:spcBef>
                        <a:spcAft>
                          <a:spcPts val="0"/>
                        </a:spcAft>
                      </a:pPr>
                      <a:r>
                        <a:rPr lang="en-CA" sz="2300" dirty="0" err="1">
                          <a:effectLst/>
                        </a:rPr>
                        <a:t>FromDS</a:t>
                      </a:r>
                      <a:endParaRPr lang="en-CA" sz="2300" dirty="0">
                        <a:effectLst/>
                      </a:endParaRPr>
                    </a:p>
                  </a:txBody>
                  <a:tcPr marL="0" marR="0" marT="0" marB="0" anchor="ctr"/>
                </a:tc>
                <a:extLst>
                  <a:ext uri="{0D108BD9-81ED-4DB2-BD59-A6C34878D82A}">
                    <a16:rowId xmlns:a16="http://schemas.microsoft.com/office/drawing/2014/main" val="474424396"/>
                  </a:ext>
                </a:extLst>
              </a:tr>
              <a:tr h="913112">
                <a:tc>
                  <a:txBody>
                    <a:bodyPr/>
                    <a:lstStyle/>
                    <a:p>
                      <a:pPr marL="0" algn="ctr" rtl="0" eaLnBrk="1" latinLnBrk="0" hangingPunct="1">
                        <a:spcBef>
                          <a:spcPts val="0"/>
                        </a:spcBef>
                        <a:spcAft>
                          <a:spcPts val="0"/>
                        </a:spcAft>
                      </a:pPr>
                      <a:r>
                        <a:rPr lang="en-CA" sz="2300" kern="1200">
                          <a:effectLst/>
                        </a:rPr>
                        <a:t>UL</a:t>
                      </a:r>
                      <a:endParaRPr lang="en-CA" sz="2300">
                        <a:effectLst/>
                      </a:endParaRPr>
                    </a:p>
                  </a:txBody>
                  <a:tcPr marL="0" marR="0" marT="0" marB="0" anchor="ctr"/>
                </a:tc>
                <a:tc>
                  <a:txBody>
                    <a:bodyPr/>
                    <a:lstStyle/>
                    <a:p>
                      <a:pPr marL="0" algn="ctr" rtl="0" eaLnBrk="1" latinLnBrk="0" hangingPunct="1">
                        <a:spcBef>
                          <a:spcPts val="0"/>
                        </a:spcBef>
                        <a:spcAft>
                          <a:spcPts val="0"/>
                        </a:spcAft>
                      </a:pPr>
                      <a:r>
                        <a:rPr lang="en-CA" sz="2300" kern="1200" dirty="0">
                          <a:effectLst/>
                        </a:rPr>
                        <a:t>MCAST</a:t>
                      </a:r>
                      <a:endParaRPr lang="en-CA" sz="2300" dirty="0">
                        <a:effectLst/>
                      </a:endParaRPr>
                    </a:p>
                  </a:txBody>
                  <a:tcPr marL="0" marR="0" marT="0" marB="0" anchor="ctr"/>
                </a:tc>
                <a:tc>
                  <a:txBody>
                    <a:bodyPr/>
                    <a:lstStyle/>
                    <a:p>
                      <a:pPr marL="0" algn="ctr" rtl="0" eaLnBrk="1" latinLnBrk="0" hangingPunct="1">
                        <a:spcBef>
                          <a:spcPts val="0"/>
                        </a:spcBef>
                        <a:spcAft>
                          <a:spcPts val="0"/>
                        </a:spcAft>
                      </a:pPr>
                      <a:r>
                        <a:rPr lang="en-CA" sz="2300" kern="1200">
                          <a:effectLst/>
                        </a:rPr>
                        <a:t>STA</a:t>
                      </a:r>
                      <a:endParaRPr lang="en-CA" sz="2300">
                        <a:effectLst/>
                      </a:endParaRPr>
                    </a:p>
                  </a:txBody>
                  <a:tcPr marL="0" marR="0" marT="0" marB="0" anchor="ctr"/>
                </a:tc>
                <a:tc>
                  <a:txBody>
                    <a:bodyPr/>
                    <a:lstStyle/>
                    <a:p>
                      <a:pPr marL="0" algn="ctr" rtl="0" eaLnBrk="1" latinLnBrk="0" hangingPunct="1">
                        <a:spcBef>
                          <a:spcPts val="0"/>
                        </a:spcBef>
                        <a:spcAft>
                          <a:spcPts val="0"/>
                        </a:spcAft>
                      </a:pPr>
                      <a:r>
                        <a:rPr lang="en-CA" sz="2300" kern="1200">
                          <a:effectLst/>
                        </a:rPr>
                        <a:t>EBCS_UL</a:t>
                      </a:r>
                      <a:endParaRPr lang="en-CA" sz="2300">
                        <a:effectLst/>
                      </a:endParaRPr>
                    </a:p>
                  </a:txBody>
                  <a:tcPr marL="0" marR="0" marT="0" marB="0" anchor="ctr"/>
                </a:tc>
                <a:tc>
                  <a:txBody>
                    <a:bodyPr/>
                    <a:lstStyle/>
                    <a:p>
                      <a:pPr marL="0" algn="ctr" rtl="0" eaLnBrk="1" latinLnBrk="0" hangingPunct="1">
                        <a:spcBef>
                          <a:spcPts val="0"/>
                        </a:spcBef>
                        <a:spcAft>
                          <a:spcPts val="0"/>
                        </a:spcAft>
                      </a:pPr>
                      <a:r>
                        <a:rPr lang="en-CA" sz="2300">
                          <a:effectLst/>
                        </a:rPr>
                        <a:t>0</a:t>
                      </a:r>
                    </a:p>
                  </a:txBody>
                  <a:tcPr marL="0" marR="0" marT="0" marB="0" anchor="ctr"/>
                </a:tc>
                <a:tc>
                  <a:txBody>
                    <a:bodyPr/>
                    <a:lstStyle/>
                    <a:p>
                      <a:pPr marL="0" algn="ctr" rtl="0" eaLnBrk="1" latinLnBrk="0" hangingPunct="1">
                        <a:spcBef>
                          <a:spcPts val="0"/>
                        </a:spcBef>
                        <a:spcAft>
                          <a:spcPts val="0"/>
                        </a:spcAft>
                      </a:pPr>
                      <a:r>
                        <a:rPr lang="en-CA" sz="2300">
                          <a:effectLst/>
                        </a:rPr>
                        <a:t>0</a:t>
                      </a:r>
                    </a:p>
                  </a:txBody>
                  <a:tcPr marL="0" marR="0" marT="0" marB="0" anchor="ctr"/>
                </a:tc>
                <a:extLst>
                  <a:ext uri="{0D108BD9-81ED-4DB2-BD59-A6C34878D82A}">
                    <a16:rowId xmlns:a16="http://schemas.microsoft.com/office/drawing/2014/main" val="3915614709"/>
                  </a:ext>
                </a:extLst>
              </a:tr>
              <a:tr h="913112">
                <a:tc>
                  <a:txBody>
                    <a:bodyPr/>
                    <a:lstStyle/>
                    <a:p>
                      <a:pPr marL="0" algn="ctr" rtl="0" eaLnBrk="1" latinLnBrk="0" hangingPunct="1">
                        <a:spcBef>
                          <a:spcPts val="0"/>
                        </a:spcBef>
                        <a:spcAft>
                          <a:spcPts val="0"/>
                        </a:spcAft>
                      </a:pPr>
                      <a:r>
                        <a:rPr lang="en-CA" sz="2300" kern="1200">
                          <a:effectLst/>
                        </a:rPr>
                        <a:t>DL</a:t>
                      </a:r>
                      <a:endParaRPr lang="en-CA" sz="2300">
                        <a:effectLst/>
                      </a:endParaRPr>
                    </a:p>
                  </a:txBody>
                  <a:tcPr marL="0" marR="0" marT="0" marB="0" anchor="ctr"/>
                </a:tc>
                <a:tc>
                  <a:txBody>
                    <a:bodyPr/>
                    <a:lstStyle/>
                    <a:p>
                      <a:pPr marL="0" algn="ctr" rtl="0" eaLnBrk="1" latinLnBrk="0" hangingPunct="1">
                        <a:spcBef>
                          <a:spcPts val="0"/>
                        </a:spcBef>
                        <a:spcAft>
                          <a:spcPts val="0"/>
                        </a:spcAft>
                      </a:pPr>
                      <a:r>
                        <a:rPr lang="en-CA" sz="2300" kern="1200">
                          <a:effectLst/>
                        </a:rPr>
                        <a:t>MCAST</a:t>
                      </a:r>
                      <a:endParaRPr lang="en-CA" sz="2300">
                        <a:effectLst/>
                      </a:endParaRPr>
                    </a:p>
                  </a:txBody>
                  <a:tcPr marL="0" marR="0" marT="0" marB="0" anchor="ctr"/>
                </a:tc>
                <a:tc>
                  <a:txBody>
                    <a:bodyPr/>
                    <a:lstStyle/>
                    <a:p>
                      <a:pPr marL="0" algn="ctr" rtl="0" eaLnBrk="1" latinLnBrk="0" hangingPunct="1">
                        <a:spcBef>
                          <a:spcPts val="0"/>
                        </a:spcBef>
                        <a:spcAft>
                          <a:spcPts val="0"/>
                        </a:spcAft>
                      </a:pPr>
                      <a:r>
                        <a:rPr lang="en-CA" sz="2300" kern="1200">
                          <a:effectLst/>
                        </a:rPr>
                        <a:t>AP MAC</a:t>
                      </a:r>
                      <a:endParaRPr lang="en-CA" sz="2300">
                        <a:effectLst/>
                      </a:endParaRPr>
                    </a:p>
                  </a:txBody>
                  <a:tcPr marL="0" marR="0" marT="0" marB="0" anchor="ctr"/>
                </a:tc>
                <a:tc>
                  <a:txBody>
                    <a:bodyPr/>
                    <a:lstStyle/>
                    <a:p>
                      <a:pPr marL="0" algn="ctr" rtl="0" eaLnBrk="1" latinLnBrk="0" hangingPunct="1">
                        <a:spcBef>
                          <a:spcPts val="0"/>
                        </a:spcBef>
                        <a:spcAft>
                          <a:spcPts val="0"/>
                        </a:spcAft>
                      </a:pPr>
                      <a:r>
                        <a:rPr lang="en-CA" sz="2300" kern="1200">
                          <a:effectLst/>
                        </a:rPr>
                        <a:t>EBCS_DL</a:t>
                      </a:r>
                      <a:endParaRPr lang="en-CA" sz="2300">
                        <a:effectLst/>
                      </a:endParaRPr>
                    </a:p>
                  </a:txBody>
                  <a:tcPr marL="0" marR="0" marT="0" marB="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CA" sz="2300">
                          <a:effectLst/>
                        </a:rPr>
                        <a:t>0 </a:t>
                      </a:r>
                    </a:p>
                  </a:txBody>
                  <a:tcPr marL="0" marR="0" marT="0" marB="0" anchor="ctr"/>
                </a:tc>
                <a:tc>
                  <a:txBody>
                    <a:bodyPr/>
                    <a:lstStyle/>
                    <a:p>
                      <a:pPr marL="0" algn="ctr" rtl="0" eaLnBrk="1" latinLnBrk="0" hangingPunct="1">
                        <a:spcBef>
                          <a:spcPts val="0"/>
                        </a:spcBef>
                        <a:spcAft>
                          <a:spcPts val="0"/>
                        </a:spcAft>
                      </a:pPr>
                      <a:r>
                        <a:rPr lang="en-CA" sz="2300" dirty="0">
                          <a:effectLst/>
                        </a:rPr>
                        <a:t>0</a:t>
                      </a:r>
                    </a:p>
                  </a:txBody>
                  <a:tcPr marL="0" marR="0" marT="0" marB="0" anchor="ctr"/>
                </a:tc>
                <a:extLst>
                  <a:ext uri="{0D108BD9-81ED-4DB2-BD59-A6C34878D82A}">
                    <a16:rowId xmlns:a16="http://schemas.microsoft.com/office/drawing/2014/main" val="4022422158"/>
                  </a:ext>
                </a:extLst>
              </a:tr>
            </a:tbl>
          </a:graphicData>
        </a:graphic>
      </p:graphicFrame>
      <p:sp>
        <p:nvSpPr>
          <p:cNvPr id="6" name="TextBox 5">
            <a:extLst>
              <a:ext uri="{FF2B5EF4-FFF2-40B4-BE49-F238E27FC236}">
                <a16:creationId xmlns:a16="http://schemas.microsoft.com/office/drawing/2014/main" id="{CB95DDA1-FFA9-4151-8A55-7BDEBA1D5EDD}"/>
              </a:ext>
            </a:extLst>
          </p:cNvPr>
          <p:cNvSpPr txBox="1"/>
          <p:nvPr/>
        </p:nvSpPr>
        <p:spPr>
          <a:xfrm>
            <a:off x="4477555" y="2331076"/>
            <a:ext cx="2743200"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endParaRPr lang="en-GB"/>
          </a:p>
        </p:txBody>
      </p:sp>
      <p:sp>
        <p:nvSpPr>
          <p:cNvPr id="4" name="Title 3">
            <a:extLst>
              <a:ext uri="{FF2B5EF4-FFF2-40B4-BE49-F238E27FC236}">
                <a16:creationId xmlns:a16="http://schemas.microsoft.com/office/drawing/2014/main" id="{273F5533-B1AE-465E-8C47-8C2D9B180C84}"/>
              </a:ext>
            </a:extLst>
          </p:cNvPr>
          <p:cNvSpPr>
            <a:spLocks noGrp="1"/>
          </p:cNvSpPr>
          <p:nvPr>
            <p:ph type="title"/>
          </p:nvPr>
        </p:nvSpPr>
        <p:spPr/>
        <p:txBody>
          <a:bodyPr/>
          <a:lstStyle/>
          <a:p>
            <a:r>
              <a:rPr lang="en-CA" dirty="0">
                <a:cs typeface="Calibri Light"/>
              </a:rPr>
              <a:t>Alternative 6: EBCS Addresses And Multicast </a:t>
            </a:r>
            <a:br>
              <a:rPr lang="en-CA" dirty="0">
                <a:cs typeface="Calibri Light"/>
              </a:rPr>
            </a:br>
            <a:endParaRPr lang="en-CA" dirty="0"/>
          </a:p>
        </p:txBody>
      </p:sp>
      <p:sp>
        <p:nvSpPr>
          <p:cNvPr id="9" name="TextBox 8">
            <a:extLst>
              <a:ext uri="{FF2B5EF4-FFF2-40B4-BE49-F238E27FC236}">
                <a16:creationId xmlns:a16="http://schemas.microsoft.com/office/drawing/2014/main" id="{EAD1E99A-EBB5-4F2C-BD47-D756DA735ED8}"/>
              </a:ext>
            </a:extLst>
          </p:cNvPr>
          <p:cNvSpPr txBox="1"/>
          <p:nvPr/>
        </p:nvSpPr>
        <p:spPr>
          <a:xfrm>
            <a:off x="2209800" y="4766101"/>
            <a:ext cx="8341579" cy="830997"/>
          </a:xfrm>
          <a:prstGeom prst="rect">
            <a:avLst/>
          </a:prstGeom>
          <a:noFill/>
        </p:spPr>
        <p:txBody>
          <a:bodyPr wrap="none" rtlCol="0">
            <a:spAutoFit/>
          </a:bodyPr>
          <a:lstStyle/>
          <a:p>
            <a:pPr marL="342900" indent="-342900">
              <a:buFont typeface="Arial" panose="020B0604020202020204" pitchFamily="34" charset="0"/>
              <a:buChar char="•"/>
            </a:pPr>
            <a:r>
              <a:rPr lang="en-CA" dirty="0">
                <a:solidFill>
                  <a:schemeClr val="tx1"/>
                </a:solidFill>
              </a:rPr>
              <a:t>Use EBCS MAC address to identify EBCS traffic and direction</a:t>
            </a:r>
          </a:p>
          <a:p>
            <a:pPr marL="342900" indent="-342900">
              <a:buFont typeface="Arial" panose="020B0604020202020204" pitchFamily="34" charset="0"/>
              <a:buChar char="•"/>
            </a:pPr>
            <a:r>
              <a:rPr lang="en-CA" dirty="0">
                <a:solidFill>
                  <a:schemeClr val="tx1"/>
                </a:solidFill>
              </a:rPr>
              <a:t>Swap A1/A3 from example 1</a:t>
            </a:r>
          </a:p>
        </p:txBody>
      </p:sp>
      <p:sp>
        <p:nvSpPr>
          <p:cNvPr id="10" name="Date Placeholder 9">
            <a:extLst>
              <a:ext uri="{FF2B5EF4-FFF2-40B4-BE49-F238E27FC236}">
                <a16:creationId xmlns:a16="http://schemas.microsoft.com/office/drawing/2014/main" id="{99B57E13-71A7-4D44-BECD-8C8557C76241}"/>
              </a:ext>
            </a:extLst>
          </p:cNvPr>
          <p:cNvSpPr>
            <a:spLocks noGrp="1"/>
          </p:cNvSpPr>
          <p:nvPr>
            <p:ph type="dt" idx="15"/>
          </p:nvPr>
        </p:nvSpPr>
        <p:spPr/>
        <p:txBody>
          <a:bodyPr/>
          <a:lstStyle/>
          <a:p>
            <a:r>
              <a:rPr lang="en-US"/>
              <a:t>September 2021</a:t>
            </a:r>
            <a:endParaRPr lang="en-GB" dirty="0"/>
          </a:p>
        </p:txBody>
      </p:sp>
      <p:sp>
        <p:nvSpPr>
          <p:cNvPr id="11" name="Footer Placeholder 10">
            <a:extLst>
              <a:ext uri="{FF2B5EF4-FFF2-40B4-BE49-F238E27FC236}">
                <a16:creationId xmlns:a16="http://schemas.microsoft.com/office/drawing/2014/main" id="{733A1824-5069-4ED9-8E6E-1952EA31858C}"/>
              </a:ext>
            </a:extLst>
          </p:cNvPr>
          <p:cNvSpPr>
            <a:spLocks noGrp="1"/>
          </p:cNvSpPr>
          <p:nvPr>
            <p:ph type="ftr" idx="14"/>
          </p:nvPr>
        </p:nvSpPr>
        <p:spPr/>
        <p:txBody>
          <a:bodyPr/>
          <a:lstStyle/>
          <a:p>
            <a:r>
              <a:rPr lang="en-GB"/>
              <a:t>Stephen McCann, Huawei</a:t>
            </a:r>
            <a:endParaRPr lang="en-GB" dirty="0"/>
          </a:p>
        </p:txBody>
      </p:sp>
    </p:spTree>
    <p:extLst>
      <p:ext uri="{BB962C8B-B14F-4D97-AF65-F5344CB8AC3E}">
        <p14:creationId xmlns:p14="http://schemas.microsoft.com/office/powerpoint/2010/main" val="35581612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xfrm>
            <a:off x="914401" y="1751015"/>
            <a:ext cx="10361084" cy="4343400"/>
          </a:xfrm>
          <a:ln/>
        </p:spPr>
        <p:txBody>
          <a:bodyPr/>
          <a:lstStyle/>
          <a:p>
            <a:r>
              <a:rPr lang="en-US" b="0" dirty="0"/>
              <a:t>This document proposes an addressing mechanism for EBCS</a:t>
            </a:r>
          </a:p>
          <a:p>
            <a:endParaRPr lang="en-US" b="0" dirty="0"/>
          </a:p>
          <a:p>
            <a:endParaRPr lang="en-US" b="0" dirty="0"/>
          </a:p>
        </p:txBody>
      </p:sp>
      <p:sp>
        <p:nvSpPr>
          <p:cNvPr id="4" name="Date Placeholder 3"/>
          <p:cNvSpPr>
            <a:spLocks noGrp="1"/>
          </p:cNvSpPr>
          <p:nvPr>
            <p:ph type="dt" idx="15"/>
          </p:nvPr>
        </p:nvSpPr>
        <p:spPr/>
        <p:txBody>
          <a:bodyPr/>
          <a:lstStyle/>
          <a:p>
            <a:r>
              <a:rPr lang="en-US"/>
              <a:t>September 2021</a:t>
            </a:r>
            <a:endParaRPr lang="en-GB" dirty="0"/>
          </a:p>
        </p:txBody>
      </p:sp>
      <p:sp>
        <p:nvSpPr>
          <p:cNvPr id="7" name="Footer Placeholder 4">
            <a:extLst>
              <a:ext uri="{FF2B5EF4-FFF2-40B4-BE49-F238E27FC236}">
                <a16:creationId xmlns:a16="http://schemas.microsoft.com/office/drawing/2014/main" id="{E99BB1CA-BFE8-4BF6-AD2A-29C8B06441B8}"/>
              </a:ext>
            </a:extLst>
          </p:cNvPr>
          <p:cNvSpPr>
            <a:spLocks noGrp="1"/>
          </p:cNvSpPr>
          <p:nvPr>
            <p:ph type="ftr" idx="14"/>
          </p:nvPr>
        </p:nvSpPr>
        <p:spPr>
          <a:xfrm>
            <a:off x="7162800" y="6475414"/>
            <a:ext cx="4246027" cy="180975"/>
          </a:xfrm>
        </p:spPr>
        <p:txBody>
          <a:bodyPr/>
          <a:lstStyle/>
          <a:p>
            <a:r>
              <a:rPr lang="en-GB"/>
              <a:t>Stephen McCann, Huawei</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77280DD0-3A15-4163-9D6E-C55D990C662C}"/>
              </a:ext>
            </a:extLst>
          </p:cNvPr>
          <p:cNvGraphicFramePr>
            <a:graphicFrameLocks noGrp="1"/>
          </p:cNvGraphicFramePr>
          <p:nvPr>
            <p:extLst>
              <p:ext uri="{D42A27DB-BD31-4B8C-83A1-F6EECF244321}">
                <p14:modId xmlns:p14="http://schemas.microsoft.com/office/powerpoint/2010/main" val="800342311"/>
              </p:ext>
            </p:extLst>
          </p:nvPr>
        </p:nvGraphicFramePr>
        <p:xfrm>
          <a:off x="1652484" y="1676400"/>
          <a:ext cx="9091716" cy="2739336"/>
        </p:xfrm>
        <a:graphic>
          <a:graphicData uri="http://schemas.openxmlformats.org/drawingml/2006/table">
            <a:tbl>
              <a:tblPr firstRow="1" bandRow="1">
                <a:tableStyleId>{5C22544A-7EE6-4342-B048-85BDC9FD1C3A}</a:tableStyleId>
              </a:tblPr>
              <a:tblGrid>
                <a:gridCol w="1310074">
                  <a:extLst>
                    <a:ext uri="{9D8B030D-6E8A-4147-A177-3AD203B41FA5}">
                      <a16:colId xmlns:a16="http://schemas.microsoft.com/office/drawing/2014/main" val="2930080519"/>
                    </a:ext>
                  </a:extLst>
                </a:gridCol>
                <a:gridCol w="1398726">
                  <a:extLst>
                    <a:ext uri="{9D8B030D-6E8A-4147-A177-3AD203B41FA5}">
                      <a16:colId xmlns:a16="http://schemas.microsoft.com/office/drawing/2014/main" val="1168610275"/>
                    </a:ext>
                  </a:extLst>
                </a:gridCol>
                <a:gridCol w="1595729">
                  <a:extLst>
                    <a:ext uri="{9D8B030D-6E8A-4147-A177-3AD203B41FA5}">
                      <a16:colId xmlns:a16="http://schemas.microsoft.com/office/drawing/2014/main" val="3721775878"/>
                    </a:ext>
                  </a:extLst>
                </a:gridCol>
                <a:gridCol w="1595729">
                  <a:extLst>
                    <a:ext uri="{9D8B030D-6E8A-4147-A177-3AD203B41FA5}">
                      <a16:colId xmlns:a16="http://schemas.microsoft.com/office/drawing/2014/main" val="1968749573"/>
                    </a:ext>
                  </a:extLst>
                </a:gridCol>
                <a:gridCol w="1869190">
                  <a:extLst>
                    <a:ext uri="{9D8B030D-6E8A-4147-A177-3AD203B41FA5}">
                      <a16:colId xmlns:a16="http://schemas.microsoft.com/office/drawing/2014/main" val="3046066436"/>
                    </a:ext>
                  </a:extLst>
                </a:gridCol>
                <a:gridCol w="1322268">
                  <a:extLst>
                    <a:ext uri="{9D8B030D-6E8A-4147-A177-3AD203B41FA5}">
                      <a16:colId xmlns:a16="http://schemas.microsoft.com/office/drawing/2014/main" val="2269792287"/>
                    </a:ext>
                  </a:extLst>
                </a:gridCol>
              </a:tblGrid>
              <a:tr h="913112">
                <a:tc>
                  <a:txBody>
                    <a:bodyPr/>
                    <a:lstStyle/>
                    <a:p>
                      <a:pPr marL="0" algn="ctr" rtl="0" eaLnBrk="1" latinLnBrk="0" hangingPunct="1">
                        <a:spcBef>
                          <a:spcPts val="0"/>
                        </a:spcBef>
                        <a:spcAft>
                          <a:spcPts val="0"/>
                        </a:spcAft>
                      </a:pPr>
                      <a:r>
                        <a:rPr lang="en-CA" sz="2300" kern="1200">
                          <a:effectLst/>
                        </a:rPr>
                        <a:t>Direction</a:t>
                      </a:r>
                      <a:endParaRPr lang="en-CA" sz="2300">
                        <a:effectLst/>
                      </a:endParaRPr>
                    </a:p>
                  </a:txBody>
                  <a:tcPr marL="0" marR="0" marT="0" marB="0" anchor="ctr"/>
                </a:tc>
                <a:tc>
                  <a:txBody>
                    <a:bodyPr/>
                    <a:lstStyle/>
                    <a:p>
                      <a:pPr marL="0" algn="ctr" rtl="0" eaLnBrk="1" latinLnBrk="0" hangingPunct="1">
                        <a:spcBef>
                          <a:spcPts val="0"/>
                        </a:spcBef>
                        <a:spcAft>
                          <a:spcPts val="0"/>
                        </a:spcAft>
                      </a:pPr>
                      <a:r>
                        <a:rPr lang="en-CA" sz="2300" kern="1200">
                          <a:effectLst/>
                        </a:rPr>
                        <a:t>A1 (RA)</a:t>
                      </a:r>
                      <a:endParaRPr lang="en-CA" sz="2300">
                        <a:effectLst/>
                      </a:endParaRPr>
                    </a:p>
                  </a:txBody>
                  <a:tcPr marL="0" marR="0" marT="0" marB="0" anchor="ctr"/>
                </a:tc>
                <a:tc>
                  <a:txBody>
                    <a:bodyPr/>
                    <a:lstStyle/>
                    <a:p>
                      <a:pPr marL="0" algn="ctr" rtl="0" eaLnBrk="1" latinLnBrk="0" hangingPunct="1">
                        <a:spcBef>
                          <a:spcPts val="0"/>
                        </a:spcBef>
                        <a:spcAft>
                          <a:spcPts val="0"/>
                        </a:spcAft>
                      </a:pPr>
                      <a:r>
                        <a:rPr lang="en-CA" sz="2300" kern="1200">
                          <a:effectLst/>
                        </a:rPr>
                        <a:t>A2 (TA)</a:t>
                      </a:r>
                      <a:endParaRPr lang="en-CA" sz="2300">
                        <a:effectLst/>
                      </a:endParaRPr>
                    </a:p>
                  </a:txBody>
                  <a:tcPr marL="0" marR="0" marT="0" marB="0" anchor="ctr"/>
                </a:tc>
                <a:tc>
                  <a:txBody>
                    <a:bodyPr/>
                    <a:lstStyle/>
                    <a:p>
                      <a:pPr marL="0" algn="ctr" rtl="0" eaLnBrk="1" latinLnBrk="0" hangingPunct="1">
                        <a:spcBef>
                          <a:spcPts val="0"/>
                        </a:spcBef>
                        <a:spcAft>
                          <a:spcPts val="0"/>
                        </a:spcAft>
                      </a:pPr>
                      <a:r>
                        <a:rPr lang="en-CA" sz="2300" kern="1200">
                          <a:effectLst/>
                        </a:rPr>
                        <a:t>A3</a:t>
                      </a:r>
                      <a:endParaRPr lang="en-CA" sz="2300">
                        <a:effectLst/>
                      </a:endParaRPr>
                    </a:p>
                  </a:txBody>
                  <a:tcPr marL="0" marR="0" marT="0" marB="0" anchor="ctr"/>
                </a:tc>
                <a:tc>
                  <a:txBody>
                    <a:bodyPr/>
                    <a:lstStyle/>
                    <a:p>
                      <a:pPr marL="0" algn="ctr" rtl="0" eaLnBrk="1" latinLnBrk="0" hangingPunct="1">
                        <a:spcBef>
                          <a:spcPts val="0"/>
                        </a:spcBef>
                        <a:spcAft>
                          <a:spcPts val="0"/>
                        </a:spcAft>
                      </a:pPr>
                      <a:r>
                        <a:rPr lang="en-CA" sz="2300" err="1">
                          <a:effectLst/>
                        </a:rPr>
                        <a:t>ToDS</a:t>
                      </a:r>
                      <a:endParaRPr lang="en-CA" sz="2300">
                        <a:effectLst/>
                      </a:endParaRPr>
                    </a:p>
                  </a:txBody>
                  <a:tcPr marL="0" marR="0" marT="0" marB="0" anchor="ctr"/>
                </a:tc>
                <a:tc>
                  <a:txBody>
                    <a:bodyPr/>
                    <a:lstStyle/>
                    <a:p>
                      <a:pPr marL="0" algn="ctr" rtl="0" eaLnBrk="1" latinLnBrk="0" hangingPunct="1">
                        <a:spcBef>
                          <a:spcPts val="0"/>
                        </a:spcBef>
                        <a:spcAft>
                          <a:spcPts val="0"/>
                        </a:spcAft>
                      </a:pPr>
                      <a:r>
                        <a:rPr lang="en-CA" sz="2300" dirty="0" err="1">
                          <a:effectLst/>
                        </a:rPr>
                        <a:t>FromDS</a:t>
                      </a:r>
                      <a:endParaRPr lang="en-CA" sz="2300" dirty="0">
                        <a:effectLst/>
                      </a:endParaRPr>
                    </a:p>
                  </a:txBody>
                  <a:tcPr marL="0" marR="0" marT="0" marB="0" anchor="ctr"/>
                </a:tc>
                <a:extLst>
                  <a:ext uri="{0D108BD9-81ED-4DB2-BD59-A6C34878D82A}">
                    <a16:rowId xmlns:a16="http://schemas.microsoft.com/office/drawing/2014/main" val="474424396"/>
                  </a:ext>
                </a:extLst>
              </a:tr>
              <a:tr h="913112">
                <a:tc>
                  <a:txBody>
                    <a:bodyPr/>
                    <a:lstStyle/>
                    <a:p>
                      <a:pPr marL="0" algn="ctr" rtl="0" eaLnBrk="1" latinLnBrk="0" hangingPunct="1">
                        <a:spcBef>
                          <a:spcPts val="0"/>
                        </a:spcBef>
                        <a:spcAft>
                          <a:spcPts val="0"/>
                        </a:spcAft>
                      </a:pPr>
                      <a:r>
                        <a:rPr lang="en-CA" sz="2300" kern="1200">
                          <a:effectLst/>
                        </a:rPr>
                        <a:t>UL</a:t>
                      </a:r>
                      <a:endParaRPr lang="en-CA" sz="2300">
                        <a:effectLst/>
                      </a:endParaRPr>
                    </a:p>
                  </a:txBody>
                  <a:tcPr marL="0" marR="0" marT="0" marB="0" anchor="ctr"/>
                </a:tc>
                <a:tc>
                  <a:txBody>
                    <a:bodyPr/>
                    <a:lstStyle/>
                    <a:p>
                      <a:pPr marL="0" algn="ctr" rtl="0" eaLnBrk="1" latinLnBrk="0" hangingPunct="1">
                        <a:spcBef>
                          <a:spcPts val="0"/>
                        </a:spcBef>
                        <a:spcAft>
                          <a:spcPts val="0"/>
                        </a:spcAft>
                      </a:pPr>
                      <a:r>
                        <a:rPr lang="en-CA" sz="2300" kern="1200" dirty="0">
                          <a:effectLst/>
                        </a:rPr>
                        <a:t>BCAST</a:t>
                      </a:r>
                      <a:endParaRPr lang="en-CA" sz="2300" dirty="0">
                        <a:effectLst/>
                      </a:endParaRPr>
                    </a:p>
                  </a:txBody>
                  <a:tcPr marL="0" marR="0" marT="0" marB="0" anchor="ctr"/>
                </a:tc>
                <a:tc>
                  <a:txBody>
                    <a:bodyPr/>
                    <a:lstStyle/>
                    <a:p>
                      <a:pPr marL="0" algn="ctr" rtl="0" eaLnBrk="1" latinLnBrk="0" hangingPunct="1">
                        <a:spcBef>
                          <a:spcPts val="0"/>
                        </a:spcBef>
                        <a:spcAft>
                          <a:spcPts val="0"/>
                        </a:spcAft>
                      </a:pPr>
                      <a:r>
                        <a:rPr lang="en-CA" sz="2300" kern="1200">
                          <a:effectLst/>
                        </a:rPr>
                        <a:t>STA</a:t>
                      </a:r>
                      <a:endParaRPr lang="en-CA" sz="2300">
                        <a:effectLst/>
                      </a:endParaRPr>
                    </a:p>
                  </a:txBody>
                  <a:tcPr marL="0" marR="0" marT="0" marB="0" anchor="ctr"/>
                </a:tc>
                <a:tc>
                  <a:txBody>
                    <a:bodyPr/>
                    <a:lstStyle/>
                    <a:p>
                      <a:pPr marL="0" algn="ctr" rtl="0" eaLnBrk="1" latinLnBrk="0" hangingPunct="1">
                        <a:spcBef>
                          <a:spcPts val="0"/>
                        </a:spcBef>
                        <a:spcAft>
                          <a:spcPts val="0"/>
                        </a:spcAft>
                      </a:pPr>
                      <a:r>
                        <a:rPr lang="en-CA" sz="2300" kern="1200">
                          <a:effectLst/>
                        </a:rPr>
                        <a:t>EBCS_UL</a:t>
                      </a:r>
                      <a:endParaRPr lang="en-CA" sz="2300">
                        <a:effectLst/>
                      </a:endParaRPr>
                    </a:p>
                  </a:txBody>
                  <a:tcPr marL="0" marR="0" marT="0" marB="0" anchor="ctr"/>
                </a:tc>
                <a:tc>
                  <a:txBody>
                    <a:bodyPr/>
                    <a:lstStyle/>
                    <a:p>
                      <a:pPr marL="0" algn="ctr" rtl="0" eaLnBrk="1" latinLnBrk="0" hangingPunct="1">
                        <a:spcBef>
                          <a:spcPts val="0"/>
                        </a:spcBef>
                        <a:spcAft>
                          <a:spcPts val="0"/>
                        </a:spcAft>
                      </a:pPr>
                      <a:r>
                        <a:rPr lang="en-CA" sz="2300" dirty="0">
                          <a:effectLst/>
                        </a:rPr>
                        <a:t>1</a:t>
                      </a:r>
                    </a:p>
                  </a:txBody>
                  <a:tcPr marL="0" marR="0" marT="0" marB="0" anchor="ctr"/>
                </a:tc>
                <a:tc>
                  <a:txBody>
                    <a:bodyPr/>
                    <a:lstStyle/>
                    <a:p>
                      <a:pPr marL="0" algn="ctr" rtl="0" eaLnBrk="1" latinLnBrk="0" hangingPunct="1">
                        <a:spcBef>
                          <a:spcPts val="0"/>
                        </a:spcBef>
                        <a:spcAft>
                          <a:spcPts val="0"/>
                        </a:spcAft>
                      </a:pPr>
                      <a:r>
                        <a:rPr lang="en-CA" sz="2300">
                          <a:effectLst/>
                        </a:rPr>
                        <a:t>0</a:t>
                      </a:r>
                    </a:p>
                  </a:txBody>
                  <a:tcPr marL="0" marR="0" marT="0" marB="0" anchor="ctr"/>
                </a:tc>
                <a:extLst>
                  <a:ext uri="{0D108BD9-81ED-4DB2-BD59-A6C34878D82A}">
                    <a16:rowId xmlns:a16="http://schemas.microsoft.com/office/drawing/2014/main" val="3915614709"/>
                  </a:ext>
                </a:extLst>
              </a:tr>
              <a:tr h="913112">
                <a:tc>
                  <a:txBody>
                    <a:bodyPr/>
                    <a:lstStyle/>
                    <a:p>
                      <a:pPr marL="0" algn="ctr" rtl="0" eaLnBrk="1" latinLnBrk="0" hangingPunct="1">
                        <a:spcBef>
                          <a:spcPts val="0"/>
                        </a:spcBef>
                        <a:spcAft>
                          <a:spcPts val="0"/>
                        </a:spcAft>
                      </a:pPr>
                      <a:r>
                        <a:rPr lang="en-CA" sz="2300" kern="1200">
                          <a:effectLst/>
                        </a:rPr>
                        <a:t>DL</a:t>
                      </a:r>
                      <a:endParaRPr lang="en-CA" sz="2300">
                        <a:effectLst/>
                      </a:endParaRPr>
                    </a:p>
                  </a:txBody>
                  <a:tcPr marL="0" marR="0" marT="0" marB="0" anchor="ctr"/>
                </a:tc>
                <a:tc>
                  <a:txBody>
                    <a:bodyPr/>
                    <a:lstStyle/>
                    <a:p>
                      <a:pPr marL="0" algn="ctr" rtl="0" eaLnBrk="1" latinLnBrk="0" hangingPunct="1">
                        <a:spcBef>
                          <a:spcPts val="0"/>
                        </a:spcBef>
                        <a:spcAft>
                          <a:spcPts val="0"/>
                        </a:spcAft>
                      </a:pPr>
                      <a:r>
                        <a:rPr lang="en-CA" sz="2300" kern="1200" dirty="0">
                          <a:effectLst/>
                        </a:rPr>
                        <a:t>EBCS_CID</a:t>
                      </a:r>
                      <a:endParaRPr lang="en-CA" sz="2300" dirty="0">
                        <a:effectLst/>
                      </a:endParaRPr>
                    </a:p>
                  </a:txBody>
                  <a:tcPr marL="0" marR="0" marT="0" marB="0" anchor="ctr"/>
                </a:tc>
                <a:tc>
                  <a:txBody>
                    <a:bodyPr/>
                    <a:lstStyle/>
                    <a:p>
                      <a:pPr marL="0" algn="ctr" rtl="0" eaLnBrk="1" latinLnBrk="0" hangingPunct="1">
                        <a:spcBef>
                          <a:spcPts val="0"/>
                        </a:spcBef>
                        <a:spcAft>
                          <a:spcPts val="0"/>
                        </a:spcAft>
                      </a:pPr>
                      <a:r>
                        <a:rPr lang="en-CA" sz="2300" kern="1200">
                          <a:effectLst/>
                        </a:rPr>
                        <a:t>AP MAC</a:t>
                      </a:r>
                      <a:endParaRPr lang="en-CA" sz="2300">
                        <a:effectLst/>
                      </a:endParaRPr>
                    </a:p>
                  </a:txBody>
                  <a:tcPr marL="0" marR="0" marT="0" marB="0" anchor="ctr"/>
                </a:tc>
                <a:tc>
                  <a:txBody>
                    <a:bodyPr/>
                    <a:lstStyle/>
                    <a:p>
                      <a:pPr marL="0" algn="ctr" rtl="0" eaLnBrk="1" latinLnBrk="0" hangingPunct="1">
                        <a:spcBef>
                          <a:spcPts val="0"/>
                        </a:spcBef>
                        <a:spcAft>
                          <a:spcPts val="0"/>
                        </a:spcAft>
                      </a:pPr>
                      <a:r>
                        <a:rPr lang="en-CA" sz="2300" kern="1200" dirty="0">
                          <a:effectLst/>
                        </a:rPr>
                        <a:t>BC/MC</a:t>
                      </a:r>
                      <a:endParaRPr lang="en-CA" sz="2300" dirty="0">
                        <a:effectLst/>
                      </a:endParaRPr>
                    </a:p>
                  </a:txBody>
                  <a:tcPr marL="0" marR="0" marT="0" marB="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CA" sz="2300">
                          <a:effectLst/>
                        </a:rPr>
                        <a:t>0 </a:t>
                      </a:r>
                    </a:p>
                  </a:txBody>
                  <a:tcPr marL="0" marR="0" marT="0" marB="0" anchor="ctr"/>
                </a:tc>
                <a:tc>
                  <a:txBody>
                    <a:bodyPr/>
                    <a:lstStyle/>
                    <a:p>
                      <a:pPr marL="0" algn="ctr" rtl="0" eaLnBrk="1" latinLnBrk="0" hangingPunct="1">
                        <a:spcBef>
                          <a:spcPts val="0"/>
                        </a:spcBef>
                        <a:spcAft>
                          <a:spcPts val="0"/>
                        </a:spcAft>
                      </a:pPr>
                      <a:r>
                        <a:rPr lang="en-CA" sz="2300" dirty="0">
                          <a:effectLst/>
                        </a:rPr>
                        <a:t>1</a:t>
                      </a:r>
                    </a:p>
                  </a:txBody>
                  <a:tcPr marL="0" marR="0" marT="0" marB="0" anchor="ctr"/>
                </a:tc>
                <a:extLst>
                  <a:ext uri="{0D108BD9-81ED-4DB2-BD59-A6C34878D82A}">
                    <a16:rowId xmlns:a16="http://schemas.microsoft.com/office/drawing/2014/main" val="4022422158"/>
                  </a:ext>
                </a:extLst>
              </a:tr>
            </a:tbl>
          </a:graphicData>
        </a:graphic>
      </p:graphicFrame>
      <p:sp>
        <p:nvSpPr>
          <p:cNvPr id="6" name="TextBox 5">
            <a:extLst>
              <a:ext uri="{FF2B5EF4-FFF2-40B4-BE49-F238E27FC236}">
                <a16:creationId xmlns:a16="http://schemas.microsoft.com/office/drawing/2014/main" id="{CB95DDA1-FFA9-4151-8A55-7BDEBA1D5EDD}"/>
              </a:ext>
            </a:extLst>
          </p:cNvPr>
          <p:cNvSpPr txBox="1"/>
          <p:nvPr/>
        </p:nvSpPr>
        <p:spPr>
          <a:xfrm>
            <a:off x="4477555" y="2331076"/>
            <a:ext cx="2743200"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endParaRPr lang="en-GB"/>
          </a:p>
        </p:txBody>
      </p:sp>
      <p:sp>
        <p:nvSpPr>
          <p:cNvPr id="4" name="Title 3">
            <a:extLst>
              <a:ext uri="{FF2B5EF4-FFF2-40B4-BE49-F238E27FC236}">
                <a16:creationId xmlns:a16="http://schemas.microsoft.com/office/drawing/2014/main" id="{273F5533-B1AE-465E-8C47-8C2D9B180C84}"/>
              </a:ext>
            </a:extLst>
          </p:cNvPr>
          <p:cNvSpPr>
            <a:spLocks noGrp="1"/>
          </p:cNvSpPr>
          <p:nvPr>
            <p:ph type="title"/>
          </p:nvPr>
        </p:nvSpPr>
        <p:spPr/>
        <p:txBody>
          <a:bodyPr/>
          <a:lstStyle/>
          <a:p>
            <a:r>
              <a:rPr lang="en-CA" dirty="0">
                <a:cs typeface="Calibri Light"/>
              </a:rPr>
              <a:t>Alternative 7: EBCS Addresses And Multicast </a:t>
            </a:r>
            <a:br>
              <a:rPr lang="en-CA" dirty="0">
                <a:cs typeface="Calibri Light"/>
              </a:rPr>
            </a:br>
            <a:endParaRPr lang="en-CA" dirty="0"/>
          </a:p>
        </p:txBody>
      </p:sp>
      <p:sp>
        <p:nvSpPr>
          <p:cNvPr id="9" name="TextBox 8">
            <a:extLst>
              <a:ext uri="{FF2B5EF4-FFF2-40B4-BE49-F238E27FC236}">
                <a16:creationId xmlns:a16="http://schemas.microsoft.com/office/drawing/2014/main" id="{EAD1E99A-EBB5-4F2C-BD47-D756DA735ED8}"/>
              </a:ext>
            </a:extLst>
          </p:cNvPr>
          <p:cNvSpPr txBox="1"/>
          <p:nvPr/>
        </p:nvSpPr>
        <p:spPr>
          <a:xfrm>
            <a:off x="2209800" y="4766101"/>
            <a:ext cx="8341579" cy="830997"/>
          </a:xfrm>
          <a:prstGeom prst="rect">
            <a:avLst/>
          </a:prstGeom>
          <a:noFill/>
        </p:spPr>
        <p:txBody>
          <a:bodyPr wrap="none" rtlCol="0">
            <a:spAutoFit/>
          </a:bodyPr>
          <a:lstStyle/>
          <a:p>
            <a:pPr marL="342900" indent="-342900">
              <a:buFont typeface="Arial" panose="020B0604020202020204" pitchFamily="34" charset="0"/>
              <a:buChar char="•"/>
            </a:pPr>
            <a:r>
              <a:rPr lang="en-CA" dirty="0">
                <a:solidFill>
                  <a:schemeClr val="tx1"/>
                </a:solidFill>
              </a:rPr>
              <a:t>Use EBCS MAC address to identify EBCS traffic and direction</a:t>
            </a:r>
          </a:p>
          <a:p>
            <a:pPr marL="342900" indent="-342900">
              <a:buFont typeface="Arial" panose="020B0604020202020204" pitchFamily="34" charset="0"/>
              <a:buChar char="•"/>
            </a:pPr>
            <a:r>
              <a:rPr lang="en-CA" dirty="0">
                <a:solidFill>
                  <a:schemeClr val="tx1"/>
                </a:solidFill>
              </a:rPr>
              <a:t>Swap A1/A3 from example 1</a:t>
            </a:r>
          </a:p>
        </p:txBody>
      </p:sp>
      <p:sp>
        <p:nvSpPr>
          <p:cNvPr id="10" name="Date Placeholder 9">
            <a:extLst>
              <a:ext uri="{FF2B5EF4-FFF2-40B4-BE49-F238E27FC236}">
                <a16:creationId xmlns:a16="http://schemas.microsoft.com/office/drawing/2014/main" id="{99B57E13-71A7-4D44-BECD-8C8557C76241}"/>
              </a:ext>
            </a:extLst>
          </p:cNvPr>
          <p:cNvSpPr>
            <a:spLocks noGrp="1"/>
          </p:cNvSpPr>
          <p:nvPr>
            <p:ph type="dt" idx="15"/>
          </p:nvPr>
        </p:nvSpPr>
        <p:spPr/>
        <p:txBody>
          <a:bodyPr/>
          <a:lstStyle/>
          <a:p>
            <a:r>
              <a:rPr lang="en-US"/>
              <a:t>September 2021</a:t>
            </a:r>
            <a:endParaRPr lang="en-GB" dirty="0"/>
          </a:p>
        </p:txBody>
      </p:sp>
      <p:sp>
        <p:nvSpPr>
          <p:cNvPr id="11" name="Footer Placeholder 10">
            <a:extLst>
              <a:ext uri="{FF2B5EF4-FFF2-40B4-BE49-F238E27FC236}">
                <a16:creationId xmlns:a16="http://schemas.microsoft.com/office/drawing/2014/main" id="{733A1824-5069-4ED9-8E6E-1952EA31858C}"/>
              </a:ext>
            </a:extLst>
          </p:cNvPr>
          <p:cNvSpPr>
            <a:spLocks noGrp="1"/>
          </p:cNvSpPr>
          <p:nvPr>
            <p:ph type="ftr" idx="14"/>
          </p:nvPr>
        </p:nvSpPr>
        <p:spPr/>
        <p:txBody>
          <a:bodyPr/>
          <a:lstStyle/>
          <a:p>
            <a:r>
              <a:rPr lang="en-GB"/>
              <a:t>Stephen McCann, Huawei</a:t>
            </a:r>
            <a:endParaRPr lang="en-GB" dirty="0"/>
          </a:p>
        </p:txBody>
      </p:sp>
    </p:spTree>
    <p:extLst>
      <p:ext uri="{BB962C8B-B14F-4D97-AF65-F5344CB8AC3E}">
        <p14:creationId xmlns:p14="http://schemas.microsoft.com/office/powerpoint/2010/main" val="189764185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BF0A70-3D9B-4B53-8355-81A13145AFBE}"/>
              </a:ext>
            </a:extLst>
          </p:cNvPr>
          <p:cNvSpPr>
            <a:spLocks noGrp="1"/>
          </p:cNvSpPr>
          <p:nvPr>
            <p:ph type="title"/>
          </p:nvPr>
        </p:nvSpPr>
        <p:spPr/>
        <p:txBody>
          <a:bodyPr/>
          <a:lstStyle/>
          <a:p>
            <a:endParaRPr lang="en-CA"/>
          </a:p>
        </p:txBody>
      </p:sp>
      <p:sp>
        <p:nvSpPr>
          <p:cNvPr id="3" name="Content Placeholder 2">
            <a:extLst>
              <a:ext uri="{FF2B5EF4-FFF2-40B4-BE49-F238E27FC236}">
                <a16:creationId xmlns:a16="http://schemas.microsoft.com/office/drawing/2014/main" id="{7D1EF6F5-1532-4593-AAEE-BAC22D2B2C26}"/>
              </a:ext>
            </a:extLst>
          </p:cNvPr>
          <p:cNvSpPr>
            <a:spLocks noGrp="1"/>
          </p:cNvSpPr>
          <p:nvPr>
            <p:ph idx="1"/>
          </p:nvPr>
        </p:nvSpPr>
        <p:spPr/>
        <p:txBody>
          <a:bodyPr/>
          <a:lstStyle/>
          <a:p>
            <a:endParaRPr lang="en-CA"/>
          </a:p>
        </p:txBody>
      </p:sp>
      <p:sp>
        <p:nvSpPr>
          <p:cNvPr id="4" name="Footer Placeholder 3">
            <a:extLst>
              <a:ext uri="{FF2B5EF4-FFF2-40B4-BE49-F238E27FC236}">
                <a16:creationId xmlns:a16="http://schemas.microsoft.com/office/drawing/2014/main" id="{4F5E547E-DAE9-441C-B1D2-BD81428C14B5}"/>
              </a:ext>
            </a:extLst>
          </p:cNvPr>
          <p:cNvSpPr>
            <a:spLocks noGrp="1"/>
          </p:cNvSpPr>
          <p:nvPr>
            <p:ph type="ftr" idx="14"/>
          </p:nvPr>
        </p:nvSpPr>
        <p:spPr/>
        <p:txBody>
          <a:bodyPr/>
          <a:lstStyle/>
          <a:p>
            <a:r>
              <a:rPr lang="en-GB"/>
              <a:t>Stephen McCann, Huawei</a:t>
            </a:r>
            <a:endParaRPr lang="en-GB" dirty="0"/>
          </a:p>
        </p:txBody>
      </p:sp>
      <p:sp>
        <p:nvSpPr>
          <p:cNvPr id="5" name="Date Placeholder 4">
            <a:extLst>
              <a:ext uri="{FF2B5EF4-FFF2-40B4-BE49-F238E27FC236}">
                <a16:creationId xmlns:a16="http://schemas.microsoft.com/office/drawing/2014/main" id="{D62326D6-EB3A-4E8C-BCDC-B91F79B233F0}"/>
              </a:ext>
            </a:extLst>
          </p:cNvPr>
          <p:cNvSpPr>
            <a:spLocks noGrp="1"/>
          </p:cNvSpPr>
          <p:nvPr>
            <p:ph type="dt" idx="15"/>
          </p:nvPr>
        </p:nvSpPr>
        <p:spPr/>
        <p:txBody>
          <a:bodyPr/>
          <a:lstStyle/>
          <a:p>
            <a:r>
              <a:rPr lang="en-US"/>
              <a:t>September 2021</a:t>
            </a:r>
            <a:endParaRPr lang="en-GB" dirty="0"/>
          </a:p>
        </p:txBody>
      </p:sp>
    </p:spTree>
    <p:extLst>
      <p:ext uri="{BB962C8B-B14F-4D97-AF65-F5344CB8AC3E}">
        <p14:creationId xmlns:p14="http://schemas.microsoft.com/office/powerpoint/2010/main" val="38794146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790699" y="281998"/>
            <a:ext cx="10515600" cy="1325563"/>
          </a:xfrm>
        </p:spPr>
        <p:txBody>
          <a:bodyPr/>
          <a:lstStyle/>
          <a:p>
            <a:r>
              <a:rPr lang="en-US" dirty="0"/>
              <a:t>Example EBCS Topology</a:t>
            </a:r>
          </a:p>
        </p:txBody>
      </p:sp>
      <p:grpSp>
        <p:nvGrpSpPr>
          <p:cNvPr id="2" name="Group 1">
            <a:extLst>
              <a:ext uri="{FF2B5EF4-FFF2-40B4-BE49-F238E27FC236}">
                <a16:creationId xmlns:a16="http://schemas.microsoft.com/office/drawing/2014/main" id="{C11310E4-0D45-4643-98B8-3F483D64649C}"/>
              </a:ext>
            </a:extLst>
          </p:cNvPr>
          <p:cNvGrpSpPr/>
          <p:nvPr/>
        </p:nvGrpSpPr>
        <p:grpSpPr>
          <a:xfrm>
            <a:off x="885700" y="1371600"/>
            <a:ext cx="10294012" cy="4883826"/>
            <a:chOff x="687136" y="983574"/>
            <a:chExt cx="10991080" cy="5753132"/>
          </a:xfrm>
        </p:grpSpPr>
        <p:cxnSp>
          <p:nvCxnSpPr>
            <p:cNvPr id="6" name="Straight Connector 5"/>
            <p:cNvCxnSpPr/>
            <p:nvPr/>
          </p:nvCxnSpPr>
          <p:spPr>
            <a:xfrm>
              <a:off x="687136" y="4010002"/>
              <a:ext cx="10001250" cy="11430"/>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flipH="1" flipV="1">
              <a:off x="1520042" y="3289467"/>
              <a:ext cx="20139" cy="720536"/>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flipH="1" flipV="1">
              <a:off x="2477985" y="4041323"/>
              <a:ext cx="20139" cy="720536"/>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flipH="1" flipV="1">
              <a:off x="6966858" y="4041323"/>
              <a:ext cx="20139" cy="720536"/>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flipH="1" flipV="1">
              <a:off x="9664525" y="3289466"/>
              <a:ext cx="20139" cy="720536"/>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18" name="Flowchart: Process 17"/>
            <p:cNvSpPr/>
            <p:nvPr/>
          </p:nvSpPr>
          <p:spPr>
            <a:xfrm>
              <a:off x="8918369" y="2375067"/>
              <a:ext cx="1484415" cy="914399"/>
            </a:xfrm>
            <a:prstGeom prst="flowChartProcess">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sz="2000" dirty="0">
                  <a:latin typeface="Calibri" panose="020F0502020204030204" pitchFamily="34" charset="0"/>
                  <a:cs typeface="Calibri" panose="020F0502020204030204" pitchFamily="34" charset="0"/>
                </a:rPr>
                <a:t>Router</a:t>
              </a:r>
            </a:p>
          </p:txBody>
        </p:sp>
        <p:sp>
          <p:nvSpPr>
            <p:cNvPr id="20" name="Flowchart: Process 19"/>
            <p:cNvSpPr/>
            <p:nvPr/>
          </p:nvSpPr>
          <p:spPr>
            <a:xfrm>
              <a:off x="6234719" y="4761859"/>
              <a:ext cx="1484415" cy="914399"/>
            </a:xfrm>
            <a:prstGeom prst="flowChartProcess">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dirty="0">
                  <a:latin typeface="Calibri" panose="020F0502020204030204" pitchFamily="34" charset="0"/>
                  <a:cs typeface="Calibri" panose="020F0502020204030204" pitchFamily="34" charset="0"/>
                </a:rPr>
                <a:t>AP</a:t>
              </a:r>
            </a:p>
          </p:txBody>
        </p:sp>
        <p:sp>
          <p:nvSpPr>
            <p:cNvPr id="22" name="Flowchart: Process 21"/>
            <p:cNvSpPr/>
            <p:nvPr/>
          </p:nvSpPr>
          <p:spPr>
            <a:xfrm>
              <a:off x="1755916" y="4761859"/>
              <a:ext cx="1484415" cy="914399"/>
            </a:xfrm>
            <a:prstGeom prst="flowChartProcess">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dirty="0">
                  <a:latin typeface="Calibri" panose="020F0502020204030204" pitchFamily="34" charset="0"/>
                  <a:cs typeface="Calibri" panose="020F0502020204030204" pitchFamily="34" charset="0"/>
                </a:rPr>
                <a:t>AP</a:t>
              </a:r>
            </a:p>
          </p:txBody>
        </p:sp>
        <p:sp>
          <p:nvSpPr>
            <p:cNvPr id="23" name="Flowchart: Process 22"/>
            <p:cNvSpPr/>
            <p:nvPr/>
          </p:nvSpPr>
          <p:spPr>
            <a:xfrm>
              <a:off x="790699" y="2407069"/>
              <a:ext cx="1484415" cy="914399"/>
            </a:xfrm>
            <a:prstGeom prst="flowChartProcess">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sz="1800" dirty="0">
                  <a:latin typeface="Calibri" panose="020F0502020204030204" pitchFamily="34" charset="0"/>
                  <a:cs typeface="Calibri" panose="020F0502020204030204" pitchFamily="34" charset="0"/>
                </a:rPr>
                <a:t>Broadcast Source/Sink</a:t>
              </a:r>
            </a:p>
          </p:txBody>
        </p:sp>
        <p:cxnSp>
          <p:nvCxnSpPr>
            <p:cNvPr id="25" name="Elbow Connector 24"/>
            <p:cNvCxnSpPr>
              <a:stCxn id="18" idx="1"/>
            </p:cNvCxnSpPr>
            <p:nvPr/>
          </p:nvCxnSpPr>
          <p:spPr>
            <a:xfrm rot="10800000">
              <a:off x="7968343" y="2161309"/>
              <a:ext cx="950026" cy="670958"/>
            </a:xfrm>
            <a:prstGeom prst="bentConnector3">
              <a:avLst>
                <a:gd name="adj1" fmla="val 102500"/>
              </a:avLst>
            </a:prstGeom>
            <a:ln w="38100"/>
          </p:spPr>
          <p:style>
            <a:lnRef idx="1">
              <a:schemeClr val="accent1"/>
            </a:lnRef>
            <a:fillRef idx="0">
              <a:schemeClr val="accent1"/>
            </a:fillRef>
            <a:effectRef idx="0">
              <a:schemeClr val="accent1"/>
            </a:effectRef>
            <a:fontRef idx="minor">
              <a:schemeClr val="tx1"/>
            </a:fontRef>
          </p:style>
        </p:cxnSp>
        <p:sp>
          <p:nvSpPr>
            <p:cNvPr id="30" name="Cloud 29"/>
            <p:cNvSpPr/>
            <p:nvPr/>
          </p:nvSpPr>
          <p:spPr>
            <a:xfrm>
              <a:off x="6986997" y="983574"/>
              <a:ext cx="2584515" cy="1298844"/>
            </a:xfrm>
            <a:prstGeom prst="cloud">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sz="2000" dirty="0">
                  <a:latin typeface="Calibri" panose="020F0502020204030204" pitchFamily="34" charset="0"/>
                  <a:cs typeface="Calibri" panose="020F0502020204030204" pitchFamily="34" charset="0"/>
                </a:rPr>
                <a:t>Internet</a:t>
              </a:r>
              <a:endParaRPr lang="en-US" sz="1800" dirty="0">
                <a:latin typeface="Calibri" panose="020F0502020204030204" pitchFamily="34" charset="0"/>
                <a:cs typeface="Calibri" panose="020F0502020204030204" pitchFamily="34" charset="0"/>
              </a:endParaRPr>
            </a:p>
          </p:txBody>
        </p:sp>
        <p:cxnSp>
          <p:nvCxnSpPr>
            <p:cNvPr id="31" name="Straight Connector 30"/>
            <p:cNvCxnSpPr/>
            <p:nvPr/>
          </p:nvCxnSpPr>
          <p:spPr>
            <a:xfrm flipH="1">
              <a:off x="9571513" y="1584722"/>
              <a:ext cx="546264" cy="3879"/>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33" name="Flowchart: Process 32"/>
            <p:cNvSpPr/>
            <p:nvPr/>
          </p:nvSpPr>
          <p:spPr>
            <a:xfrm>
              <a:off x="10082973" y="1088657"/>
              <a:ext cx="1484415" cy="914399"/>
            </a:xfrm>
            <a:prstGeom prst="flowChartProcess">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sz="1800" dirty="0">
                  <a:latin typeface="Calibri" panose="020F0502020204030204" pitchFamily="34" charset="0"/>
                  <a:cs typeface="Calibri" panose="020F0502020204030204" pitchFamily="34" charset="0"/>
                </a:rPr>
                <a:t>Broadcast</a:t>
              </a:r>
            </a:p>
            <a:p>
              <a:pPr algn="ctr"/>
              <a:r>
                <a:rPr lang="en-US" sz="1800" dirty="0">
                  <a:latin typeface="Calibri" panose="020F0502020204030204" pitchFamily="34" charset="0"/>
                  <a:cs typeface="Calibri" panose="020F0502020204030204" pitchFamily="34" charset="0"/>
                </a:rPr>
                <a:t>Source/Sink</a:t>
              </a:r>
            </a:p>
          </p:txBody>
        </p:sp>
        <p:sp>
          <p:nvSpPr>
            <p:cNvPr id="34" name="Flowchart: Process 33"/>
            <p:cNvSpPr/>
            <p:nvPr/>
          </p:nvSpPr>
          <p:spPr>
            <a:xfrm>
              <a:off x="3903371" y="5822307"/>
              <a:ext cx="1484415" cy="914399"/>
            </a:xfrm>
            <a:prstGeom prst="flowChartProcess">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dirty="0">
                  <a:latin typeface="Calibri" panose="020F0502020204030204" pitchFamily="34" charset="0"/>
                  <a:cs typeface="Calibri" panose="020F0502020204030204" pitchFamily="34" charset="0"/>
                </a:rPr>
                <a:t>STA</a:t>
              </a:r>
            </a:p>
          </p:txBody>
        </p:sp>
        <p:sp>
          <p:nvSpPr>
            <p:cNvPr id="35" name="Flowchart: Process 34"/>
            <p:cNvSpPr/>
            <p:nvPr/>
          </p:nvSpPr>
          <p:spPr>
            <a:xfrm>
              <a:off x="8449635" y="5820329"/>
              <a:ext cx="1484415" cy="914399"/>
            </a:xfrm>
            <a:prstGeom prst="flowChartProcess">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dirty="0">
                  <a:latin typeface="Calibri" panose="020F0502020204030204" pitchFamily="34" charset="0"/>
                  <a:cs typeface="Calibri" panose="020F0502020204030204" pitchFamily="34" charset="0"/>
                </a:rPr>
                <a:t>STA</a:t>
              </a:r>
            </a:p>
          </p:txBody>
        </p:sp>
        <p:sp>
          <p:nvSpPr>
            <p:cNvPr id="39" name="Lightning Bolt 38"/>
            <p:cNvSpPr/>
            <p:nvPr/>
          </p:nvSpPr>
          <p:spPr>
            <a:xfrm>
              <a:off x="7051942" y="5804771"/>
              <a:ext cx="524516" cy="358523"/>
            </a:xfrm>
            <a:prstGeom prst="lightningBol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alibri" panose="020F0502020204030204" pitchFamily="34" charset="0"/>
                <a:cs typeface="Calibri" panose="020F0502020204030204" pitchFamily="34" charset="0"/>
              </a:endParaRPr>
            </a:p>
          </p:txBody>
        </p:sp>
        <p:sp>
          <p:nvSpPr>
            <p:cNvPr id="40" name="Lightning Bolt 39"/>
            <p:cNvSpPr/>
            <p:nvPr/>
          </p:nvSpPr>
          <p:spPr>
            <a:xfrm rot="5571371">
              <a:off x="6420650" y="5789339"/>
              <a:ext cx="484480" cy="469126"/>
            </a:xfrm>
            <a:prstGeom prst="lightningBol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alibri" panose="020F0502020204030204" pitchFamily="34" charset="0"/>
                <a:cs typeface="Calibri" panose="020F0502020204030204" pitchFamily="34" charset="0"/>
              </a:endParaRPr>
            </a:p>
          </p:txBody>
        </p:sp>
        <p:sp>
          <p:nvSpPr>
            <p:cNvPr id="41" name="Lightning Bolt 40"/>
            <p:cNvSpPr/>
            <p:nvPr/>
          </p:nvSpPr>
          <p:spPr>
            <a:xfrm rot="5571371">
              <a:off x="1868896" y="5823836"/>
              <a:ext cx="484480" cy="469126"/>
            </a:xfrm>
            <a:prstGeom prst="lightningBol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alibri" panose="020F0502020204030204" pitchFamily="34" charset="0"/>
                <a:cs typeface="Calibri" panose="020F0502020204030204" pitchFamily="34" charset="0"/>
              </a:endParaRPr>
            </a:p>
          </p:txBody>
        </p:sp>
        <p:sp>
          <p:nvSpPr>
            <p:cNvPr id="42" name="Lightning Bolt 41"/>
            <p:cNvSpPr/>
            <p:nvPr/>
          </p:nvSpPr>
          <p:spPr>
            <a:xfrm rot="393376">
              <a:off x="2551827" y="5889666"/>
              <a:ext cx="484480" cy="469126"/>
            </a:xfrm>
            <a:prstGeom prst="lightningBol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alibri" panose="020F0502020204030204" pitchFamily="34" charset="0"/>
                <a:cs typeface="Calibri" panose="020F0502020204030204" pitchFamily="34" charset="0"/>
              </a:endParaRPr>
            </a:p>
          </p:txBody>
        </p:sp>
        <p:sp>
          <p:nvSpPr>
            <p:cNvPr id="44" name="Rectangle 43"/>
            <p:cNvSpPr/>
            <p:nvPr/>
          </p:nvSpPr>
          <p:spPr>
            <a:xfrm>
              <a:off x="10760481" y="3729044"/>
              <a:ext cx="917735" cy="688863"/>
            </a:xfrm>
            <a:prstGeom prst="rect">
              <a:avLst/>
            </a:prstGeom>
          </p:spPr>
          <p:txBody>
            <a:bodyPr wrap="none">
              <a:spAutoFit/>
            </a:bodyPr>
            <a:lstStyle/>
            <a:p>
              <a:r>
                <a:rPr lang="en-US" sz="3200" dirty="0">
                  <a:latin typeface="Calibri" panose="020F0502020204030204" pitchFamily="34" charset="0"/>
                  <a:cs typeface="Calibri" panose="020F0502020204030204" pitchFamily="34" charset="0"/>
                </a:rPr>
                <a:t>LAN</a:t>
              </a:r>
            </a:p>
          </p:txBody>
        </p:sp>
        <p:sp>
          <p:nvSpPr>
            <p:cNvPr id="46" name="TextBox 45"/>
            <p:cNvSpPr txBox="1"/>
            <p:nvPr/>
          </p:nvSpPr>
          <p:spPr>
            <a:xfrm>
              <a:off x="2794068" y="1598874"/>
              <a:ext cx="3622480" cy="1849055"/>
            </a:xfrm>
            <a:prstGeom prst="rect">
              <a:avLst/>
            </a:prstGeom>
            <a:noFill/>
          </p:spPr>
          <p:txBody>
            <a:bodyPr wrap="square" rtlCol="0">
              <a:spAutoFit/>
            </a:bodyPr>
            <a:lstStyle/>
            <a:p>
              <a:pPr marL="342900" indent="-342900">
                <a:buAutoNum type="arabicPeriod"/>
              </a:pPr>
              <a:r>
                <a:rPr lang="en-US" sz="1600" dirty="0">
                  <a:solidFill>
                    <a:schemeClr val="tx1"/>
                  </a:solidFill>
                  <a:latin typeface="Calibri" panose="020F0502020204030204" pitchFamily="34" charset="0"/>
                  <a:cs typeface="Calibri" panose="020F0502020204030204" pitchFamily="34" charset="0"/>
                </a:rPr>
                <a:t>BC Source/Sink reside on network. </a:t>
              </a:r>
            </a:p>
            <a:p>
              <a:pPr marL="342900" indent="-342900">
                <a:buAutoNum type="arabicPeriod"/>
              </a:pPr>
              <a:r>
                <a:rPr lang="en-US" sz="1600" dirty="0">
                  <a:solidFill>
                    <a:schemeClr val="tx1"/>
                  </a:solidFill>
                  <a:latin typeface="Calibri" panose="020F0502020204030204" pitchFamily="34" charset="0"/>
                  <a:cs typeface="Calibri" panose="020F0502020204030204" pitchFamily="34" charset="0"/>
                </a:rPr>
                <a:t>EBCS content stream mapper maps data (content ID)  to/from sink/source to EBCS content.</a:t>
              </a:r>
            </a:p>
            <a:p>
              <a:pPr marL="342900" indent="-342900">
                <a:buAutoNum type="arabicPeriod"/>
              </a:pPr>
              <a:r>
                <a:rPr lang="en-US" sz="1600" dirty="0">
                  <a:solidFill>
                    <a:schemeClr val="tx1"/>
                  </a:solidFill>
                  <a:latin typeface="Calibri" panose="020F0502020204030204" pitchFamily="34" charset="0"/>
                  <a:cs typeface="Calibri" panose="020F0502020204030204" pitchFamily="34" charset="0"/>
                </a:rPr>
                <a:t>EBCS Filter maps </a:t>
              </a:r>
              <a:r>
                <a:rPr lang="en-US" sz="1400" dirty="0">
                  <a:solidFill>
                    <a:schemeClr val="tx1"/>
                  </a:solidFill>
                  <a:latin typeface="Calibri" panose="020F0502020204030204" pitchFamily="34" charset="0"/>
                  <a:cs typeface="Calibri" panose="020F0502020204030204" pitchFamily="34" charset="0"/>
                </a:rPr>
                <a:t>content</a:t>
              </a:r>
              <a:r>
                <a:rPr lang="en-US" sz="1600" dirty="0">
                  <a:solidFill>
                    <a:schemeClr val="tx1"/>
                  </a:solidFill>
                  <a:latin typeface="Calibri" panose="020F0502020204030204" pitchFamily="34" charset="0"/>
                  <a:cs typeface="Calibri" panose="020F0502020204030204" pitchFamily="34" charset="0"/>
                </a:rPr>
                <a:t> ID to/from EBCS frames.</a:t>
              </a:r>
            </a:p>
          </p:txBody>
        </p:sp>
        <p:sp>
          <p:nvSpPr>
            <p:cNvPr id="47" name="Rectangle 46"/>
            <p:cNvSpPr/>
            <p:nvPr/>
          </p:nvSpPr>
          <p:spPr>
            <a:xfrm>
              <a:off x="3629972" y="4218409"/>
              <a:ext cx="2031212" cy="58367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800" dirty="0">
                  <a:latin typeface="Calibri" panose="020F0502020204030204" pitchFamily="34" charset="0"/>
                  <a:cs typeface="Calibri" panose="020F0502020204030204" pitchFamily="34" charset="0"/>
                </a:rPr>
                <a:t>EBCS content stream mapper</a:t>
              </a:r>
            </a:p>
          </p:txBody>
        </p:sp>
        <p:sp>
          <p:nvSpPr>
            <p:cNvPr id="49" name="Rectangle 48"/>
            <p:cNvSpPr/>
            <p:nvPr/>
          </p:nvSpPr>
          <p:spPr>
            <a:xfrm>
              <a:off x="3640509" y="4952110"/>
              <a:ext cx="2031212" cy="49411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800" dirty="0">
                  <a:latin typeface="Calibri" panose="020F0502020204030204" pitchFamily="34" charset="0"/>
                  <a:cs typeface="Calibri" panose="020F0502020204030204" pitchFamily="34" charset="0"/>
                </a:rPr>
                <a:t>EBCS Filter</a:t>
              </a:r>
            </a:p>
          </p:txBody>
        </p:sp>
        <p:sp>
          <p:nvSpPr>
            <p:cNvPr id="50" name="Lightning Bolt 49"/>
            <p:cNvSpPr/>
            <p:nvPr/>
          </p:nvSpPr>
          <p:spPr>
            <a:xfrm rot="9605679">
              <a:off x="3331784" y="5668943"/>
              <a:ext cx="486015" cy="622503"/>
            </a:xfrm>
            <a:prstGeom prst="lightningBol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alibri" panose="020F0502020204030204" pitchFamily="34" charset="0"/>
                <a:cs typeface="Calibri" panose="020F0502020204030204" pitchFamily="34" charset="0"/>
              </a:endParaRPr>
            </a:p>
          </p:txBody>
        </p:sp>
        <p:sp>
          <p:nvSpPr>
            <p:cNvPr id="51" name="Lightning Bolt 50"/>
            <p:cNvSpPr/>
            <p:nvPr/>
          </p:nvSpPr>
          <p:spPr>
            <a:xfrm rot="15292901">
              <a:off x="5523737" y="5637836"/>
              <a:ext cx="486015" cy="622503"/>
            </a:xfrm>
            <a:prstGeom prst="lightningBol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alibri" panose="020F0502020204030204" pitchFamily="34" charset="0"/>
                <a:cs typeface="Calibri" panose="020F0502020204030204" pitchFamily="34" charset="0"/>
              </a:endParaRPr>
            </a:p>
          </p:txBody>
        </p:sp>
        <p:sp>
          <p:nvSpPr>
            <p:cNvPr id="52" name="Lightning Bolt 51"/>
            <p:cNvSpPr/>
            <p:nvPr/>
          </p:nvSpPr>
          <p:spPr>
            <a:xfrm rot="10067714">
              <a:off x="8645520" y="5125341"/>
              <a:ext cx="486015" cy="622503"/>
            </a:xfrm>
            <a:prstGeom prst="lightningBol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alibri" panose="020F0502020204030204" pitchFamily="34" charset="0"/>
                <a:cs typeface="Calibri" panose="020F0502020204030204" pitchFamily="34" charset="0"/>
              </a:endParaRPr>
            </a:p>
          </p:txBody>
        </p:sp>
        <p:sp>
          <p:nvSpPr>
            <p:cNvPr id="53" name="Lightning Bolt 52"/>
            <p:cNvSpPr/>
            <p:nvPr/>
          </p:nvSpPr>
          <p:spPr>
            <a:xfrm rot="14724622">
              <a:off x="9334709" y="5091572"/>
              <a:ext cx="486015" cy="622503"/>
            </a:xfrm>
            <a:prstGeom prst="lightningBol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alibri" panose="020F0502020204030204" pitchFamily="34" charset="0"/>
                <a:cs typeface="Calibri" panose="020F0502020204030204" pitchFamily="34" charset="0"/>
              </a:endParaRPr>
            </a:p>
          </p:txBody>
        </p:sp>
      </p:grpSp>
      <p:sp>
        <p:nvSpPr>
          <p:cNvPr id="32" name="Date Placeholder 3">
            <a:extLst>
              <a:ext uri="{FF2B5EF4-FFF2-40B4-BE49-F238E27FC236}">
                <a16:creationId xmlns:a16="http://schemas.microsoft.com/office/drawing/2014/main" id="{15B83512-58C8-4452-9BC8-8C0EEC689D07}"/>
              </a:ext>
            </a:extLst>
          </p:cNvPr>
          <p:cNvSpPr>
            <a:spLocks noGrp="1"/>
          </p:cNvSpPr>
          <p:nvPr>
            <p:ph type="dt" idx="10"/>
          </p:nvPr>
        </p:nvSpPr>
        <p:spPr>
          <a:xfrm>
            <a:off x="929217" y="333375"/>
            <a:ext cx="2499764" cy="273050"/>
          </a:xfrm>
        </p:spPr>
        <p:txBody>
          <a:bodyPr/>
          <a:lstStyle/>
          <a:p>
            <a:r>
              <a:rPr lang="en-US"/>
              <a:t>September 2021</a:t>
            </a:r>
            <a:endParaRPr lang="en-GB" dirty="0"/>
          </a:p>
        </p:txBody>
      </p:sp>
      <p:sp>
        <p:nvSpPr>
          <p:cNvPr id="36" name="Footer Placeholder 4">
            <a:extLst>
              <a:ext uri="{FF2B5EF4-FFF2-40B4-BE49-F238E27FC236}">
                <a16:creationId xmlns:a16="http://schemas.microsoft.com/office/drawing/2014/main" id="{176D5D08-D5D0-4EDA-BCD6-21F295C5B62C}"/>
              </a:ext>
            </a:extLst>
          </p:cNvPr>
          <p:cNvSpPr>
            <a:spLocks noGrp="1"/>
          </p:cNvSpPr>
          <p:nvPr>
            <p:ph type="ftr" idx="11"/>
          </p:nvPr>
        </p:nvSpPr>
        <p:spPr>
          <a:xfrm>
            <a:off x="7162800" y="6475414"/>
            <a:ext cx="4246027" cy="180975"/>
          </a:xfrm>
        </p:spPr>
        <p:txBody>
          <a:bodyPr/>
          <a:lstStyle/>
          <a:p>
            <a:r>
              <a:rPr lang="en-GB"/>
              <a:t>Stephen McCann, Huawei</a:t>
            </a:r>
            <a:endParaRPr lang="en-GB" dirty="0"/>
          </a:p>
        </p:txBody>
      </p:sp>
    </p:spTree>
    <p:extLst>
      <p:ext uri="{BB962C8B-B14F-4D97-AF65-F5344CB8AC3E}">
        <p14:creationId xmlns:p14="http://schemas.microsoft.com/office/powerpoint/2010/main" val="14460725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802.11 Architecture view of EBCS Topology</a:t>
            </a:r>
          </a:p>
        </p:txBody>
      </p:sp>
      <p:grpSp>
        <p:nvGrpSpPr>
          <p:cNvPr id="3" name="Group 2">
            <a:extLst>
              <a:ext uri="{FF2B5EF4-FFF2-40B4-BE49-F238E27FC236}">
                <a16:creationId xmlns:a16="http://schemas.microsoft.com/office/drawing/2014/main" id="{E5FF75EE-A035-45CD-B8BD-D6B5A36B3A7B}"/>
              </a:ext>
            </a:extLst>
          </p:cNvPr>
          <p:cNvGrpSpPr/>
          <p:nvPr/>
        </p:nvGrpSpPr>
        <p:grpSpPr>
          <a:xfrm>
            <a:off x="1447800" y="1803119"/>
            <a:ext cx="8862881" cy="4369080"/>
            <a:chOff x="1078711" y="2102969"/>
            <a:chExt cx="8862881" cy="4369080"/>
          </a:xfrm>
        </p:grpSpPr>
        <p:sp>
          <p:nvSpPr>
            <p:cNvPr id="4" name="Oval 3"/>
            <p:cNvSpPr/>
            <p:nvPr/>
          </p:nvSpPr>
          <p:spPr>
            <a:xfrm>
              <a:off x="1282535" y="3556086"/>
              <a:ext cx="8312727" cy="122315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latin typeface="Calibri" panose="020F0502020204030204" pitchFamily="34" charset="0"/>
                  <a:cs typeface="Calibri" panose="020F0502020204030204" pitchFamily="34" charset="0"/>
                </a:rPr>
                <a:t>DS</a:t>
              </a:r>
            </a:p>
          </p:txBody>
        </p:sp>
        <p:sp>
          <p:nvSpPr>
            <p:cNvPr id="5" name="Flowchart: Process 4"/>
            <p:cNvSpPr/>
            <p:nvPr/>
          </p:nvSpPr>
          <p:spPr>
            <a:xfrm>
              <a:off x="2683824" y="3901116"/>
              <a:ext cx="1864425" cy="569868"/>
            </a:xfrm>
            <a:prstGeom prst="flowChartProcess">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sz="1800" dirty="0">
                  <a:latin typeface="Calibri" panose="020F0502020204030204" pitchFamily="34" charset="0"/>
                  <a:cs typeface="Calibri" panose="020F0502020204030204" pitchFamily="34" charset="0"/>
                </a:rPr>
                <a:t>EBCS Content Stream Mapper</a:t>
              </a:r>
            </a:p>
          </p:txBody>
        </p:sp>
        <p:sp>
          <p:nvSpPr>
            <p:cNvPr id="6" name="Flowchart: Process 5"/>
            <p:cNvSpPr/>
            <p:nvPr/>
          </p:nvSpPr>
          <p:spPr>
            <a:xfrm>
              <a:off x="1567547" y="4939987"/>
              <a:ext cx="1852546" cy="1532062"/>
            </a:xfrm>
            <a:prstGeom prst="flowChartProcess">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sz="2800" dirty="0">
                  <a:latin typeface="Calibri" panose="020F0502020204030204" pitchFamily="34" charset="0"/>
                  <a:cs typeface="Calibri" panose="020F0502020204030204" pitchFamily="34" charset="0"/>
                </a:rPr>
                <a:t>AP</a:t>
              </a:r>
            </a:p>
          </p:txBody>
        </p:sp>
        <p:cxnSp>
          <p:nvCxnSpPr>
            <p:cNvPr id="7" name="Straight Connector 6"/>
            <p:cNvCxnSpPr>
              <a:stCxn id="6" idx="0"/>
              <a:endCxn id="4" idx="3"/>
            </p:cNvCxnSpPr>
            <p:nvPr/>
          </p:nvCxnSpPr>
          <p:spPr>
            <a:xfrm flipV="1">
              <a:off x="2493820" y="4600118"/>
              <a:ext cx="6086" cy="339869"/>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10" name="Flowchart: Process 9"/>
            <p:cNvSpPr/>
            <p:nvPr/>
          </p:nvSpPr>
          <p:spPr>
            <a:xfrm>
              <a:off x="7455729" y="4939987"/>
              <a:ext cx="1854527" cy="1532062"/>
            </a:xfrm>
            <a:prstGeom prst="flowChartProcess">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sz="2800" dirty="0">
                  <a:latin typeface="Calibri" panose="020F0502020204030204" pitchFamily="34" charset="0"/>
                  <a:cs typeface="Calibri" panose="020F0502020204030204" pitchFamily="34" charset="0"/>
                </a:rPr>
                <a:t>AP</a:t>
              </a:r>
            </a:p>
          </p:txBody>
        </p:sp>
        <p:cxnSp>
          <p:nvCxnSpPr>
            <p:cNvPr id="11" name="Straight Connector 10"/>
            <p:cNvCxnSpPr>
              <a:stCxn id="10" idx="0"/>
              <a:endCxn id="4" idx="5"/>
            </p:cNvCxnSpPr>
            <p:nvPr/>
          </p:nvCxnSpPr>
          <p:spPr>
            <a:xfrm flipH="1" flipV="1">
              <a:off x="8377891" y="4600118"/>
              <a:ext cx="5102" cy="339869"/>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16" name="Rectangle 15"/>
            <p:cNvSpPr/>
            <p:nvPr/>
          </p:nvSpPr>
          <p:spPr>
            <a:xfrm>
              <a:off x="1621066" y="5015535"/>
              <a:ext cx="908380" cy="49411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800" dirty="0">
                  <a:latin typeface="Calibri" panose="020F0502020204030204" pitchFamily="34" charset="0"/>
                  <a:cs typeface="Calibri" panose="020F0502020204030204" pitchFamily="34" charset="0"/>
                </a:rPr>
                <a:t>EBCS Filter</a:t>
              </a:r>
            </a:p>
          </p:txBody>
        </p:sp>
        <p:sp>
          <p:nvSpPr>
            <p:cNvPr id="22" name="Rectangle 21"/>
            <p:cNvSpPr/>
            <p:nvPr/>
          </p:nvSpPr>
          <p:spPr>
            <a:xfrm>
              <a:off x="7544866" y="5025431"/>
              <a:ext cx="908380" cy="49411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800" dirty="0">
                  <a:latin typeface="Calibri" panose="020F0502020204030204" pitchFamily="34" charset="0"/>
                  <a:cs typeface="Calibri" panose="020F0502020204030204" pitchFamily="34" charset="0"/>
                </a:rPr>
                <a:t>EBCS Filter</a:t>
              </a:r>
            </a:p>
          </p:txBody>
        </p:sp>
        <p:sp>
          <p:nvSpPr>
            <p:cNvPr id="25" name="Flowchart: Process 24"/>
            <p:cNvSpPr/>
            <p:nvPr/>
          </p:nvSpPr>
          <p:spPr>
            <a:xfrm>
              <a:off x="5065852" y="3259201"/>
              <a:ext cx="932213" cy="569868"/>
            </a:xfrm>
            <a:prstGeom prst="flowChartProcess">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sz="1800" dirty="0">
                  <a:latin typeface="Calibri" panose="020F0502020204030204" pitchFamily="34" charset="0"/>
                  <a:cs typeface="Calibri" panose="020F0502020204030204" pitchFamily="34" charset="0"/>
                </a:rPr>
                <a:t>Portal</a:t>
              </a:r>
            </a:p>
          </p:txBody>
        </p:sp>
        <p:cxnSp>
          <p:nvCxnSpPr>
            <p:cNvPr id="26" name="Straight Connector 25"/>
            <p:cNvCxnSpPr>
              <a:stCxn id="25" idx="0"/>
              <a:endCxn id="31" idx="1"/>
            </p:cNvCxnSpPr>
            <p:nvPr/>
          </p:nvCxnSpPr>
          <p:spPr>
            <a:xfrm flipH="1" flipV="1">
              <a:off x="5527965" y="2921979"/>
              <a:ext cx="3994" cy="337222"/>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31" name="Cloud 30"/>
            <p:cNvSpPr/>
            <p:nvPr/>
          </p:nvSpPr>
          <p:spPr>
            <a:xfrm>
              <a:off x="3170713" y="2210219"/>
              <a:ext cx="4714504" cy="712519"/>
            </a:xfrm>
            <a:prstGeom prst="cloud">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sz="1800" dirty="0">
                  <a:latin typeface="Calibri" panose="020F0502020204030204" pitchFamily="34" charset="0"/>
                  <a:cs typeface="Calibri" panose="020F0502020204030204" pitchFamily="34" charset="0"/>
                </a:rPr>
                <a:t>LAN and Internet</a:t>
              </a:r>
            </a:p>
          </p:txBody>
        </p:sp>
        <p:cxnSp>
          <p:nvCxnSpPr>
            <p:cNvPr id="32" name="Straight Connector 31"/>
            <p:cNvCxnSpPr>
              <a:stCxn id="31" idx="2"/>
              <a:endCxn id="33" idx="3"/>
            </p:cNvCxnSpPr>
            <p:nvPr/>
          </p:nvCxnSpPr>
          <p:spPr>
            <a:xfrm flipH="1">
              <a:off x="2563126" y="2566479"/>
              <a:ext cx="622211" cy="5208"/>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33" name="Flowchart: Process 32"/>
            <p:cNvSpPr/>
            <p:nvPr/>
          </p:nvSpPr>
          <p:spPr>
            <a:xfrm>
              <a:off x="1078711" y="2114105"/>
              <a:ext cx="1484415" cy="915164"/>
            </a:xfrm>
            <a:prstGeom prst="flowChartProcess">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sz="1800" dirty="0">
                  <a:latin typeface="Calibri" panose="020F0502020204030204" pitchFamily="34" charset="0"/>
                  <a:cs typeface="Calibri" panose="020F0502020204030204" pitchFamily="34" charset="0"/>
                </a:rPr>
                <a:t>Broadcast Source/Sink</a:t>
              </a:r>
            </a:p>
          </p:txBody>
        </p:sp>
        <p:sp>
          <p:nvSpPr>
            <p:cNvPr id="49" name="Flowchart: Process 48"/>
            <p:cNvSpPr/>
            <p:nvPr/>
          </p:nvSpPr>
          <p:spPr>
            <a:xfrm>
              <a:off x="8457177" y="2102969"/>
              <a:ext cx="1484415" cy="915164"/>
            </a:xfrm>
            <a:prstGeom prst="flowChartProcess">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sz="1800" dirty="0">
                  <a:latin typeface="Calibri" panose="020F0502020204030204" pitchFamily="34" charset="0"/>
                  <a:cs typeface="Calibri" panose="020F0502020204030204" pitchFamily="34" charset="0"/>
                </a:rPr>
                <a:t>Broadcast Source/Sink</a:t>
              </a:r>
            </a:p>
          </p:txBody>
        </p:sp>
        <p:cxnSp>
          <p:nvCxnSpPr>
            <p:cNvPr id="53" name="Straight Connector 52"/>
            <p:cNvCxnSpPr>
              <a:stCxn id="49" idx="1"/>
              <a:endCxn id="31" idx="0"/>
            </p:cNvCxnSpPr>
            <p:nvPr/>
          </p:nvCxnSpPr>
          <p:spPr>
            <a:xfrm flipH="1">
              <a:off x="7881288" y="2560551"/>
              <a:ext cx="575889" cy="5928"/>
            </a:xfrm>
            <a:prstGeom prst="line">
              <a:avLst/>
            </a:prstGeom>
            <a:ln w="38100"/>
          </p:spPr>
          <p:style>
            <a:lnRef idx="1">
              <a:schemeClr val="accent1"/>
            </a:lnRef>
            <a:fillRef idx="0">
              <a:schemeClr val="accent1"/>
            </a:fillRef>
            <a:effectRef idx="0">
              <a:schemeClr val="accent1"/>
            </a:effectRef>
            <a:fontRef idx="minor">
              <a:schemeClr val="tx1"/>
            </a:fontRef>
          </p:style>
        </p:cxnSp>
      </p:grpSp>
      <p:sp>
        <p:nvSpPr>
          <p:cNvPr id="19" name="Date Placeholder 3">
            <a:extLst>
              <a:ext uri="{FF2B5EF4-FFF2-40B4-BE49-F238E27FC236}">
                <a16:creationId xmlns:a16="http://schemas.microsoft.com/office/drawing/2014/main" id="{251F17EA-6149-4DCE-9D92-F9B979BE3419}"/>
              </a:ext>
            </a:extLst>
          </p:cNvPr>
          <p:cNvSpPr>
            <a:spLocks noGrp="1"/>
          </p:cNvSpPr>
          <p:nvPr>
            <p:ph type="dt" idx="10"/>
          </p:nvPr>
        </p:nvSpPr>
        <p:spPr>
          <a:xfrm>
            <a:off x="929217" y="333375"/>
            <a:ext cx="2499764" cy="273050"/>
          </a:xfrm>
        </p:spPr>
        <p:txBody>
          <a:bodyPr/>
          <a:lstStyle/>
          <a:p>
            <a:r>
              <a:rPr lang="en-US"/>
              <a:t>September 2021</a:t>
            </a:r>
            <a:endParaRPr lang="en-GB" dirty="0"/>
          </a:p>
        </p:txBody>
      </p:sp>
      <p:sp>
        <p:nvSpPr>
          <p:cNvPr id="20" name="Footer Placeholder 4">
            <a:extLst>
              <a:ext uri="{FF2B5EF4-FFF2-40B4-BE49-F238E27FC236}">
                <a16:creationId xmlns:a16="http://schemas.microsoft.com/office/drawing/2014/main" id="{17E47755-A5E0-4A87-9916-3EA37293B314}"/>
              </a:ext>
            </a:extLst>
          </p:cNvPr>
          <p:cNvSpPr>
            <a:spLocks noGrp="1"/>
          </p:cNvSpPr>
          <p:nvPr>
            <p:ph type="ftr" idx="11"/>
          </p:nvPr>
        </p:nvSpPr>
        <p:spPr>
          <a:xfrm>
            <a:off x="7162800" y="6475414"/>
            <a:ext cx="4246027" cy="180975"/>
          </a:xfrm>
        </p:spPr>
        <p:txBody>
          <a:bodyPr/>
          <a:lstStyle/>
          <a:p>
            <a:r>
              <a:rPr lang="en-GB"/>
              <a:t>Stephen McCann, Huawei</a:t>
            </a:r>
            <a:endParaRPr lang="en-GB" dirty="0"/>
          </a:p>
        </p:txBody>
      </p:sp>
    </p:spTree>
    <p:extLst>
      <p:ext uri="{BB962C8B-B14F-4D97-AF65-F5344CB8AC3E}">
        <p14:creationId xmlns:p14="http://schemas.microsoft.com/office/powerpoint/2010/main" val="29195772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BE2EF31A-72C6-47CC-A853-22CB13C68AA3}"/>
              </a:ext>
            </a:extLst>
          </p:cNvPr>
          <p:cNvSpPr>
            <a:spLocks noGrp="1"/>
          </p:cNvSpPr>
          <p:nvPr>
            <p:ph type="title"/>
          </p:nvPr>
        </p:nvSpPr>
        <p:spPr/>
        <p:txBody>
          <a:bodyPr/>
          <a:lstStyle/>
          <a:p>
            <a:r>
              <a:rPr lang="en-CA" dirty="0"/>
              <a:t>EBCS Service and LAN traffic</a:t>
            </a:r>
          </a:p>
        </p:txBody>
      </p:sp>
      <p:sp>
        <p:nvSpPr>
          <p:cNvPr id="7" name="Content Placeholder 6">
            <a:extLst>
              <a:ext uri="{FF2B5EF4-FFF2-40B4-BE49-F238E27FC236}">
                <a16:creationId xmlns:a16="http://schemas.microsoft.com/office/drawing/2014/main" id="{810DD756-A17F-4EBD-82B8-8B0EAB596A9F}"/>
              </a:ext>
            </a:extLst>
          </p:cNvPr>
          <p:cNvSpPr>
            <a:spLocks noGrp="1"/>
          </p:cNvSpPr>
          <p:nvPr>
            <p:ph idx="1"/>
          </p:nvPr>
        </p:nvSpPr>
        <p:spPr/>
        <p:txBody>
          <a:bodyPr/>
          <a:lstStyle/>
          <a:p>
            <a:pPr>
              <a:buFont typeface="Arial" panose="020B0604020202020204" pitchFamily="34" charset="0"/>
              <a:buChar char="•"/>
            </a:pPr>
            <a:r>
              <a:rPr lang="en-CA" dirty="0"/>
              <a:t>An EBCS stream can be available from multiple APs simultaneously. It is not limited by a BSS.</a:t>
            </a:r>
          </a:p>
          <a:p>
            <a:pPr>
              <a:buFont typeface="Arial" panose="020B0604020202020204" pitchFamily="34" charset="0"/>
              <a:buChar char="•"/>
            </a:pPr>
            <a:r>
              <a:rPr lang="en-CA" dirty="0"/>
              <a:t>EBCS traffic is separate from group-addressed LAN traffic – it does not need to adhere to requirements for transmission/reception in a BSS.</a:t>
            </a:r>
          </a:p>
          <a:p>
            <a:pPr>
              <a:buFont typeface="Arial" panose="020B0604020202020204" pitchFamily="34" charset="0"/>
              <a:buChar char="•"/>
            </a:pPr>
            <a:r>
              <a:rPr lang="en-CA" dirty="0"/>
              <a:t>STAs do not need to be associated to receive EBCS traffic</a:t>
            </a:r>
          </a:p>
          <a:p>
            <a:pPr>
              <a:buFont typeface="Arial" panose="020B0604020202020204" pitchFamily="34" charset="0"/>
              <a:buChar char="•"/>
            </a:pPr>
            <a:r>
              <a:rPr lang="en-CA" dirty="0"/>
              <a:t>STAs can receive traffic from any STA that is broadcasting EBCS traffic.</a:t>
            </a:r>
          </a:p>
          <a:p>
            <a:pPr>
              <a:buFont typeface="Arial" panose="020B0604020202020204" pitchFamily="34" charset="0"/>
              <a:buChar char="•"/>
            </a:pPr>
            <a:r>
              <a:rPr lang="en-CA" dirty="0"/>
              <a:t>EBCS traffic can be uplink or downlink</a:t>
            </a:r>
          </a:p>
          <a:p>
            <a:pPr>
              <a:buFont typeface="Arial" panose="020B0604020202020204" pitchFamily="34" charset="0"/>
              <a:buChar char="•"/>
            </a:pPr>
            <a:r>
              <a:rPr lang="en-CA" dirty="0"/>
              <a:t>Typically, WLAN devices use a MAC address to filter traffic for reception.</a:t>
            </a:r>
          </a:p>
          <a:p>
            <a:pPr>
              <a:buFont typeface="Arial" panose="020B0604020202020204" pitchFamily="34" charset="0"/>
              <a:buChar char="•"/>
            </a:pPr>
            <a:r>
              <a:rPr lang="en-CA" dirty="0">
                <a:effectLst>
                  <a:outerShdw blurRad="38100" dist="38100" dir="2700000" algn="tl">
                    <a:srgbClr val="000000">
                      <a:alpha val="43137"/>
                    </a:srgbClr>
                  </a:outerShdw>
                </a:effectLst>
              </a:rPr>
              <a:t>Why not modify addressing to make EBCS traffic easier to transmit/receive?</a:t>
            </a:r>
          </a:p>
        </p:txBody>
      </p:sp>
      <p:sp>
        <p:nvSpPr>
          <p:cNvPr id="4" name="Footer Placeholder 3">
            <a:extLst>
              <a:ext uri="{FF2B5EF4-FFF2-40B4-BE49-F238E27FC236}">
                <a16:creationId xmlns:a16="http://schemas.microsoft.com/office/drawing/2014/main" id="{12E11A15-AAC0-4101-B6C2-800DEC3F8C8F}"/>
              </a:ext>
            </a:extLst>
          </p:cNvPr>
          <p:cNvSpPr>
            <a:spLocks noGrp="1"/>
          </p:cNvSpPr>
          <p:nvPr>
            <p:ph type="ftr" idx="14"/>
          </p:nvPr>
        </p:nvSpPr>
        <p:spPr/>
        <p:txBody>
          <a:bodyPr/>
          <a:lstStyle/>
          <a:p>
            <a:r>
              <a:rPr lang="en-GB"/>
              <a:t>Stephen McCann, Huawei</a:t>
            </a:r>
            <a:endParaRPr lang="en-GB" dirty="0"/>
          </a:p>
        </p:txBody>
      </p:sp>
      <p:sp>
        <p:nvSpPr>
          <p:cNvPr id="3" name="Date Placeholder 2">
            <a:extLst>
              <a:ext uri="{FF2B5EF4-FFF2-40B4-BE49-F238E27FC236}">
                <a16:creationId xmlns:a16="http://schemas.microsoft.com/office/drawing/2014/main" id="{DC24E6FE-60B1-42B9-86F2-C2270B152D1E}"/>
              </a:ext>
            </a:extLst>
          </p:cNvPr>
          <p:cNvSpPr>
            <a:spLocks noGrp="1"/>
          </p:cNvSpPr>
          <p:nvPr>
            <p:ph type="dt" idx="15"/>
          </p:nvPr>
        </p:nvSpPr>
        <p:spPr/>
        <p:txBody>
          <a:bodyPr/>
          <a:lstStyle/>
          <a:p>
            <a:r>
              <a:rPr lang="en-US"/>
              <a:t>September 2021</a:t>
            </a:r>
            <a:endParaRPr lang="en-GB" dirty="0"/>
          </a:p>
        </p:txBody>
      </p:sp>
    </p:spTree>
    <p:extLst>
      <p:ext uri="{BB962C8B-B14F-4D97-AF65-F5344CB8AC3E}">
        <p14:creationId xmlns:p14="http://schemas.microsoft.com/office/powerpoint/2010/main" val="32092537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17624"/>
            <a:ext cx="10515600" cy="1325563"/>
          </a:xfrm>
        </p:spPr>
        <p:txBody>
          <a:bodyPr/>
          <a:lstStyle/>
          <a:p>
            <a:r>
              <a:rPr lang="en-US" dirty="0"/>
              <a:t>Mapping Content to Addressing</a:t>
            </a:r>
          </a:p>
        </p:txBody>
      </p:sp>
      <p:sp>
        <p:nvSpPr>
          <p:cNvPr id="4" name="Content Placeholder 3"/>
          <p:cNvSpPr>
            <a:spLocks noGrp="1"/>
          </p:cNvSpPr>
          <p:nvPr>
            <p:ph idx="1"/>
          </p:nvPr>
        </p:nvSpPr>
        <p:spPr>
          <a:xfrm>
            <a:off x="505691" y="1513984"/>
            <a:ext cx="10668990" cy="3043258"/>
          </a:xfrm>
        </p:spPr>
        <p:txBody>
          <a:bodyPr>
            <a:normAutofit/>
          </a:bodyPr>
          <a:lstStyle/>
          <a:p>
            <a:pPr>
              <a:buFont typeface="Arial" panose="020B0604020202020204" pitchFamily="34" charset="0"/>
              <a:buChar char="•"/>
            </a:pPr>
            <a:r>
              <a:rPr lang="en-US" dirty="0"/>
              <a:t>APs typically only send broadcast traffic to STAs associated in their BSS. Addressing is based on the BSS – identified by a BSSID (MAC Address).</a:t>
            </a:r>
          </a:p>
          <a:p>
            <a:pPr>
              <a:buFont typeface="Arial" panose="020B0604020202020204" pitchFamily="34" charset="0"/>
              <a:buChar char="•"/>
            </a:pPr>
            <a:r>
              <a:rPr lang="en-US" dirty="0"/>
              <a:t>EBCS traffic can be received by any device that subscribes to a given Content ID. Similarly, the device can broadcast traffic to any AP that subscribes to the Content ID.</a:t>
            </a:r>
          </a:p>
          <a:p>
            <a:pPr>
              <a:buFont typeface="Arial" panose="020B0604020202020204" pitchFamily="34" charset="0"/>
              <a:buChar char="•"/>
            </a:pPr>
            <a:r>
              <a:rPr lang="en-US" dirty="0"/>
              <a:t>Assigning a </a:t>
            </a:r>
            <a:r>
              <a:rPr lang="en-US" dirty="0">
                <a:solidFill>
                  <a:schemeClr val="tx1"/>
                </a:solidFill>
              </a:rPr>
              <a:t>specific EBCS MAC Address </a:t>
            </a:r>
            <a:r>
              <a:rPr lang="en-US" dirty="0"/>
              <a:t>for the stream makes it easier for STAs to send/receive traffic. STAs/APs use the MAC address to filter traffic.</a:t>
            </a:r>
          </a:p>
        </p:txBody>
      </p:sp>
      <p:graphicFrame>
        <p:nvGraphicFramePr>
          <p:cNvPr id="3" name="Table 2"/>
          <p:cNvGraphicFramePr>
            <a:graphicFrameLocks noGrp="1"/>
          </p:cNvGraphicFramePr>
          <p:nvPr>
            <p:extLst>
              <p:ext uri="{D42A27DB-BD31-4B8C-83A1-F6EECF244321}">
                <p14:modId xmlns:p14="http://schemas.microsoft.com/office/powerpoint/2010/main" val="2055938309"/>
              </p:ext>
            </p:extLst>
          </p:nvPr>
        </p:nvGraphicFramePr>
        <p:xfrm>
          <a:off x="838200" y="4419600"/>
          <a:ext cx="10507580" cy="1645920"/>
        </p:xfrm>
        <a:graphic>
          <a:graphicData uri="http://schemas.openxmlformats.org/drawingml/2006/table">
            <a:tbl>
              <a:tblPr firstRow="1" bandRow="1">
                <a:tableStyleId>{5C22544A-7EE6-4342-B048-85BDC9FD1C3A}</a:tableStyleId>
              </a:tblPr>
              <a:tblGrid>
                <a:gridCol w="2626895">
                  <a:extLst>
                    <a:ext uri="{9D8B030D-6E8A-4147-A177-3AD203B41FA5}">
                      <a16:colId xmlns:a16="http://schemas.microsoft.com/office/drawing/2014/main" val="20000"/>
                    </a:ext>
                  </a:extLst>
                </a:gridCol>
                <a:gridCol w="2609837">
                  <a:extLst>
                    <a:ext uri="{9D8B030D-6E8A-4147-A177-3AD203B41FA5}">
                      <a16:colId xmlns:a16="http://schemas.microsoft.com/office/drawing/2014/main" val="20001"/>
                    </a:ext>
                  </a:extLst>
                </a:gridCol>
                <a:gridCol w="2643953">
                  <a:extLst>
                    <a:ext uri="{9D8B030D-6E8A-4147-A177-3AD203B41FA5}">
                      <a16:colId xmlns:a16="http://schemas.microsoft.com/office/drawing/2014/main" val="20002"/>
                    </a:ext>
                  </a:extLst>
                </a:gridCol>
                <a:gridCol w="2626895">
                  <a:extLst>
                    <a:ext uri="{9D8B030D-6E8A-4147-A177-3AD203B41FA5}">
                      <a16:colId xmlns:a16="http://schemas.microsoft.com/office/drawing/2014/main" val="20003"/>
                    </a:ext>
                  </a:extLst>
                </a:gridCol>
              </a:tblGrid>
              <a:tr h="0">
                <a:tc>
                  <a:txBody>
                    <a:bodyPr/>
                    <a:lstStyle/>
                    <a:p>
                      <a:r>
                        <a:rPr lang="en-US" dirty="0"/>
                        <a:t>Traffic</a:t>
                      </a:r>
                      <a:r>
                        <a:rPr lang="en-US" baseline="0" dirty="0"/>
                        <a:t> Direction</a:t>
                      </a:r>
                      <a:endParaRPr lang="en-US" dirty="0"/>
                    </a:p>
                  </a:txBody>
                  <a:tcPr/>
                </a:tc>
                <a:tc>
                  <a:txBody>
                    <a:bodyPr/>
                    <a:lstStyle/>
                    <a:p>
                      <a:r>
                        <a:rPr lang="en-US" dirty="0"/>
                        <a:t>LAN</a:t>
                      </a:r>
                      <a:r>
                        <a:rPr lang="en-US" baseline="0" dirty="0"/>
                        <a:t> traffic</a:t>
                      </a:r>
                      <a:endParaRPr lang="en-US" dirty="0"/>
                    </a:p>
                  </a:txBody>
                  <a:tcPr/>
                </a:tc>
                <a:tc>
                  <a:txBody>
                    <a:bodyPr/>
                    <a:lstStyle/>
                    <a:p>
                      <a:r>
                        <a:rPr lang="en-US" dirty="0"/>
                        <a:t>Content ID</a:t>
                      </a:r>
                    </a:p>
                  </a:txBody>
                  <a:tcPr/>
                </a:tc>
                <a:tc>
                  <a:txBody>
                    <a:bodyPr/>
                    <a:lstStyle/>
                    <a:p>
                      <a:r>
                        <a:rPr lang="en-US" baseline="0" dirty="0">
                          <a:solidFill>
                            <a:schemeClr val="bg1"/>
                          </a:solidFill>
                        </a:rPr>
                        <a:t>EBCS MAC Address</a:t>
                      </a:r>
                      <a:endParaRPr lang="en-US" dirty="0">
                        <a:solidFill>
                          <a:schemeClr val="bg1"/>
                        </a:solidFill>
                      </a:endParaRPr>
                    </a:p>
                  </a:txBody>
                  <a:tcPr/>
                </a:tc>
                <a:extLst>
                  <a:ext uri="{0D108BD9-81ED-4DB2-BD59-A6C34878D82A}">
                    <a16:rowId xmlns:a16="http://schemas.microsoft.com/office/drawing/2014/main" val="10000"/>
                  </a:ext>
                </a:extLst>
              </a:tr>
              <a:tr h="514709">
                <a:tc>
                  <a:txBody>
                    <a:bodyPr/>
                    <a:lstStyle/>
                    <a:p>
                      <a:r>
                        <a:rPr lang="en-US" dirty="0"/>
                        <a:t>Downlink</a:t>
                      </a:r>
                    </a:p>
                  </a:txBody>
                  <a:tcPr/>
                </a:tc>
                <a:tc>
                  <a:txBody>
                    <a:bodyPr/>
                    <a:lstStyle/>
                    <a:p>
                      <a:r>
                        <a:rPr lang="en-US" dirty="0"/>
                        <a:t>Broadcast/multicast</a:t>
                      </a:r>
                      <a:r>
                        <a:rPr lang="en-US" baseline="0" dirty="0"/>
                        <a:t> address (BC/MC)</a:t>
                      </a:r>
                      <a:endParaRPr lang="en-US" dirty="0"/>
                    </a:p>
                  </a:txBody>
                  <a:tcPr/>
                </a:tc>
                <a:tc>
                  <a:txBody>
                    <a:bodyPr/>
                    <a:lstStyle/>
                    <a:p>
                      <a:r>
                        <a:rPr lang="en-US" dirty="0"/>
                        <a:t>Assigned by stream mapper</a:t>
                      </a:r>
                    </a:p>
                  </a:txBody>
                  <a:tcPr/>
                </a:tc>
                <a:tc>
                  <a:txBody>
                    <a:bodyPr/>
                    <a:lstStyle/>
                    <a:p>
                      <a:r>
                        <a:rPr lang="en-US" dirty="0"/>
                        <a:t>Unique Address for EBCS traffic stream.</a:t>
                      </a:r>
                    </a:p>
                  </a:txBody>
                  <a:tcPr/>
                </a:tc>
                <a:extLst>
                  <a:ext uri="{0D108BD9-81ED-4DB2-BD59-A6C34878D82A}">
                    <a16:rowId xmlns:a16="http://schemas.microsoft.com/office/drawing/2014/main" val="10001"/>
                  </a:ext>
                </a:extLst>
              </a:tr>
              <a:tr h="370840">
                <a:tc>
                  <a:txBody>
                    <a:bodyPr/>
                    <a:lstStyle/>
                    <a:p>
                      <a:r>
                        <a:rPr lang="en-US" dirty="0"/>
                        <a:t>Uplink</a:t>
                      </a:r>
                    </a:p>
                  </a:txBody>
                  <a:tcPr/>
                </a:tc>
                <a:tc>
                  <a:txBody>
                    <a:bodyPr/>
                    <a:lstStyle/>
                    <a:p>
                      <a:r>
                        <a:rPr lang="en-US" dirty="0"/>
                        <a:t>Unicast or BC/MC</a:t>
                      </a:r>
                    </a:p>
                  </a:txBody>
                  <a:tcPr/>
                </a:tc>
                <a:tc>
                  <a:txBody>
                    <a:bodyPr/>
                    <a:lstStyle/>
                    <a:p>
                      <a:r>
                        <a:rPr lang="en-US" dirty="0"/>
                        <a:t>Assigned by</a:t>
                      </a:r>
                      <a:r>
                        <a:rPr lang="en-US" baseline="0" dirty="0"/>
                        <a:t> stream mapper</a:t>
                      </a:r>
                      <a:endParaRPr lang="en-US" dirty="0"/>
                    </a:p>
                  </a:txBody>
                  <a:tcPr/>
                </a:tc>
                <a:tc>
                  <a:txBody>
                    <a:bodyPr/>
                    <a:lstStyle/>
                    <a:p>
                      <a:r>
                        <a:rPr lang="en-US" dirty="0"/>
                        <a:t>Unique Address for EBCS traffic stream.</a:t>
                      </a:r>
                    </a:p>
                  </a:txBody>
                  <a:tcPr/>
                </a:tc>
                <a:extLst>
                  <a:ext uri="{0D108BD9-81ED-4DB2-BD59-A6C34878D82A}">
                    <a16:rowId xmlns:a16="http://schemas.microsoft.com/office/drawing/2014/main" val="10002"/>
                  </a:ext>
                </a:extLst>
              </a:tr>
            </a:tbl>
          </a:graphicData>
        </a:graphic>
      </p:graphicFrame>
      <p:sp>
        <p:nvSpPr>
          <p:cNvPr id="6" name="Date Placeholder 3">
            <a:extLst>
              <a:ext uri="{FF2B5EF4-FFF2-40B4-BE49-F238E27FC236}">
                <a16:creationId xmlns:a16="http://schemas.microsoft.com/office/drawing/2014/main" id="{A8C33D2D-361A-4F53-B9FC-D59CBBCFBFEC}"/>
              </a:ext>
            </a:extLst>
          </p:cNvPr>
          <p:cNvSpPr txBox="1">
            <a:spLocks/>
          </p:cNvSpPr>
          <p:nvPr/>
        </p:nvSpPr>
        <p:spPr>
          <a:xfrm>
            <a:off x="838200" y="297658"/>
            <a:ext cx="2499764" cy="273050"/>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sz="1800" b="1" dirty="0">
                <a:solidFill>
                  <a:schemeClr val="tx1"/>
                </a:solidFill>
              </a:rPr>
              <a:t>September 2021</a:t>
            </a:r>
            <a:endParaRPr lang="en-GB" sz="1800" b="1" dirty="0">
              <a:solidFill>
                <a:schemeClr val="tx1"/>
              </a:solidFill>
            </a:endParaRPr>
          </a:p>
        </p:txBody>
      </p:sp>
      <p:sp>
        <p:nvSpPr>
          <p:cNvPr id="7" name="Footer Placeholder 4">
            <a:extLst>
              <a:ext uri="{FF2B5EF4-FFF2-40B4-BE49-F238E27FC236}">
                <a16:creationId xmlns:a16="http://schemas.microsoft.com/office/drawing/2014/main" id="{7FD2CEB1-A6D2-43C4-830E-AA0FBF2BD15B}"/>
              </a:ext>
            </a:extLst>
          </p:cNvPr>
          <p:cNvSpPr txBox="1">
            <a:spLocks/>
          </p:cNvSpPr>
          <p:nvPr/>
        </p:nvSpPr>
        <p:spPr>
          <a:xfrm>
            <a:off x="7162800" y="6475414"/>
            <a:ext cx="4246027" cy="180975"/>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Michael Montemurro, Huawei</a:t>
            </a:r>
            <a:endParaRPr lang="en-GB" dirty="0"/>
          </a:p>
        </p:txBody>
      </p:sp>
      <p:sp>
        <p:nvSpPr>
          <p:cNvPr id="8" name="Footer Placeholder 4">
            <a:extLst>
              <a:ext uri="{FF2B5EF4-FFF2-40B4-BE49-F238E27FC236}">
                <a16:creationId xmlns:a16="http://schemas.microsoft.com/office/drawing/2014/main" id="{B7B8927B-A4E0-49D7-A822-016277722057}"/>
              </a:ext>
            </a:extLst>
          </p:cNvPr>
          <p:cNvSpPr txBox="1">
            <a:spLocks/>
          </p:cNvSpPr>
          <p:nvPr/>
        </p:nvSpPr>
        <p:spPr>
          <a:xfrm>
            <a:off x="7239000" y="6477000"/>
            <a:ext cx="4246027" cy="180975"/>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lgn="r"/>
            <a:r>
              <a:rPr lang="en-GB" sz="1200" dirty="0">
                <a:solidFill>
                  <a:schemeClr val="tx1"/>
                </a:solidFill>
              </a:rPr>
              <a:t>Michael Montemurro, Huawei</a:t>
            </a:r>
          </a:p>
        </p:txBody>
      </p:sp>
      <p:sp>
        <p:nvSpPr>
          <p:cNvPr id="5" name="Date Placeholder 4">
            <a:extLst>
              <a:ext uri="{FF2B5EF4-FFF2-40B4-BE49-F238E27FC236}">
                <a16:creationId xmlns:a16="http://schemas.microsoft.com/office/drawing/2014/main" id="{7610F9C9-7C45-4E43-98A6-10DCBDD23F7F}"/>
              </a:ext>
            </a:extLst>
          </p:cNvPr>
          <p:cNvSpPr>
            <a:spLocks noGrp="1"/>
          </p:cNvSpPr>
          <p:nvPr>
            <p:ph type="dt" idx="15"/>
          </p:nvPr>
        </p:nvSpPr>
        <p:spPr/>
        <p:txBody>
          <a:bodyPr/>
          <a:lstStyle/>
          <a:p>
            <a:r>
              <a:rPr lang="en-US"/>
              <a:t>September 2021</a:t>
            </a:r>
            <a:endParaRPr lang="en-GB" dirty="0"/>
          </a:p>
        </p:txBody>
      </p:sp>
      <p:sp>
        <p:nvSpPr>
          <p:cNvPr id="9" name="Footer Placeholder 8">
            <a:extLst>
              <a:ext uri="{FF2B5EF4-FFF2-40B4-BE49-F238E27FC236}">
                <a16:creationId xmlns:a16="http://schemas.microsoft.com/office/drawing/2014/main" id="{9B201E79-5B13-4DBE-8537-1FE98E0D3E79}"/>
              </a:ext>
            </a:extLst>
          </p:cNvPr>
          <p:cNvSpPr>
            <a:spLocks noGrp="1"/>
          </p:cNvSpPr>
          <p:nvPr>
            <p:ph type="ftr" idx="14"/>
          </p:nvPr>
        </p:nvSpPr>
        <p:spPr/>
        <p:txBody>
          <a:bodyPr/>
          <a:lstStyle/>
          <a:p>
            <a:r>
              <a:rPr lang="en-GB"/>
              <a:t>Stephen McCann, Huawei</a:t>
            </a:r>
            <a:endParaRPr lang="en-GB" dirty="0"/>
          </a:p>
        </p:txBody>
      </p:sp>
    </p:spTree>
    <p:extLst>
      <p:ext uri="{BB962C8B-B14F-4D97-AF65-F5344CB8AC3E}">
        <p14:creationId xmlns:p14="http://schemas.microsoft.com/office/powerpoint/2010/main" val="10833363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Identifying an EBCS traffic stream</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 STA or AP can identify an EBCS traffic stream by the information:</a:t>
            </a:r>
          </a:p>
          <a:p>
            <a:pPr marL="800100" lvl="1" indent="-342900">
              <a:buFont typeface="Arial" panose="020B0604020202020204" pitchFamily="34" charset="0"/>
              <a:buChar char="•"/>
            </a:pPr>
            <a:r>
              <a:rPr lang="en-US" dirty="0"/>
              <a:t>Content ID</a:t>
            </a:r>
          </a:p>
          <a:p>
            <a:pPr marL="800100" lvl="1" indent="-342900">
              <a:buFont typeface="Arial" panose="020B0604020202020204" pitchFamily="34" charset="0"/>
              <a:buChar char="•"/>
            </a:pPr>
            <a:r>
              <a:rPr lang="en-US" dirty="0"/>
              <a:t>Multicast Address (note it could be a Broadcast Address)</a:t>
            </a:r>
          </a:p>
          <a:p>
            <a:pPr marL="800100" lvl="1" indent="-342900">
              <a:buFont typeface="Arial" panose="020B0604020202020204" pitchFamily="34" charset="0"/>
              <a:buChar char="•"/>
            </a:pPr>
            <a:r>
              <a:rPr lang="en-US" dirty="0">
                <a:solidFill>
                  <a:schemeClr val="tx1"/>
                </a:solidFill>
              </a:rPr>
              <a:t>EBCS MAC Address </a:t>
            </a:r>
          </a:p>
        </p:txBody>
      </p:sp>
      <p:sp>
        <p:nvSpPr>
          <p:cNvPr id="5" name="Date Placeholder 3">
            <a:extLst>
              <a:ext uri="{FF2B5EF4-FFF2-40B4-BE49-F238E27FC236}">
                <a16:creationId xmlns:a16="http://schemas.microsoft.com/office/drawing/2014/main" id="{C8169080-FE59-4778-9E67-E28CAA13A770}"/>
              </a:ext>
            </a:extLst>
          </p:cNvPr>
          <p:cNvSpPr txBox="1">
            <a:spLocks/>
          </p:cNvSpPr>
          <p:nvPr/>
        </p:nvSpPr>
        <p:spPr>
          <a:xfrm>
            <a:off x="838200" y="297658"/>
            <a:ext cx="2499764" cy="273050"/>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sz="1800" b="1" dirty="0">
                <a:solidFill>
                  <a:schemeClr val="tx1"/>
                </a:solidFill>
              </a:rPr>
              <a:t>September 2021</a:t>
            </a:r>
            <a:endParaRPr lang="en-GB" sz="1800" b="1" dirty="0">
              <a:solidFill>
                <a:schemeClr val="tx1"/>
              </a:solidFill>
            </a:endParaRPr>
          </a:p>
        </p:txBody>
      </p:sp>
      <p:sp>
        <p:nvSpPr>
          <p:cNvPr id="6" name="Footer Placeholder 4">
            <a:extLst>
              <a:ext uri="{FF2B5EF4-FFF2-40B4-BE49-F238E27FC236}">
                <a16:creationId xmlns:a16="http://schemas.microsoft.com/office/drawing/2014/main" id="{1103007C-A20D-465C-BB5A-4BA265E265E6}"/>
              </a:ext>
            </a:extLst>
          </p:cNvPr>
          <p:cNvSpPr txBox="1">
            <a:spLocks/>
          </p:cNvSpPr>
          <p:nvPr/>
        </p:nvSpPr>
        <p:spPr>
          <a:xfrm>
            <a:off x="7162800" y="6475414"/>
            <a:ext cx="4246027" cy="180975"/>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Michael Montemurro, Huawei</a:t>
            </a:r>
            <a:endParaRPr lang="en-GB" dirty="0"/>
          </a:p>
        </p:txBody>
      </p:sp>
      <p:sp>
        <p:nvSpPr>
          <p:cNvPr id="7" name="Footer Placeholder 4">
            <a:extLst>
              <a:ext uri="{FF2B5EF4-FFF2-40B4-BE49-F238E27FC236}">
                <a16:creationId xmlns:a16="http://schemas.microsoft.com/office/drawing/2014/main" id="{C6DFA3F9-CFB1-4045-A4C5-AA3578499CE9}"/>
              </a:ext>
            </a:extLst>
          </p:cNvPr>
          <p:cNvSpPr txBox="1">
            <a:spLocks/>
          </p:cNvSpPr>
          <p:nvPr/>
        </p:nvSpPr>
        <p:spPr>
          <a:xfrm>
            <a:off x="7239000" y="6477000"/>
            <a:ext cx="4246027" cy="180975"/>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lgn="r"/>
            <a:r>
              <a:rPr lang="en-GB" sz="1200" dirty="0">
                <a:solidFill>
                  <a:schemeClr val="tx1"/>
                </a:solidFill>
              </a:rPr>
              <a:t>Michael Montemurro, Huawei</a:t>
            </a:r>
          </a:p>
        </p:txBody>
      </p:sp>
      <p:sp>
        <p:nvSpPr>
          <p:cNvPr id="4" name="Date Placeholder 3">
            <a:extLst>
              <a:ext uri="{FF2B5EF4-FFF2-40B4-BE49-F238E27FC236}">
                <a16:creationId xmlns:a16="http://schemas.microsoft.com/office/drawing/2014/main" id="{4DEFABFE-7016-47CF-919C-25B8ACFC5B10}"/>
              </a:ext>
            </a:extLst>
          </p:cNvPr>
          <p:cNvSpPr>
            <a:spLocks noGrp="1"/>
          </p:cNvSpPr>
          <p:nvPr>
            <p:ph type="dt" idx="15"/>
          </p:nvPr>
        </p:nvSpPr>
        <p:spPr/>
        <p:txBody>
          <a:bodyPr/>
          <a:lstStyle/>
          <a:p>
            <a:r>
              <a:rPr lang="en-US"/>
              <a:t>September 2021</a:t>
            </a:r>
            <a:endParaRPr lang="en-GB" dirty="0"/>
          </a:p>
        </p:txBody>
      </p:sp>
      <p:sp>
        <p:nvSpPr>
          <p:cNvPr id="8" name="Footer Placeholder 7">
            <a:extLst>
              <a:ext uri="{FF2B5EF4-FFF2-40B4-BE49-F238E27FC236}">
                <a16:creationId xmlns:a16="http://schemas.microsoft.com/office/drawing/2014/main" id="{798DF479-4E0D-4124-B16B-074EDCC369F7}"/>
              </a:ext>
            </a:extLst>
          </p:cNvPr>
          <p:cNvSpPr>
            <a:spLocks noGrp="1"/>
          </p:cNvSpPr>
          <p:nvPr>
            <p:ph type="ftr" idx="14"/>
          </p:nvPr>
        </p:nvSpPr>
        <p:spPr/>
        <p:txBody>
          <a:bodyPr/>
          <a:lstStyle/>
          <a:p>
            <a:r>
              <a:rPr lang="en-GB"/>
              <a:t>Stephen McCann, Huawei</a:t>
            </a:r>
            <a:endParaRPr lang="en-GB" dirty="0"/>
          </a:p>
        </p:txBody>
      </p:sp>
    </p:spTree>
    <p:extLst>
      <p:ext uri="{BB962C8B-B14F-4D97-AF65-F5344CB8AC3E}">
        <p14:creationId xmlns:p14="http://schemas.microsoft.com/office/powerpoint/2010/main" val="22354500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790699" y="281998"/>
            <a:ext cx="10515600" cy="1325563"/>
          </a:xfrm>
        </p:spPr>
        <p:txBody>
          <a:bodyPr/>
          <a:lstStyle/>
          <a:p>
            <a:r>
              <a:rPr lang="en-US" dirty="0"/>
              <a:t>Downlink EBCS stream example</a:t>
            </a:r>
          </a:p>
        </p:txBody>
      </p:sp>
      <p:grpSp>
        <p:nvGrpSpPr>
          <p:cNvPr id="5" name="Group 4">
            <a:extLst>
              <a:ext uri="{FF2B5EF4-FFF2-40B4-BE49-F238E27FC236}">
                <a16:creationId xmlns:a16="http://schemas.microsoft.com/office/drawing/2014/main" id="{5930ABA7-46B4-4402-87F7-A8B9CC42976E}"/>
              </a:ext>
            </a:extLst>
          </p:cNvPr>
          <p:cNvGrpSpPr/>
          <p:nvPr/>
        </p:nvGrpSpPr>
        <p:grpSpPr>
          <a:xfrm>
            <a:off x="885701" y="1219200"/>
            <a:ext cx="10160322" cy="5112426"/>
            <a:chOff x="687136" y="983574"/>
            <a:chExt cx="10880252" cy="5751153"/>
          </a:xfrm>
        </p:grpSpPr>
        <p:cxnSp>
          <p:nvCxnSpPr>
            <p:cNvPr id="6" name="Straight Connector 5"/>
            <p:cNvCxnSpPr/>
            <p:nvPr/>
          </p:nvCxnSpPr>
          <p:spPr>
            <a:xfrm>
              <a:off x="687136" y="4010002"/>
              <a:ext cx="10001250" cy="11430"/>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flipH="1" flipV="1">
              <a:off x="1520042" y="3289467"/>
              <a:ext cx="20139" cy="720536"/>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flipH="1" flipV="1">
              <a:off x="2477985" y="4041323"/>
              <a:ext cx="20139" cy="720536"/>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flipH="1" flipV="1">
              <a:off x="6966858" y="4041323"/>
              <a:ext cx="20139" cy="720536"/>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flipH="1" flipV="1">
              <a:off x="9664525" y="3289466"/>
              <a:ext cx="20139" cy="720536"/>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18" name="Flowchart: Process 17"/>
            <p:cNvSpPr/>
            <p:nvPr/>
          </p:nvSpPr>
          <p:spPr>
            <a:xfrm>
              <a:off x="8918369" y="2375067"/>
              <a:ext cx="1484415" cy="914399"/>
            </a:xfrm>
            <a:prstGeom prst="flowChartProcess">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sz="1800" dirty="0">
                  <a:latin typeface="Calibri" panose="020F0502020204030204" pitchFamily="34" charset="0"/>
                  <a:cs typeface="Calibri" panose="020F0502020204030204" pitchFamily="34" charset="0"/>
                </a:rPr>
                <a:t>Router</a:t>
              </a:r>
            </a:p>
          </p:txBody>
        </p:sp>
        <p:sp>
          <p:nvSpPr>
            <p:cNvPr id="20" name="Flowchart: Process 19"/>
            <p:cNvSpPr/>
            <p:nvPr/>
          </p:nvSpPr>
          <p:spPr>
            <a:xfrm>
              <a:off x="6234719" y="4761859"/>
              <a:ext cx="1484415" cy="914399"/>
            </a:xfrm>
            <a:prstGeom prst="flowChartProcess">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sz="1800" dirty="0">
                  <a:latin typeface="Calibri" panose="020F0502020204030204" pitchFamily="34" charset="0"/>
                  <a:cs typeface="Calibri" panose="020F0502020204030204" pitchFamily="34" charset="0"/>
                </a:rPr>
                <a:t>AP</a:t>
              </a:r>
            </a:p>
          </p:txBody>
        </p:sp>
        <p:sp>
          <p:nvSpPr>
            <p:cNvPr id="22" name="Flowchart: Process 21"/>
            <p:cNvSpPr/>
            <p:nvPr/>
          </p:nvSpPr>
          <p:spPr>
            <a:xfrm>
              <a:off x="1755916" y="4761859"/>
              <a:ext cx="1484415" cy="914399"/>
            </a:xfrm>
            <a:prstGeom prst="flowChartProcess">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sz="1800" dirty="0">
                  <a:latin typeface="Calibri" panose="020F0502020204030204" pitchFamily="34" charset="0"/>
                  <a:cs typeface="Calibri" panose="020F0502020204030204" pitchFamily="34" charset="0"/>
                </a:rPr>
                <a:t>AP</a:t>
              </a:r>
            </a:p>
          </p:txBody>
        </p:sp>
        <p:sp>
          <p:nvSpPr>
            <p:cNvPr id="23" name="Flowchart: Process 22"/>
            <p:cNvSpPr/>
            <p:nvPr/>
          </p:nvSpPr>
          <p:spPr>
            <a:xfrm>
              <a:off x="790699" y="2407069"/>
              <a:ext cx="1484415" cy="914399"/>
            </a:xfrm>
            <a:prstGeom prst="flowChartProcess">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sz="1800" dirty="0">
                  <a:latin typeface="Calibri" panose="020F0502020204030204" pitchFamily="34" charset="0"/>
                  <a:cs typeface="Calibri" panose="020F0502020204030204" pitchFamily="34" charset="0"/>
                </a:rPr>
                <a:t>Broadcast Source</a:t>
              </a:r>
            </a:p>
          </p:txBody>
        </p:sp>
        <p:cxnSp>
          <p:nvCxnSpPr>
            <p:cNvPr id="25" name="Elbow Connector 24"/>
            <p:cNvCxnSpPr>
              <a:stCxn id="18" idx="1"/>
            </p:cNvCxnSpPr>
            <p:nvPr/>
          </p:nvCxnSpPr>
          <p:spPr>
            <a:xfrm rot="10800000">
              <a:off x="7968343" y="2161309"/>
              <a:ext cx="950026" cy="670958"/>
            </a:xfrm>
            <a:prstGeom prst="bentConnector3">
              <a:avLst>
                <a:gd name="adj1" fmla="val 102500"/>
              </a:avLst>
            </a:prstGeom>
            <a:ln w="38100"/>
          </p:spPr>
          <p:style>
            <a:lnRef idx="1">
              <a:schemeClr val="accent1"/>
            </a:lnRef>
            <a:fillRef idx="0">
              <a:schemeClr val="accent1"/>
            </a:fillRef>
            <a:effectRef idx="0">
              <a:schemeClr val="accent1"/>
            </a:effectRef>
            <a:fontRef idx="minor">
              <a:schemeClr val="tx1"/>
            </a:fontRef>
          </p:style>
        </p:cxnSp>
        <p:sp>
          <p:nvSpPr>
            <p:cNvPr id="30" name="Cloud 29"/>
            <p:cNvSpPr/>
            <p:nvPr/>
          </p:nvSpPr>
          <p:spPr>
            <a:xfrm>
              <a:off x="6986997" y="983574"/>
              <a:ext cx="2584515" cy="1298844"/>
            </a:xfrm>
            <a:prstGeom prst="cloud">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sz="1800" dirty="0">
                  <a:latin typeface="Calibri" panose="020F0502020204030204" pitchFamily="34" charset="0"/>
                  <a:cs typeface="Calibri" panose="020F0502020204030204" pitchFamily="34" charset="0"/>
                </a:rPr>
                <a:t>Internet</a:t>
              </a:r>
            </a:p>
          </p:txBody>
        </p:sp>
        <p:cxnSp>
          <p:nvCxnSpPr>
            <p:cNvPr id="31" name="Straight Connector 30"/>
            <p:cNvCxnSpPr/>
            <p:nvPr/>
          </p:nvCxnSpPr>
          <p:spPr>
            <a:xfrm flipH="1">
              <a:off x="9571513" y="1584722"/>
              <a:ext cx="546264" cy="3879"/>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33" name="Flowchart: Process 32"/>
            <p:cNvSpPr/>
            <p:nvPr/>
          </p:nvSpPr>
          <p:spPr>
            <a:xfrm>
              <a:off x="10082973" y="1088657"/>
              <a:ext cx="1484415" cy="914399"/>
            </a:xfrm>
            <a:prstGeom prst="flowChartProcess">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sz="1800" dirty="0">
                  <a:latin typeface="Calibri" panose="020F0502020204030204" pitchFamily="34" charset="0"/>
                  <a:cs typeface="Calibri" panose="020F0502020204030204" pitchFamily="34" charset="0"/>
                </a:rPr>
                <a:t>Broadcast</a:t>
              </a:r>
            </a:p>
            <a:p>
              <a:pPr algn="ctr"/>
              <a:r>
                <a:rPr lang="en-US" sz="1800" dirty="0">
                  <a:latin typeface="Calibri" panose="020F0502020204030204" pitchFamily="34" charset="0"/>
                  <a:cs typeface="Calibri" panose="020F0502020204030204" pitchFamily="34" charset="0"/>
                </a:rPr>
                <a:t>Source</a:t>
              </a:r>
            </a:p>
          </p:txBody>
        </p:sp>
        <p:sp>
          <p:nvSpPr>
            <p:cNvPr id="34" name="Flowchart: Process 33"/>
            <p:cNvSpPr/>
            <p:nvPr/>
          </p:nvSpPr>
          <p:spPr>
            <a:xfrm>
              <a:off x="3925324" y="5820328"/>
              <a:ext cx="1484415" cy="914399"/>
            </a:xfrm>
            <a:prstGeom prst="flowChartProcess">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sz="1800" dirty="0">
                  <a:latin typeface="Calibri" panose="020F0502020204030204" pitchFamily="34" charset="0"/>
                  <a:cs typeface="Calibri" panose="020F0502020204030204" pitchFamily="34" charset="0"/>
                </a:rPr>
                <a:t>STA</a:t>
              </a:r>
            </a:p>
          </p:txBody>
        </p:sp>
        <p:sp>
          <p:nvSpPr>
            <p:cNvPr id="44" name="Rectangle 43"/>
            <p:cNvSpPr/>
            <p:nvPr/>
          </p:nvSpPr>
          <p:spPr>
            <a:xfrm>
              <a:off x="10760481" y="3729044"/>
              <a:ext cx="604582" cy="415475"/>
            </a:xfrm>
            <a:prstGeom prst="rect">
              <a:avLst/>
            </a:prstGeom>
          </p:spPr>
          <p:txBody>
            <a:bodyPr wrap="none">
              <a:spAutoFit/>
            </a:bodyPr>
            <a:lstStyle/>
            <a:p>
              <a:r>
                <a:rPr lang="en-US" sz="1800" dirty="0">
                  <a:latin typeface="Calibri" panose="020F0502020204030204" pitchFamily="34" charset="0"/>
                  <a:cs typeface="Calibri" panose="020F0502020204030204" pitchFamily="34" charset="0"/>
                </a:rPr>
                <a:t>LAN</a:t>
              </a:r>
            </a:p>
          </p:txBody>
        </p:sp>
        <p:sp>
          <p:nvSpPr>
            <p:cNvPr id="47" name="Rectangle 46"/>
            <p:cNvSpPr/>
            <p:nvPr/>
          </p:nvSpPr>
          <p:spPr>
            <a:xfrm>
              <a:off x="3629972" y="4218410"/>
              <a:ext cx="2031212" cy="49411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800" dirty="0">
                  <a:latin typeface="Calibri" panose="020F0502020204030204" pitchFamily="34" charset="0"/>
                  <a:cs typeface="Calibri" panose="020F0502020204030204" pitchFamily="34" charset="0"/>
                </a:rPr>
                <a:t>EBCS content stream mapper</a:t>
              </a:r>
            </a:p>
          </p:txBody>
        </p:sp>
        <p:sp>
          <p:nvSpPr>
            <p:cNvPr id="49" name="Rectangle 48"/>
            <p:cNvSpPr/>
            <p:nvPr/>
          </p:nvSpPr>
          <p:spPr>
            <a:xfrm>
              <a:off x="3640100" y="4834448"/>
              <a:ext cx="2031212" cy="49411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800" dirty="0">
                  <a:latin typeface="Calibri" panose="020F0502020204030204" pitchFamily="34" charset="0"/>
                  <a:cs typeface="Calibri" panose="020F0502020204030204" pitchFamily="34" charset="0"/>
                </a:rPr>
                <a:t>EBCS Filter</a:t>
              </a:r>
            </a:p>
          </p:txBody>
        </p:sp>
        <p:sp>
          <p:nvSpPr>
            <p:cNvPr id="2" name="Oval 1"/>
            <p:cNvSpPr/>
            <p:nvPr/>
          </p:nvSpPr>
          <p:spPr>
            <a:xfrm>
              <a:off x="5437087" y="4102471"/>
              <a:ext cx="330926" cy="305038"/>
            </a:xfrm>
            <a:prstGeom prst="ellipse">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800" dirty="0">
                  <a:latin typeface="Calibri" panose="020F0502020204030204" pitchFamily="34" charset="0"/>
                  <a:cs typeface="Calibri" panose="020F0502020204030204" pitchFamily="34" charset="0"/>
                </a:rPr>
                <a:t>1</a:t>
              </a:r>
            </a:p>
          </p:txBody>
        </p:sp>
        <p:sp>
          <p:nvSpPr>
            <p:cNvPr id="32" name="Oval 31"/>
            <p:cNvSpPr/>
            <p:nvPr/>
          </p:nvSpPr>
          <p:spPr>
            <a:xfrm>
              <a:off x="5991119" y="5227796"/>
              <a:ext cx="330926" cy="305038"/>
            </a:xfrm>
            <a:prstGeom prst="ellipse">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800" dirty="0">
                  <a:latin typeface="Calibri" panose="020F0502020204030204" pitchFamily="34" charset="0"/>
                  <a:cs typeface="Calibri" panose="020F0502020204030204" pitchFamily="34" charset="0"/>
                </a:rPr>
                <a:t>4</a:t>
              </a:r>
            </a:p>
          </p:txBody>
        </p:sp>
        <p:sp>
          <p:nvSpPr>
            <p:cNvPr id="37" name="Oval 36"/>
            <p:cNvSpPr/>
            <p:nvPr/>
          </p:nvSpPr>
          <p:spPr>
            <a:xfrm>
              <a:off x="3076233" y="5234761"/>
              <a:ext cx="330926" cy="305038"/>
            </a:xfrm>
            <a:prstGeom prst="ellipse">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800" dirty="0">
                  <a:latin typeface="Calibri" panose="020F0502020204030204" pitchFamily="34" charset="0"/>
                  <a:cs typeface="Calibri" panose="020F0502020204030204" pitchFamily="34" charset="0"/>
                </a:rPr>
                <a:t>4</a:t>
              </a:r>
            </a:p>
          </p:txBody>
        </p:sp>
        <p:sp>
          <p:nvSpPr>
            <p:cNvPr id="3" name="Striped Right Arrow 2"/>
            <p:cNvSpPr/>
            <p:nvPr/>
          </p:nvSpPr>
          <p:spPr>
            <a:xfrm rot="8431826">
              <a:off x="5472982" y="5485293"/>
              <a:ext cx="598502" cy="289332"/>
            </a:xfrm>
            <a:prstGeom prst="stripedRightArrow">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latin typeface="Calibri" panose="020F0502020204030204" pitchFamily="34" charset="0"/>
                <a:cs typeface="Calibri" panose="020F0502020204030204" pitchFamily="34" charset="0"/>
              </a:endParaRPr>
            </a:p>
          </p:txBody>
        </p:sp>
        <p:sp>
          <p:nvSpPr>
            <p:cNvPr id="38" name="Striped Right Arrow 37"/>
            <p:cNvSpPr/>
            <p:nvPr/>
          </p:nvSpPr>
          <p:spPr>
            <a:xfrm rot="2489083">
              <a:off x="3329932" y="5468490"/>
              <a:ext cx="598502" cy="289332"/>
            </a:xfrm>
            <a:prstGeom prst="stripedRightArrow">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latin typeface="Calibri" panose="020F0502020204030204" pitchFamily="34" charset="0"/>
                <a:cs typeface="Calibri" panose="020F0502020204030204" pitchFamily="34" charset="0"/>
              </a:endParaRPr>
            </a:p>
          </p:txBody>
        </p:sp>
        <p:cxnSp>
          <p:nvCxnSpPr>
            <p:cNvPr id="7" name="Curved Connector 6"/>
            <p:cNvCxnSpPr/>
            <p:nvPr/>
          </p:nvCxnSpPr>
          <p:spPr>
            <a:xfrm>
              <a:off x="1755916" y="3426106"/>
              <a:ext cx="1677125" cy="1039361"/>
            </a:xfrm>
            <a:prstGeom prst="curvedConnector3">
              <a:avLst/>
            </a:prstGeom>
            <a:ln w="101600">
              <a:solidFill>
                <a:schemeClr val="accent2">
                  <a:lumMod val="60000"/>
                  <a:lumOff val="4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45" name="Oval 44"/>
            <p:cNvSpPr/>
            <p:nvPr/>
          </p:nvSpPr>
          <p:spPr>
            <a:xfrm>
              <a:off x="2385805" y="3461988"/>
              <a:ext cx="330926" cy="305038"/>
            </a:xfrm>
            <a:prstGeom prst="ellipse">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800" dirty="0">
                  <a:latin typeface="Calibri" panose="020F0502020204030204" pitchFamily="34" charset="0"/>
                  <a:cs typeface="Calibri" panose="020F0502020204030204" pitchFamily="34" charset="0"/>
                </a:rPr>
                <a:t>2</a:t>
              </a:r>
            </a:p>
          </p:txBody>
        </p:sp>
        <p:sp>
          <p:nvSpPr>
            <p:cNvPr id="8" name="Down Arrow 7"/>
            <p:cNvSpPr/>
            <p:nvPr/>
          </p:nvSpPr>
          <p:spPr>
            <a:xfrm>
              <a:off x="1852191" y="5766484"/>
              <a:ext cx="1224040" cy="372128"/>
            </a:xfrm>
            <a:prstGeom prst="downArrow">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latin typeface="Calibri" panose="020F0502020204030204" pitchFamily="34" charset="0"/>
                <a:cs typeface="Calibri" panose="020F0502020204030204" pitchFamily="34" charset="0"/>
              </a:endParaRPr>
            </a:p>
          </p:txBody>
        </p:sp>
        <p:sp>
          <p:nvSpPr>
            <p:cNvPr id="54" name="Oval 53"/>
            <p:cNvSpPr/>
            <p:nvPr/>
          </p:nvSpPr>
          <p:spPr>
            <a:xfrm>
              <a:off x="2594034" y="5568852"/>
              <a:ext cx="330926" cy="305038"/>
            </a:xfrm>
            <a:prstGeom prst="ellipse">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800" dirty="0">
                  <a:latin typeface="Calibri" panose="020F0502020204030204" pitchFamily="34" charset="0"/>
                  <a:cs typeface="Calibri" panose="020F0502020204030204" pitchFamily="34" charset="0"/>
                </a:rPr>
                <a:t>3</a:t>
              </a:r>
            </a:p>
          </p:txBody>
        </p:sp>
        <p:sp>
          <p:nvSpPr>
            <p:cNvPr id="55" name="Down Arrow 54"/>
            <p:cNvSpPr/>
            <p:nvPr/>
          </p:nvSpPr>
          <p:spPr>
            <a:xfrm>
              <a:off x="6331560" y="5745797"/>
              <a:ext cx="1224040" cy="372128"/>
            </a:xfrm>
            <a:prstGeom prst="downArrow">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latin typeface="Calibri" panose="020F0502020204030204" pitchFamily="34" charset="0"/>
                <a:cs typeface="Calibri" panose="020F0502020204030204" pitchFamily="34" charset="0"/>
              </a:endParaRPr>
            </a:p>
          </p:txBody>
        </p:sp>
        <p:sp>
          <p:nvSpPr>
            <p:cNvPr id="56" name="Oval 55"/>
            <p:cNvSpPr/>
            <p:nvPr/>
          </p:nvSpPr>
          <p:spPr>
            <a:xfrm>
              <a:off x="7073403" y="5548165"/>
              <a:ext cx="330926" cy="305038"/>
            </a:xfrm>
            <a:prstGeom prst="ellipse">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800" dirty="0">
                  <a:latin typeface="Calibri" panose="020F0502020204030204" pitchFamily="34" charset="0"/>
                  <a:cs typeface="Calibri" panose="020F0502020204030204" pitchFamily="34" charset="0"/>
                </a:rPr>
                <a:t>3</a:t>
              </a:r>
            </a:p>
          </p:txBody>
        </p:sp>
        <p:sp>
          <p:nvSpPr>
            <p:cNvPr id="13" name="Bent Arrow 12"/>
            <p:cNvSpPr/>
            <p:nvPr/>
          </p:nvSpPr>
          <p:spPr>
            <a:xfrm rot="10800000">
              <a:off x="2924960" y="4570104"/>
              <a:ext cx="1577133" cy="568857"/>
            </a:xfrm>
            <a:prstGeom prst="bentArrow">
              <a:avLst>
                <a:gd name="adj1" fmla="val 18828"/>
                <a:gd name="adj2" fmla="val 25000"/>
                <a:gd name="adj3" fmla="val 27057"/>
                <a:gd name="adj4" fmla="val 43750"/>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chemeClr val="tx1"/>
                </a:solidFill>
                <a:latin typeface="Calibri" panose="020F0502020204030204" pitchFamily="34" charset="0"/>
                <a:cs typeface="Calibri" panose="020F0502020204030204" pitchFamily="34" charset="0"/>
              </a:endParaRPr>
            </a:p>
          </p:txBody>
        </p:sp>
        <p:sp>
          <p:nvSpPr>
            <p:cNvPr id="57" name="Bent Arrow 56"/>
            <p:cNvSpPr/>
            <p:nvPr/>
          </p:nvSpPr>
          <p:spPr>
            <a:xfrm rot="10800000" flipH="1">
              <a:off x="4719783" y="4537146"/>
              <a:ext cx="1577133" cy="568857"/>
            </a:xfrm>
            <a:prstGeom prst="bentArrow">
              <a:avLst>
                <a:gd name="adj1" fmla="val 18828"/>
                <a:gd name="adj2" fmla="val 25000"/>
                <a:gd name="adj3" fmla="val 27057"/>
                <a:gd name="adj4" fmla="val 43750"/>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schemeClr val="tx1"/>
                </a:solidFill>
                <a:latin typeface="Calibri" panose="020F0502020204030204" pitchFamily="34" charset="0"/>
                <a:cs typeface="Calibri" panose="020F0502020204030204" pitchFamily="34" charset="0"/>
              </a:endParaRPr>
            </a:p>
          </p:txBody>
        </p:sp>
        <p:sp>
          <p:nvSpPr>
            <p:cNvPr id="60" name="Oval 59"/>
            <p:cNvSpPr/>
            <p:nvPr/>
          </p:nvSpPr>
          <p:spPr>
            <a:xfrm>
              <a:off x="5118336" y="4794556"/>
              <a:ext cx="330926" cy="305038"/>
            </a:xfrm>
            <a:prstGeom prst="ellipse">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800" dirty="0">
                  <a:latin typeface="Calibri" panose="020F0502020204030204" pitchFamily="34" charset="0"/>
                  <a:cs typeface="Calibri" panose="020F0502020204030204" pitchFamily="34" charset="0"/>
                </a:rPr>
                <a:t>3</a:t>
              </a:r>
            </a:p>
          </p:txBody>
        </p:sp>
        <p:sp>
          <p:nvSpPr>
            <p:cNvPr id="61" name="Oval 60"/>
            <p:cNvSpPr/>
            <p:nvPr/>
          </p:nvSpPr>
          <p:spPr>
            <a:xfrm>
              <a:off x="3612695" y="4854533"/>
              <a:ext cx="330926" cy="305038"/>
            </a:xfrm>
            <a:prstGeom prst="ellipse">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800" dirty="0">
                  <a:latin typeface="Calibri" panose="020F0502020204030204" pitchFamily="34" charset="0"/>
                  <a:cs typeface="Calibri" panose="020F0502020204030204" pitchFamily="34" charset="0"/>
                </a:rPr>
                <a:t>3</a:t>
              </a:r>
            </a:p>
          </p:txBody>
        </p:sp>
        <p:sp>
          <p:nvSpPr>
            <p:cNvPr id="14" name="Left-Right Arrow 13"/>
            <p:cNvSpPr/>
            <p:nvPr/>
          </p:nvSpPr>
          <p:spPr>
            <a:xfrm rot="2466567">
              <a:off x="3123409" y="5875203"/>
              <a:ext cx="742208" cy="214435"/>
            </a:xfrm>
            <a:prstGeom prst="leftRightArrow">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latin typeface="Calibri" panose="020F0502020204030204" pitchFamily="34" charset="0"/>
                <a:cs typeface="Calibri" panose="020F0502020204030204" pitchFamily="34" charset="0"/>
              </a:endParaRPr>
            </a:p>
          </p:txBody>
        </p:sp>
        <p:sp>
          <p:nvSpPr>
            <p:cNvPr id="62" name="Oval 61"/>
            <p:cNvSpPr/>
            <p:nvPr/>
          </p:nvSpPr>
          <p:spPr>
            <a:xfrm>
              <a:off x="3326064" y="5835111"/>
              <a:ext cx="330926" cy="305038"/>
            </a:xfrm>
            <a:prstGeom prst="ellipse">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800" dirty="0">
                  <a:latin typeface="Calibri" panose="020F0502020204030204" pitchFamily="34" charset="0"/>
                  <a:cs typeface="Calibri" panose="020F0502020204030204" pitchFamily="34" charset="0"/>
                </a:rPr>
                <a:t>5</a:t>
              </a:r>
            </a:p>
          </p:txBody>
        </p:sp>
        <p:sp>
          <p:nvSpPr>
            <p:cNvPr id="65" name="Oval 64"/>
            <p:cNvSpPr/>
            <p:nvPr/>
          </p:nvSpPr>
          <p:spPr>
            <a:xfrm>
              <a:off x="2302802" y="6196517"/>
              <a:ext cx="330926" cy="305038"/>
            </a:xfrm>
            <a:prstGeom prst="ellipse">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800" dirty="0">
                  <a:latin typeface="Calibri" panose="020F0502020204030204" pitchFamily="34" charset="0"/>
                  <a:cs typeface="Calibri" panose="020F0502020204030204" pitchFamily="34" charset="0"/>
                </a:rPr>
                <a:t>6</a:t>
              </a:r>
            </a:p>
          </p:txBody>
        </p:sp>
        <p:sp>
          <p:nvSpPr>
            <p:cNvPr id="66" name="Oval 65"/>
            <p:cNvSpPr/>
            <p:nvPr/>
          </p:nvSpPr>
          <p:spPr>
            <a:xfrm>
              <a:off x="6801395" y="6176888"/>
              <a:ext cx="330926" cy="305038"/>
            </a:xfrm>
            <a:prstGeom prst="ellipse">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800" dirty="0">
                  <a:latin typeface="Calibri" panose="020F0502020204030204" pitchFamily="34" charset="0"/>
                  <a:cs typeface="Calibri" panose="020F0502020204030204" pitchFamily="34" charset="0"/>
                </a:rPr>
                <a:t>6</a:t>
              </a:r>
            </a:p>
          </p:txBody>
        </p:sp>
      </p:grpSp>
      <p:sp>
        <p:nvSpPr>
          <p:cNvPr id="41" name="Date Placeholder 3">
            <a:extLst>
              <a:ext uri="{FF2B5EF4-FFF2-40B4-BE49-F238E27FC236}">
                <a16:creationId xmlns:a16="http://schemas.microsoft.com/office/drawing/2014/main" id="{53213723-1AC0-4165-ABB6-5B6DE5620971}"/>
              </a:ext>
            </a:extLst>
          </p:cNvPr>
          <p:cNvSpPr>
            <a:spLocks noGrp="1"/>
          </p:cNvSpPr>
          <p:nvPr>
            <p:ph type="dt" idx="10"/>
          </p:nvPr>
        </p:nvSpPr>
        <p:spPr>
          <a:xfrm>
            <a:off x="929217" y="333375"/>
            <a:ext cx="2499764" cy="273050"/>
          </a:xfrm>
        </p:spPr>
        <p:txBody>
          <a:bodyPr/>
          <a:lstStyle/>
          <a:p>
            <a:r>
              <a:rPr lang="en-US"/>
              <a:t>September 2021</a:t>
            </a:r>
            <a:endParaRPr lang="en-GB" dirty="0"/>
          </a:p>
        </p:txBody>
      </p:sp>
      <p:sp>
        <p:nvSpPr>
          <p:cNvPr id="42" name="Footer Placeholder 4">
            <a:extLst>
              <a:ext uri="{FF2B5EF4-FFF2-40B4-BE49-F238E27FC236}">
                <a16:creationId xmlns:a16="http://schemas.microsoft.com/office/drawing/2014/main" id="{804C3487-91BB-4274-8892-8E7AD1DB8B3C}"/>
              </a:ext>
            </a:extLst>
          </p:cNvPr>
          <p:cNvSpPr>
            <a:spLocks noGrp="1"/>
          </p:cNvSpPr>
          <p:nvPr>
            <p:ph type="ftr" idx="11"/>
          </p:nvPr>
        </p:nvSpPr>
        <p:spPr>
          <a:xfrm>
            <a:off x="7162800" y="6475414"/>
            <a:ext cx="4246027" cy="180975"/>
          </a:xfrm>
        </p:spPr>
        <p:txBody>
          <a:bodyPr/>
          <a:lstStyle/>
          <a:p>
            <a:r>
              <a:rPr lang="en-GB"/>
              <a:t>Stephen McCann, Huawei</a:t>
            </a:r>
            <a:endParaRPr lang="en-GB" dirty="0"/>
          </a:p>
        </p:txBody>
      </p:sp>
      <p:sp>
        <p:nvSpPr>
          <p:cNvPr id="43" name="TextBox 42">
            <a:extLst>
              <a:ext uri="{FF2B5EF4-FFF2-40B4-BE49-F238E27FC236}">
                <a16:creationId xmlns:a16="http://schemas.microsoft.com/office/drawing/2014/main" id="{F5AAA83D-C4EF-4437-B8D7-F9CE1CE38D8D}"/>
              </a:ext>
            </a:extLst>
          </p:cNvPr>
          <p:cNvSpPr txBox="1"/>
          <p:nvPr/>
        </p:nvSpPr>
        <p:spPr>
          <a:xfrm>
            <a:off x="2965854" y="1527683"/>
            <a:ext cx="3357538" cy="1815882"/>
          </a:xfrm>
          <a:prstGeom prst="rect">
            <a:avLst/>
          </a:prstGeom>
          <a:noFill/>
        </p:spPr>
        <p:txBody>
          <a:bodyPr wrap="square" rtlCol="0">
            <a:spAutoFit/>
          </a:bodyPr>
          <a:lstStyle/>
          <a:p>
            <a:pPr marL="342900" indent="-342900">
              <a:buFont typeface="+mj-lt"/>
              <a:buAutoNum type="alphaUcPeriod"/>
            </a:pPr>
            <a:r>
              <a:rPr lang="en-US" sz="1600" dirty="0">
                <a:solidFill>
                  <a:schemeClr val="tx1"/>
                </a:solidFill>
                <a:latin typeface="Calibri" panose="020F0502020204030204" pitchFamily="34" charset="0"/>
                <a:cs typeface="Calibri" panose="020F0502020204030204" pitchFamily="34" charset="0"/>
              </a:rPr>
              <a:t>BC Source/Sink reside on network. </a:t>
            </a:r>
          </a:p>
          <a:p>
            <a:pPr marL="342900" indent="-342900">
              <a:buFont typeface="+mj-lt"/>
              <a:buAutoNum type="alphaUcPeriod"/>
            </a:pPr>
            <a:r>
              <a:rPr lang="en-US" sz="1600" dirty="0">
                <a:solidFill>
                  <a:schemeClr val="tx1"/>
                </a:solidFill>
                <a:latin typeface="Calibri" panose="020F0502020204030204" pitchFamily="34" charset="0"/>
                <a:cs typeface="Calibri" panose="020F0502020204030204" pitchFamily="34" charset="0"/>
              </a:rPr>
              <a:t>EBCS content stream mapper maps data (content ID)  to/from sink/source to EBCS content.</a:t>
            </a:r>
          </a:p>
          <a:p>
            <a:pPr marL="342900" indent="-342900">
              <a:buFont typeface="+mj-lt"/>
              <a:buAutoNum type="alphaUcPeriod"/>
            </a:pPr>
            <a:r>
              <a:rPr lang="en-US" sz="1600" dirty="0">
                <a:solidFill>
                  <a:schemeClr val="tx1"/>
                </a:solidFill>
                <a:latin typeface="Calibri" panose="020F0502020204030204" pitchFamily="34" charset="0"/>
                <a:cs typeface="Calibri" panose="020F0502020204030204" pitchFamily="34" charset="0"/>
              </a:rPr>
              <a:t>EBCS Filter maps content ID to/from EBCS frames.</a:t>
            </a:r>
          </a:p>
        </p:txBody>
      </p:sp>
    </p:spTree>
    <p:extLst>
      <p:ext uri="{BB962C8B-B14F-4D97-AF65-F5344CB8AC3E}">
        <p14:creationId xmlns:p14="http://schemas.microsoft.com/office/powerpoint/2010/main" val="196232449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Downlink EBCS stream steps.</a:t>
            </a:r>
          </a:p>
        </p:txBody>
      </p:sp>
      <p:sp>
        <p:nvSpPr>
          <p:cNvPr id="4" name="Content Placeholder 3"/>
          <p:cNvSpPr>
            <a:spLocks noGrp="1"/>
          </p:cNvSpPr>
          <p:nvPr>
            <p:ph idx="1"/>
          </p:nvPr>
        </p:nvSpPr>
        <p:spPr/>
        <p:txBody>
          <a:bodyPr>
            <a:normAutofit fontScale="55000" lnSpcReduction="20000"/>
          </a:bodyPr>
          <a:lstStyle/>
          <a:p>
            <a:pPr marL="514350" indent="-514350">
              <a:buFont typeface="+mj-lt"/>
              <a:buAutoNum type="arabicPeriod"/>
            </a:pPr>
            <a:r>
              <a:rPr lang="en-US" sz="3700" dirty="0">
                <a:solidFill>
                  <a:schemeClr val="tx1"/>
                </a:solidFill>
              </a:rPr>
              <a:t>Network Administrator configures multicast stream for EBCS by assigning a Content ID and EBCS MAC Address in EBCS Content Stream Mapper and EBCS Filter.</a:t>
            </a:r>
          </a:p>
          <a:p>
            <a:pPr marL="514350" indent="-514350">
              <a:buFont typeface="+mj-lt"/>
              <a:buAutoNum type="arabicPeriod"/>
            </a:pPr>
            <a:r>
              <a:rPr lang="en-US" sz="3700" dirty="0">
                <a:solidFill>
                  <a:schemeClr val="tx1"/>
                </a:solidFill>
              </a:rPr>
              <a:t>Multicast Stream packets are received by EBCA Content Stream Mapper and converted to EBCS frames (an EBCS Traffic Stream) identified by Multicast address, Content ID and EBCS MAC Address</a:t>
            </a:r>
          </a:p>
          <a:p>
            <a:pPr marL="514350" indent="-514350">
              <a:buFont typeface="+mj-lt"/>
              <a:buAutoNum type="arabicPeriod"/>
            </a:pPr>
            <a:r>
              <a:rPr lang="en-US" sz="3700" dirty="0">
                <a:solidFill>
                  <a:schemeClr val="tx1"/>
                </a:solidFill>
              </a:rPr>
              <a:t>EBCS Filter passes the EBCS frame to the AP and the AP transmits the frame OTA.</a:t>
            </a:r>
          </a:p>
          <a:p>
            <a:pPr marL="514350" indent="-514350">
              <a:buFont typeface="+mj-lt"/>
              <a:buAutoNum type="arabicPeriod"/>
            </a:pPr>
            <a:r>
              <a:rPr lang="en-US" sz="3700" dirty="0">
                <a:solidFill>
                  <a:schemeClr val="tx1"/>
                </a:solidFill>
              </a:rPr>
              <a:t>At the same time as 2 and 3, the AP advertises EBCS Content in either: Beacons, Probe Response and ANQP frames.</a:t>
            </a:r>
          </a:p>
          <a:p>
            <a:pPr marL="514350" indent="-514350">
              <a:buFont typeface="+mj-lt"/>
              <a:buAutoNum type="arabicPeriod"/>
            </a:pPr>
            <a:r>
              <a:rPr lang="en-US" sz="3700" dirty="0">
                <a:solidFill>
                  <a:schemeClr val="tx1"/>
                </a:solidFill>
              </a:rPr>
              <a:t>A STA discovers the EBCS content advertised by an AP and subscribes to receive the EBCS traffic stream.</a:t>
            </a:r>
          </a:p>
          <a:p>
            <a:pPr marL="514350" indent="-514350">
              <a:buFont typeface="+mj-lt"/>
              <a:buAutoNum type="arabicPeriod"/>
            </a:pPr>
            <a:r>
              <a:rPr lang="en-US" sz="3700" dirty="0">
                <a:solidFill>
                  <a:schemeClr val="tx1"/>
                </a:solidFill>
              </a:rPr>
              <a:t>The STA begins receiving EBCS frames from an AP in range that is broadcasting that stream based on EBCS MAC Address, Content ID, and Multicast address. Note: The STA can move from AP to AP and continue to receive the broadcast.</a:t>
            </a:r>
          </a:p>
          <a:p>
            <a:pPr marL="514350" indent="-514350">
              <a:buFont typeface="+mj-lt"/>
              <a:buAutoNum type="arabicPeriod"/>
            </a:pPr>
            <a:endParaRPr lang="en-US" dirty="0"/>
          </a:p>
          <a:p>
            <a:pPr marL="514350" indent="-514350">
              <a:buFont typeface="+mj-lt"/>
              <a:buAutoNum type="arabicPeriod"/>
            </a:pPr>
            <a:endParaRPr lang="en-US" dirty="0"/>
          </a:p>
          <a:p>
            <a:pPr marL="0" indent="0">
              <a:buNone/>
            </a:pPr>
            <a:endParaRPr lang="en-US" dirty="0"/>
          </a:p>
        </p:txBody>
      </p:sp>
      <p:sp>
        <p:nvSpPr>
          <p:cNvPr id="6" name="Date Placeholder 3">
            <a:extLst>
              <a:ext uri="{FF2B5EF4-FFF2-40B4-BE49-F238E27FC236}">
                <a16:creationId xmlns:a16="http://schemas.microsoft.com/office/drawing/2014/main" id="{F10DA3C7-7038-4354-A22E-BBC1301329BB}"/>
              </a:ext>
            </a:extLst>
          </p:cNvPr>
          <p:cNvSpPr txBox="1">
            <a:spLocks/>
          </p:cNvSpPr>
          <p:nvPr/>
        </p:nvSpPr>
        <p:spPr>
          <a:xfrm>
            <a:off x="838200" y="297658"/>
            <a:ext cx="2499764" cy="273050"/>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sz="1800" b="1" dirty="0">
                <a:solidFill>
                  <a:schemeClr val="tx1"/>
                </a:solidFill>
              </a:rPr>
              <a:t>September 2021</a:t>
            </a:r>
            <a:endParaRPr lang="en-GB" sz="1800" b="1" dirty="0">
              <a:solidFill>
                <a:schemeClr val="tx1"/>
              </a:solidFill>
            </a:endParaRPr>
          </a:p>
        </p:txBody>
      </p:sp>
      <p:sp>
        <p:nvSpPr>
          <p:cNvPr id="7" name="Footer Placeholder 4">
            <a:extLst>
              <a:ext uri="{FF2B5EF4-FFF2-40B4-BE49-F238E27FC236}">
                <a16:creationId xmlns:a16="http://schemas.microsoft.com/office/drawing/2014/main" id="{392AFAF7-C128-443D-8152-10C5ED038253}"/>
              </a:ext>
            </a:extLst>
          </p:cNvPr>
          <p:cNvSpPr txBox="1">
            <a:spLocks/>
          </p:cNvSpPr>
          <p:nvPr/>
        </p:nvSpPr>
        <p:spPr>
          <a:xfrm>
            <a:off x="7162800" y="6475414"/>
            <a:ext cx="4246027" cy="180975"/>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Michael Montemurro, Huawei</a:t>
            </a:r>
            <a:endParaRPr lang="en-GB" dirty="0"/>
          </a:p>
        </p:txBody>
      </p:sp>
      <p:sp>
        <p:nvSpPr>
          <p:cNvPr id="8" name="Footer Placeholder 4">
            <a:extLst>
              <a:ext uri="{FF2B5EF4-FFF2-40B4-BE49-F238E27FC236}">
                <a16:creationId xmlns:a16="http://schemas.microsoft.com/office/drawing/2014/main" id="{FCF5B896-1C4A-45EB-812C-B25CC837F2B6}"/>
              </a:ext>
            </a:extLst>
          </p:cNvPr>
          <p:cNvSpPr txBox="1">
            <a:spLocks/>
          </p:cNvSpPr>
          <p:nvPr/>
        </p:nvSpPr>
        <p:spPr>
          <a:xfrm>
            <a:off x="7239000" y="6477000"/>
            <a:ext cx="4246027" cy="180975"/>
          </a:xfrm>
          <a:prstGeom prst="rect">
            <a:avLst/>
          </a:prstGeom>
        </p:spPr>
        <p:txBody>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lgn="r"/>
            <a:r>
              <a:rPr lang="en-GB" sz="1200" dirty="0">
                <a:solidFill>
                  <a:schemeClr val="tx1"/>
                </a:solidFill>
              </a:rPr>
              <a:t>Michael Montemurro, Huawei</a:t>
            </a:r>
          </a:p>
        </p:txBody>
      </p:sp>
      <p:sp>
        <p:nvSpPr>
          <p:cNvPr id="2" name="Date Placeholder 1">
            <a:extLst>
              <a:ext uri="{FF2B5EF4-FFF2-40B4-BE49-F238E27FC236}">
                <a16:creationId xmlns:a16="http://schemas.microsoft.com/office/drawing/2014/main" id="{D1B3C8A5-67C3-43CA-90B5-DE441BBDA2ED}"/>
              </a:ext>
            </a:extLst>
          </p:cNvPr>
          <p:cNvSpPr>
            <a:spLocks noGrp="1"/>
          </p:cNvSpPr>
          <p:nvPr>
            <p:ph type="dt" idx="15"/>
          </p:nvPr>
        </p:nvSpPr>
        <p:spPr/>
        <p:txBody>
          <a:bodyPr/>
          <a:lstStyle/>
          <a:p>
            <a:r>
              <a:rPr lang="en-US"/>
              <a:t>September 2021</a:t>
            </a:r>
            <a:endParaRPr lang="en-GB" dirty="0"/>
          </a:p>
        </p:txBody>
      </p:sp>
      <p:sp>
        <p:nvSpPr>
          <p:cNvPr id="5" name="Footer Placeholder 4">
            <a:extLst>
              <a:ext uri="{FF2B5EF4-FFF2-40B4-BE49-F238E27FC236}">
                <a16:creationId xmlns:a16="http://schemas.microsoft.com/office/drawing/2014/main" id="{204EBFE3-BBCA-4261-9D89-9DB0E0C63E91}"/>
              </a:ext>
            </a:extLst>
          </p:cNvPr>
          <p:cNvSpPr>
            <a:spLocks noGrp="1"/>
          </p:cNvSpPr>
          <p:nvPr>
            <p:ph type="ftr" idx="14"/>
          </p:nvPr>
        </p:nvSpPr>
        <p:spPr/>
        <p:txBody>
          <a:bodyPr/>
          <a:lstStyle/>
          <a:p>
            <a:r>
              <a:rPr lang="en-GB"/>
              <a:t>Stephen McCann, Huawei</a:t>
            </a:r>
            <a:endParaRPr lang="en-GB" dirty="0"/>
          </a:p>
        </p:txBody>
      </p:sp>
    </p:spTree>
    <p:extLst>
      <p:ext uri="{BB962C8B-B14F-4D97-AF65-F5344CB8AC3E}">
        <p14:creationId xmlns:p14="http://schemas.microsoft.com/office/powerpoint/2010/main" val="128615344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lace presentation subject title text here].potx" id="{9F2EEA62-9711-4D79-A2F1-C9EE3C92C099}" vid="{BDB7B821-D8C8-422B-824F-241F074B2013}"/>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 template widescreen</Template>
  <TotalTime>61</TotalTime>
  <Words>1552</Words>
  <Application>Microsoft Office PowerPoint</Application>
  <PresentationFormat>Widescreen</PresentationFormat>
  <Paragraphs>347</Paragraphs>
  <Slides>21</Slides>
  <Notes>2</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21</vt:i4>
      </vt:variant>
    </vt:vector>
  </HeadingPairs>
  <TitlesOfParts>
    <vt:vector size="26" baseType="lpstr">
      <vt:lpstr>Arial</vt:lpstr>
      <vt:lpstr>Calibri</vt:lpstr>
      <vt:lpstr>Times New Roman</vt:lpstr>
      <vt:lpstr>Office Theme</vt:lpstr>
      <vt:lpstr>Document</vt:lpstr>
      <vt:lpstr>Topology and Address Mapping</vt:lpstr>
      <vt:lpstr>Abstract</vt:lpstr>
      <vt:lpstr>Example EBCS Topology</vt:lpstr>
      <vt:lpstr>802.11 Architecture view of EBCS Topology</vt:lpstr>
      <vt:lpstr>EBCS Service and LAN traffic</vt:lpstr>
      <vt:lpstr>Mapping Content to Addressing</vt:lpstr>
      <vt:lpstr>Identifying an EBCS traffic stream</vt:lpstr>
      <vt:lpstr>Downlink EBCS stream example</vt:lpstr>
      <vt:lpstr>Downlink EBCS stream steps.</vt:lpstr>
      <vt:lpstr>Uplink EBCS stream example</vt:lpstr>
      <vt:lpstr>Uplink EBCS stream steps.</vt:lpstr>
      <vt:lpstr>EBCS Addressing</vt:lpstr>
      <vt:lpstr>EBCS Frame Format Options</vt:lpstr>
      <vt:lpstr>Alternative 1: EBCS And Multicast Address  </vt:lpstr>
      <vt:lpstr>Alternative 2: EBCS Addresses And Multicast  </vt:lpstr>
      <vt:lpstr>Alternative 3: EBCS Addresses And Broadcast  </vt:lpstr>
      <vt:lpstr>Alternative 4: EBCS Addresses And Broadcast  </vt:lpstr>
      <vt:lpstr>Alternative 5: EBCS Addresses And Multicast  </vt:lpstr>
      <vt:lpstr>Alternative 6: EBCS Addresses And Multicast  </vt:lpstr>
      <vt:lpstr>Alternative 7: EBCS Addresses And Multicast  </vt:lpstr>
      <vt:lpstr>PowerPoint Presentation</vt:lpstr>
    </vt:vector>
  </TitlesOfParts>
  <Company>Huawei Technologies Co., Ltd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802.11 July 2021 WG Motions</dc:title>
  <dc:creator>Stephen McCann</dc:creator>
  <cp:keywords>11-21-0966r0</cp:keywords>
  <cp:lastModifiedBy>Mike Montemurro</cp:lastModifiedBy>
  <cp:revision>941</cp:revision>
  <cp:lastPrinted>1601-01-01T00:00:00Z</cp:lastPrinted>
  <dcterms:created xsi:type="dcterms:W3CDTF">2018-05-10T16:45:22Z</dcterms:created>
  <dcterms:modified xsi:type="dcterms:W3CDTF">2021-12-07T14:14:42Z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5026e841-fe76-4a06-a762-5d3aa4a6033b</vt:lpwstr>
  </property>
  <property fmtid="{D5CDD505-2E9C-101B-9397-08002B2CF9AE}" pid="3" name="CTP_TimeStamp">
    <vt:lpwstr>2020-01-17 18:33:44Z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