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56" r:id="rId5"/>
    <p:sldId id="620" r:id="rId6"/>
    <p:sldId id="622" r:id="rId7"/>
    <p:sldId id="621" r:id="rId8"/>
    <p:sldId id="623" r:id="rId9"/>
    <p:sldId id="624" r:id="rId10"/>
    <p:sldId id="625" r:id="rId11"/>
    <p:sldId id="626"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9C118C-8A25-5B45-840D-74A1CB2BCFB7}" v="1" dt="2021-09-17T09:44:14.9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31" autoAdjust="0"/>
    <p:restoredTop sz="95918" autoAdjust="0"/>
  </p:normalViewPr>
  <p:slideViewPr>
    <p:cSldViewPr>
      <p:cViewPr varScale="1">
        <p:scale>
          <a:sx n="118" d="100"/>
          <a:sy n="118" d="100"/>
        </p:scale>
        <p:origin x="1432" y="20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73D563A5-462C-4C4F-9A28-212824F06B86}"/>
    <pc:docChg chg="undo redo custSel modSld">
      <pc:chgData name="Joseph Levy" userId="3766db8f-7892-44ce-ae9b-8fce39950acf" providerId="ADAL" clId="{73D563A5-462C-4C4F-9A28-212824F06B86}" dt="2021-09-13T14:42:47.264" v="303" actId="33524"/>
      <pc:docMkLst>
        <pc:docMk/>
      </pc:docMkLst>
      <pc:sldChg chg="modSp mod">
        <pc:chgData name="Joseph Levy" userId="3766db8f-7892-44ce-ae9b-8fce39950acf" providerId="ADAL" clId="{73D563A5-462C-4C4F-9A28-212824F06B86}" dt="2021-09-13T14:40:59.941" v="261" actId="403"/>
        <pc:sldMkLst>
          <pc:docMk/>
          <pc:sldMk cId="456689081" sldId="620"/>
        </pc:sldMkLst>
        <pc:spChg chg="mod">
          <ac:chgData name="Joseph Levy" userId="3766db8f-7892-44ce-ae9b-8fce39950acf" providerId="ADAL" clId="{73D563A5-462C-4C4F-9A28-212824F06B86}" dt="2021-09-13T14:40:59.941" v="261" actId="403"/>
          <ac:spMkLst>
            <pc:docMk/>
            <pc:sldMk cId="456689081" sldId="620"/>
            <ac:spMk id="3" creationId="{0A69CB4B-D671-8C49-953B-AAF1129E95AD}"/>
          </ac:spMkLst>
        </pc:spChg>
      </pc:sldChg>
      <pc:sldChg chg="modSp mod">
        <pc:chgData name="Joseph Levy" userId="3766db8f-7892-44ce-ae9b-8fce39950acf" providerId="ADAL" clId="{73D563A5-462C-4C4F-9A28-212824F06B86}" dt="2021-09-13T14:39:37.323" v="251" actId="403"/>
        <pc:sldMkLst>
          <pc:docMk/>
          <pc:sldMk cId="3936523793" sldId="622"/>
        </pc:sldMkLst>
        <pc:spChg chg="mod">
          <ac:chgData name="Joseph Levy" userId="3766db8f-7892-44ce-ae9b-8fce39950acf" providerId="ADAL" clId="{73D563A5-462C-4C4F-9A28-212824F06B86}" dt="2021-09-13T14:39:37.323" v="251" actId="403"/>
          <ac:spMkLst>
            <pc:docMk/>
            <pc:sldMk cId="3936523793" sldId="622"/>
            <ac:spMk id="3" creationId="{D9DB07AA-573E-FD46-BA77-5BAD61EB7803}"/>
          </ac:spMkLst>
        </pc:spChg>
      </pc:sldChg>
      <pc:sldChg chg="modSp mod">
        <pc:chgData name="Joseph Levy" userId="3766db8f-7892-44ce-ae9b-8fce39950acf" providerId="ADAL" clId="{73D563A5-462C-4C4F-9A28-212824F06B86}" dt="2021-09-13T14:42:47.264" v="303" actId="33524"/>
        <pc:sldMkLst>
          <pc:docMk/>
          <pc:sldMk cId="2145098944" sldId="626"/>
        </pc:sldMkLst>
        <pc:spChg chg="mod">
          <ac:chgData name="Joseph Levy" userId="3766db8f-7892-44ce-ae9b-8fce39950acf" providerId="ADAL" clId="{73D563A5-462C-4C4F-9A28-212824F06B86}" dt="2021-09-13T14:42:47.264" v="303" actId="33524"/>
          <ac:spMkLst>
            <pc:docMk/>
            <pc:sldMk cId="2145098944" sldId="626"/>
            <ac:spMk id="3" creationId="{C98F3F0C-1B15-DD46-BC82-F6AB37801C40}"/>
          </ac:spMkLst>
        </pc:spChg>
      </pc:sldChg>
    </pc:docChg>
  </pc:docChgLst>
  <pc:docChgLst>
    <pc:chgData name="Antonio de la Oliva" userId="2c6e376b-f094-4c52-bf2a-2427b6195607" providerId="ADAL" clId="{DB9C118C-8A25-5B45-840D-74A1CB2BCFB7}"/>
    <pc:docChg chg="modMainMaster">
      <pc:chgData name="Antonio de la Oliva" userId="2c6e376b-f094-4c52-bf2a-2427b6195607" providerId="ADAL" clId="{DB9C118C-8A25-5B45-840D-74A1CB2BCFB7}" dt="2021-09-17T09:44:25.683" v="9" actId="20577"/>
      <pc:docMkLst>
        <pc:docMk/>
      </pc:docMkLst>
      <pc:sldMasterChg chg="modSp mod modSldLayout">
        <pc:chgData name="Antonio de la Oliva" userId="2c6e376b-f094-4c52-bf2a-2427b6195607" providerId="ADAL" clId="{DB9C118C-8A25-5B45-840D-74A1CB2BCFB7}" dt="2021-09-17T09:44:25.683" v="9" actId="20577"/>
        <pc:sldMasterMkLst>
          <pc:docMk/>
          <pc:sldMasterMk cId="0" sldId="2147483648"/>
        </pc:sldMasterMkLst>
        <pc:spChg chg="mod">
          <ac:chgData name="Antonio de la Oliva" userId="2c6e376b-f094-4c52-bf2a-2427b6195607" providerId="ADAL" clId="{DB9C118C-8A25-5B45-840D-74A1CB2BCFB7}" dt="2021-09-17T09:44:25.683" v="9" actId="20577"/>
          <ac:spMkLst>
            <pc:docMk/>
            <pc:sldMasterMk cId="0" sldId="2147483648"/>
            <ac:spMk id="10" creationId="{00000000-0000-0000-0000-000000000000}"/>
          </ac:spMkLst>
        </pc:spChg>
        <pc:sldLayoutChg chg="addSp delSp modSp mod">
          <pc:chgData name="Antonio de la Oliva" userId="2c6e376b-f094-4c52-bf2a-2427b6195607" providerId="ADAL" clId="{DB9C118C-8A25-5B45-840D-74A1CB2BCFB7}" dt="2021-09-17T09:44:18.094" v="2"/>
          <pc:sldLayoutMkLst>
            <pc:docMk/>
            <pc:sldMasterMk cId="0" sldId="2147483648"/>
            <pc:sldLayoutMk cId="0" sldId="2147483649"/>
          </pc:sldLayoutMkLst>
          <pc:spChg chg="add del mod">
            <ac:chgData name="Antonio de la Oliva" userId="2c6e376b-f094-4c52-bf2a-2427b6195607" providerId="ADAL" clId="{DB9C118C-8A25-5B45-840D-74A1CB2BCFB7}" dt="2021-09-17T09:44:18.094" v="2"/>
            <ac:spMkLst>
              <pc:docMk/>
              <pc:sldMasterMk cId="0" sldId="2147483648"/>
              <pc:sldLayoutMk cId="0" sldId="2147483649"/>
              <ac:spMk id="7" creationId="{BA93E475-13BA-8447-BF7A-CF73E86E6636}"/>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Header Placeholder 3"/>
          <p:cNvSpPr>
            <a:spLocks noGrp="1"/>
          </p:cNvSpPr>
          <p:nvPr>
            <p:ph type="hdr"/>
          </p:nvPr>
        </p:nvSpPr>
        <p:spPr/>
        <p:txBody>
          <a:bodyPr/>
          <a:lstStyle/>
          <a:p>
            <a:r>
              <a:rPr lang="en-US"/>
              <a:t>doc.: IEEE 802.11-21/0641r0</a:t>
            </a:r>
            <a:endParaRPr lang="en-US" dirty="0"/>
          </a:p>
        </p:txBody>
      </p:sp>
      <p:sp>
        <p:nvSpPr>
          <p:cNvPr id="5" name="Date Placeholder 4"/>
          <p:cNvSpPr>
            <a:spLocks noGrp="1"/>
          </p:cNvSpPr>
          <p:nvPr>
            <p:ph type="dt"/>
          </p:nvPr>
        </p:nvSpPr>
        <p:spPr/>
        <p:txBody>
          <a:bodyPr/>
          <a:lstStyle/>
          <a:p>
            <a:r>
              <a:rPr lang="en-US"/>
              <a:t>April 2021</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974034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Antonio de la Oliva,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Jul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s-ES_tradnl"/>
              <a:t>Jul 2021</a:t>
            </a:r>
            <a:endParaRPr lang="en-GB" dirty="0"/>
          </a:p>
        </p:txBody>
      </p:sp>
      <p:sp>
        <p:nvSpPr>
          <p:cNvPr id="6" name="Footer Placeholder 5"/>
          <p:cNvSpPr>
            <a:spLocks noGrp="1"/>
          </p:cNvSpPr>
          <p:nvPr>
            <p:ph type="ftr" idx="11"/>
          </p:nvPr>
        </p:nvSpPr>
        <p:spPr/>
        <p:txBody>
          <a:bodyPr/>
          <a:lstStyle>
            <a:lvl1pPr>
              <a:defRPr/>
            </a:lvl1pPr>
          </a:lstStyle>
          <a:p>
            <a:r>
              <a:rPr lang="en-GB"/>
              <a:t>Antonio de la Oliva, InterDigital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s-ES_tradnl"/>
              <a:t>Jul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Antonio de la Oliva,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s-ES_tradnl"/>
              <a:t>Jul 2021</a:t>
            </a:r>
            <a:endParaRPr lang="en-GB" dirty="0"/>
          </a:p>
        </p:txBody>
      </p:sp>
      <p:sp>
        <p:nvSpPr>
          <p:cNvPr id="4" name="Footer Placeholder 3"/>
          <p:cNvSpPr>
            <a:spLocks noGrp="1"/>
          </p:cNvSpPr>
          <p:nvPr>
            <p:ph type="ftr" idx="11"/>
          </p:nvPr>
        </p:nvSpPr>
        <p:spPr/>
        <p:txBody>
          <a:bodyPr/>
          <a:lstStyle>
            <a:lvl1pPr>
              <a:defRPr/>
            </a:lvl1pPr>
          </a:lstStyle>
          <a:p>
            <a:r>
              <a:rPr lang="en-GB"/>
              <a:t>Antonio de la Oliva, InterDigital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s-ES_tradnl"/>
              <a:t>Jul 2021</a:t>
            </a:r>
            <a:endParaRPr lang="en-GB" dirty="0"/>
          </a:p>
        </p:txBody>
      </p:sp>
      <p:sp>
        <p:nvSpPr>
          <p:cNvPr id="3" name="Footer Placeholder 2"/>
          <p:cNvSpPr>
            <a:spLocks noGrp="1"/>
          </p:cNvSpPr>
          <p:nvPr>
            <p:ph type="ftr" idx="11"/>
          </p:nvPr>
        </p:nvSpPr>
        <p:spPr/>
        <p:txBody>
          <a:bodyPr/>
          <a:lstStyle>
            <a:lvl1pPr>
              <a:defRPr/>
            </a:lvl1pPr>
          </a:lstStyle>
          <a:p>
            <a:r>
              <a:rPr lang="en-GB"/>
              <a:t>Antonio de la Oliva, InterDigital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Jul 2021</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Antonio de la Oliva, </a:t>
            </a:r>
            <a:r>
              <a:rPr lang="en-GB" dirty="0" err="1"/>
              <a:t>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802.11-21/1539r0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err="1"/>
              <a:t>TGbi</a:t>
            </a:r>
            <a:r>
              <a:rPr lang="en-US" sz="2800" dirty="0"/>
              <a:t> - Enhancing Privacy</a:t>
            </a:r>
            <a:r>
              <a:rPr lang="en-US" sz="2800" dirty="0">
                <a:solidFill>
                  <a:schemeClr val="tx1"/>
                </a:solidFill>
              </a:rPr>
              <a:t> – Rotating MAC addresses over the air</a:t>
            </a:r>
            <a:endParaRPr lang="en-GB" sz="2800" dirty="0"/>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2021-07-27</a:t>
            </a:r>
          </a:p>
        </p:txBody>
      </p:sp>
      <p:sp>
        <p:nvSpPr>
          <p:cNvPr id="6" name="Date Placeholder 3"/>
          <p:cNvSpPr>
            <a:spLocks noGrp="1"/>
          </p:cNvSpPr>
          <p:nvPr>
            <p:ph type="dt" idx="10"/>
          </p:nvPr>
        </p:nvSpPr>
        <p:spPr/>
        <p:txBody>
          <a:bodyPr/>
          <a:lstStyle/>
          <a:p>
            <a:r>
              <a:rPr lang="es-ES_tradnl"/>
              <a:t>Jul 2021</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a:t>Antonio de la Oliva,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3">
            <a:extLst>
              <a:ext uri="{FF2B5EF4-FFF2-40B4-BE49-F238E27FC236}">
                <a16:creationId xmlns:a16="http://schemas.microsoft.com/office/drawing/2014/main" id="{197C99AF-66F8-184B-9637-385A1F2B1CB0}"/>
              </a:ext>
            </a:extLst>
          </p:cNvPr>
          <p:cNvGraphicFramePr>
            <a:graphicFrameLocks noGrp="1"/>
          </p:cNvGraphicFramePr>
          <p:nvPr>
            <p:extLst>
              <p:ext uri="{D42A27DB-BD31-4B8C-83A1-F6EECF244321}">
                <p14:modId xmlns:p14="http://schemas.microsoft.com/office/powerpoint/2010/main" val="3995295126"/>
              </p:ext>
            </p:extLst>
          </p:nvPr>
        </p:nvGraphicFramePr>
        <p:xfrm>
          <a:off x="1191154" y="2433637"/>
          <a:ext cx="9629245" cy="1620520"/>
        </p:xfrm>
        <a:graphic>
          <a:graphicData uri="http://schemas.openxmlformats.org/drawingml/2006/table">
            <a:tbl>
              <a:tblPr firstRow="1" bandRow="1">
                <a:tableStyleId>{5940675A-B579-460E-94D1-54222C63F5DA}</a:tableStyleId>
              </a:tblPr>
              <a:tblGrid>
                <a:gridCol w="1925849">
                  <a:extLst>
                    <a:ext uri="{9D8B030D-6E8A-4147-A177-3AD203B41FA5}">
                      <a16:colId xmlns:a16="http://schemas.microsoft.com/office/drawing/2014/main" val="1836256446"/>
                    </a:ext>
                  </a:extLst>
                </a:gridCol>
                <a:gridCol w="1925849">
                  <a:extLst>
                    <a:ext uri="{9D8B030D-6E8A-4147-A177-3AD203B41FA5}">
                      <a16:colId xmlns:a16="http://schemas.microsoft.com/office/drawing/2014/main" val="3607725760"/>
                    </a:ext>
                  </a:extLst>
                </a:gridCol>
                <a:gridCol w="1925849">
                  <a:extLst>
                    <a:ext uri="{9D8B030D-6E8A-4147-A177-3AD203B41FA5}">
                      <a16:colId xmlns:a16="http://schemas.microsoft.com/office/drawing/2014/main" val="1379667329"/>
                    </a:ext>
                  </a:extLst>
                </a:gridCol>
                <a:gridCol w="1925849">
                  <a:extLst>
                    <a:ext uri="{9D8B030D-6E8A-4147-A177-3AD203B41FA5}">
                      <a16:colId xmlns:a16="http://schemas.microsoft.com/office/drawing/2014/main" val="2371602016"/>
                    </a:ext>
                  </a:extLst>
                </a:gridCol>
                <a:gridCol w="1925849">
                  <a:extLst>
                    <a:ext uri="{9D8B030D-6E8A-4147-A177-3AD203B41FA5}">
                      <a16:colId xmlns:a16="http://schemas.microsoft.com/office/drawing/2014/main" val="3140552193"/>
                    </a:ext>
                  </a:extLst>
                </a:gridCol>
              </a:tblGrid>
              <a:tr h="370840">
                <a:tc>
                  <a:txBody>
                    <a:bodyPr/>
                    <a:lstStyle/>
                    <a:p>
                      <a:pPr algn="ctr"/>
                      <a:r>
                        <a:rPr lang="en-ES" b="1" dirty="0"/>
                        <a:t>Name</a:t>
                      </a:r>
                    </a:p>
                  </a:txBody>
                  <a:tcPr/>
                </a:tc>
                <a:tc>
                  <a:txBody>
                    <a:bodyPr/>
                    <a:lstStyle/>
                    <a:p>
                      <a:pPr algn="ctr"/>
                      <a:r>
                        <a:rPr lang="en-ES" b="1" dirty="0"/>
                        <a:t>Affiliations</a:t>
                      </a:r>
                    </a:p>
                  </a:txBody>
                  <a:tcPr/>
                </a:tc>
                <a:tc>
                  <a:txBody>
                    <a:bodyPr/>
                    <a:lstStyle/>
                    <a:p>
                      <a:pPr algn="ctr"/>
                      <a:r>
                        <a:rPr lang="en-ES" b="1" dirty="0"/>
                        <a:t>Address</a:t>
                      </a:r>
                    </a:p>
                  </a:txBody>
                  <a:tcPr/>
                </a:tc>
                <a:tc>
                  <a:txBody>
                    <a:bodyPr/>
                    <a:lstStyle/>
                    <a:p>
                      <a:pPr algn="ctr"/>
                      <a:r>
                        <a:rPr lang="en-ES" b="1" dirty="0"/>
                        <a:t>Phone</a:t>
                      </a:r>
                    </a:p>
                  </a:txBody>
                  <a:tcPr/>
                </a:tc>
                <a:tc>
                  <a:txBody>
                    <a:bodyPr/>
                    <a:lstStyle/>
                    <a:p>
                      <a:pPr algn="ctr"/>
                      <a:r>
                        <a:rPr lang="en-ES" b="1" dirty="0"/>
                        <a:t>email</a:t>
                      </a:r>
                    </a:p>
                  </a:txBody>
                  <a:tcPr/>
                </a:tc>
                <a:extLst>
                  <a:ext uri="{0D108BD9-81ED-4DB2-BD59-A6C34878D82A}">
                    <a16:rowId xmlns:a16="http://schemas.microsoft.com/office/drawing/2014/main" val="906138105"/>
                  </a:ext>
                </a:extLst>
              </a:tr>
              <a:tr h="370840">
                <a:tc>
                  <a:txBody>
                    <a:bodyPr/>
                    <a:lstStyle/>
                    <a:p>
                      <a:r>
                        <a:rPr lang="en-ES" sz="1400" dirty="0"/>
                        <a:t>A. </a:t>
                      </a:r>
                      <a:r>
                        <a:rPr lang="en-US" sz="1400" dirty="0"/>
                        <a:t>D</a:t>
                      </a:r>
                      <a:r>
                        <a:rPr lang="en-ES" sz="1400" dirty="0"/>
                        <a:t>e la Oliva</a:t>
                      </a:r>
                    </a:p>
                  </a:txBody>
                  <a:tcPr/>
                </a:tc>
                <a:tc>
                  <a:txBody>
                    <a:bodyPr/>
                    <a:lstStyle/>
                    <a:p>
                      <a:r>
                        <a:rPr lang="en-ES" sz="1400" dirty="0"/>
                        <a:t>InterDigital, UC3M</a:t>
                      </a:r>
                    </a:p>
                  </a:txBody>
                  <a:tcPr/>
                </a:tc>
                <a:tc>
                  <a:txBody>
                    <a:bodyPr/>
                    <a:lstStyle/>
                    <a:p>
                      <a:r>
                        <a:rPr lang="en-ES" sz="1400" dirty="0"/>
                        <a:t>Avda. </a:t>
                      </a:r>
                      <a:r>
                        <a:rPr lang="en-US" sz="1400" dirty="0"/>
                        <a:t>D</a:t>
                      </a:r>
                      <a:r>
                        <a:rPr lang="en-ES" sz="1400" dirty="0"/>
                        <a:t>e la Universidad 30, Leganes, Madrid, Spain</a:t>
                      </a:r>
                    </a:p>
                  </a:txBody>
                  <a:tcPr/>
                </a:tc>
                <a:tc>
                  <a:txBody>
                    <a:bodyPr/>
                    <a:lstStyle/>
                    <a:p>
                      <a:r>
                        <a:rPr lang="en-ES" sz="1400" dirty="0"/>
                        <a:t>+34 91 6248803</a:t>
                      </a:r>
                    </a:p>
                  </a:txBody>
                  <a:tcPr/>
                </a:tc>
                <a:tc>
                  <a:txBody>
                    <a:bodyPr/>
                    <a:lstStyle/>
                    <a:p>
                      <a:r>
                        <a:rPr lang="en-ES" sz="1400" dirty="0"/>
                        <a:t>aoliva@it.uc3m.es</a:t>
                      </a:r>
                    </a:p>
                  </a:txBody>
                  <a:tcPr/>
                </a:tc>
                <a:extLst>
                  <a:ext uri="{0D108BD9-81ED-4DB2-BD59-A6C34878D82A}">
                    <a16:rowId xmlns:a16="http://schemas.microsoft.com/office/drawing/2014/main" val="1392850236"/>
                  </a:ext>
                </a:extLst>
              </a:tr>
              <a:tr h="370840">
                <a:tc>
                  <a:txBody>
                    <a:bodyPr/>
                    <a:lstStyle/>
                    <a:p>
                      <a:r>
                        <a:rPr lang="en-ES" sz="1400" kern="1200" dirty="0">
                          <a:solidFill>
                            <a:schemeClr val="tx1"/>
                          </a:solidFill>
                          <a:latin typeface="+mn-lt"/>
                          <a:ea typeface="+mn-ea"/>
                          <a:cs typeface="+mn-cs"/>
                        </a:rPr>
                        <a:t>Joseph LEVY</a:t>
                      </a:r>
                    </a:p>
                  </a:txBody>
                  <a:tcPr/>
                </a:tc>
                <a:tc>
                  <a:txBody>
                    <a:bodyPr/>
                    <a:lstStyle/>
                    <a:p>
                      <a:r>
                        <a:rPr lang="en-ES" sz="1400" kern="1200" dirty="0" err="1">
                          <a:solidFill>
                            <a:schemeClr val="tx1"/>
                          </a:solidFill>
                          <a:latin typeface="+mn-lt"/>
                          <a:ea typeface="+mn-ea"/>
                          <a:cs typeface="+mn-cs"/>
                        </a:rPr>
                        <a:t>InterDigital</a:t>
                      </a:r>
                      <a:r>
                        <a:rPr lang="en-ES" sz="1400" kern="1200" dirty="0">
                          <a:solidFill>
                            <a:schemeClr val="tx1"/>
                          </a:solidFill>
                          <a:latin typeface="+mn-lt"/>
                          <a:ea typeface="+mn-ea"/>
                          <a:cs typeface="+mn-cs"/>
                        </a:rPr>
                        <a:t>, Inc.</a:t>
                      </a:r>
                    </a:p>
                  </a:txBody>
                  <a:tcPr/>
                </a:tc>
                <a:tc>
                  <a:txBody>
                    <a:bodyPr/>
                    <a:lstStyle/>
                    <a:p>
                      <a:r>
                        <a:rPr lang="en-ES" sz="1400" kern="1200" dirty="0">
                          <a:solidFill>
                            <a:schemeClr val="tx1"/>
                          </a:solidFill>
                          <a:latin typeface="+mn-lt"/>
                          <a:ea typeface="+mn-ea"/>
                          <a:cs typeface="+mn-cs"/>
                        </a:rPr>
                        <a:t>111 W 33rd Street New York, NY 10120</a:t>
                      </a:r>
                    </a:p>
                  </a:txBody>
                  <a:tcPr/>
                </a:tc>
                <a:tc>
                  <a:txBody>
                    <a:bodyPr/>
                    <a:lstStyle/>
                    <a:p>
                      <a:r>
                        <a:rPr lang="en-ES" sz="1400" kern="1200" dirty="0">
                          <a:solidFill>
                            <a:schemeClr val="tx1"/>
                          </a:solidFill>
                          <a:latin typeface="+mn-lt"/>
                          <a:ea typeface="+mn-ea"/>
                          <a:cs typeface="+mn-cs"/>
                        </a:rPr>
                        <a:t>+1.631.622.139</a:t>
                      </a:r>
                    </a:p>
                  </a:txBody>
                  <a:tcPr/>
                </a:tc>
                <a:tc>
                  <a:txBody>
                    <a:bodyPr/>
                    <a:lstStyle/>
                    <a:p>
                      <a:r>
                        <a:rPr lang="en-ES" sz="1400" kern="1200" dirty="0">
                          <a:solidFill>
                            <a:schemeClr val="tx1"/>
                          </a:solidFill>
                          <a:latin typeface="+mn-lt"/>
                          <a:ea typeface="+mn-ea"/>
                          <a:cs typeface="+mn-cs"/>
                        </a:rPr>
                        <a:t>jslevy@ieee.org</a:t>
                      </a:r>
                    </a:p>
                  </a:txBody>
                  <a:tcPr/>
                </a:tc>
                <a:extLst>
                  <a:ext uri="{0D108BD9-81ED-4DB2-BD59-A6C34878D82A}">
                    <a16:rowId xmlns:a16="http://schemas.microsoft.com/office/drawing/2014/main" val="3423799968"/>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a:t>Problematic with IEEE 802.11aq pre-association randomization of MAC Addresses</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457200" indent="-457200">
              <a:buFont typeface="Arial" panose="020B0604020202020204" pitchFamily="34" charset="0"/>
              <a:buChar char="•"/>
            </a:pPr>
            <a:r>
              <a:rPr lang="en-US" sz="2800" b="0" dirty="0"/>
              <a:t>IEEE 802.11aq dramatically improved the privacy of IEEE 802.11 by enabling the pre-association randomization of MAC addresses</a:t>
            </a:r>
          </a:p>
          <a:p>
            <a:pPr marL="857250" lvl="1" indent="-457200">
              <a:buFont typeface="Arial" panose="020B0604020202020204" pitchFamily="34" charset="0"/>
              <a:buChar char="•"/>
            </a:pPr>
            <a:r>
              <a:rPr lang="en-US" sz="2400" dirty="0"/>
              <a:t>Prior to associating to an AP, the STA may randomize its MAC address</a:t>
            </a:r>
          </a:p>
          <a:p>
            <a:pPr marL="457200" indent="-457200">
              <a:buFont typeface="Arial" panose="020B0604020202020204" pitchFamily="34" charset="0"/>
              <a:buChar char="•"/>
            </a:pPr>
            <a:r>
              <a:rPr lang="en-US" sz="2800" b="0" dirty="0"/>
              <a:t>Current implementations randomize the address before joining a new AP, but store this MAC address and use it always when connected to it (across multiple associations)</a:t>
            </a:r>
          </a:p>
          <a:p>
            <a:pPr marL="457200" indent="-457200">
              <a:buFont typeface="Arial" panose="020B0604020202020204" pitchFamily="34" charset="0"/>
              <a:buChar char="•"/>
            </a:pPr>
            <a:r>
              <a:rPr lang="en-US" sz="2800" b="0" dirty="0"/>
              <a:t>This opens the door to several attack vectors and privacy risks, as collected in DCN 0641</a:t>
            </a:r>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s-ES_tradnl"/>
              <a:t>Jul 2021</a:t>
            </a:r>
            <a:endParaRPr lang="en-GB" dirty="0"/>
          </a:p>
        </p:txBody>
      </p:sp>
    </p:spTree>
    <p:extLst>
      <p:ext uri="{BB962C8B-B14F-4D97-AF65-F5344CB8AC3E}">
        <p14:creationId xmlns:p14="http://schemas.microsoft.com/office/powerpoint/2010/main" val="456689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DFFB7-4688-3345-81A8-9140EC8D1E07}"/>
              </a:ext>
            </a:extLst>
          </p:cNvPr>
          <p:cNvSpPr>
            <a:spLocks noGrp="1"/>
          </p:cNvSpPr>
          <p:nvPr>
            <p:ph type="title"/>
          </p:nvPr>
        </p:nvSpPr>
        <p:spPr/>
        <p:txBody>
          <a:bodyPr/>
          <a:lstStyle/>
          <a:p>
            <a:r>
              <a:rPr lang="en-ES" dirty="0"/>
              <a:t>What are the main problems identified?	</a:t>
            </a:r>
          </a:p>
        </p:txBody>
      </p:sp>
      <p:sp>
        <p:nvSpPr>
          <p:cNvPr id="3" name="Content Placeholder 2">
            <a:extLst>
              <a:ext uri="{FF2B5EF4-FFF2-40B4-BE49-F238E27FC236}">
                <a16:creationId xmlns:a16="http://schemas.microsoft.com/office/drawing/2014/main" id="{D9DB07AA-573E-FD46-BA77-5BAD61EB7803}"/>
              </a:ext>
            </a:extLst>
          </p:cNvPr>
          <p:cNvSpPr>
            <a:spLocks noGrp="1"/>
          </p:cNvSpPr>
          <p:nvPr>
            <p:ph idx="1"/>
          </p:nvPr>
        </p:nvSpPr>
        <p:spPr/>
        <p:txBody>
          <a:bodyPr/>
          <a:lstStyle/>
          <a:p>
            <a:pPr>
              <a:buFont typeface="Arial" panose="020B0604020202020204" pitchFamily="34" charset="0"/>
              <a:buChar char="•"/>
            </a:pPr>
            <a:r>
              <a:rPr lang="en-ES" dirty="0"/>
              <a:t>Several use cases have been presented showcasing the following problems:</a:t>
            </a:r>
          </a:p>
          <a:p>
            <a:pPr lvl="1">
              <a:buFont typeface="Arial" panose="020B0604020202020204" pitchFamily="34" charset="0"/>
              <a:buChar char="•"/>
            </a:pPr>
            <a:r>
              <a:rPr lang="en-ES" sz="2800" dirty="0"/>
              <a:t>Maintaining a MAC address constant during long periods of time and associate it to specific networks allows the correlation of information</a:t>
            </a:r>
          </a:p>
          <a:p>
            <a:pPr lvl="2">
              <a:buFont typeface="Arial" panose="020B0604020202020204" pitchFamily="34" charset="0"/>
              <a:buChar char="•"/>
            </a:pPr>
            <a:r>
              <a:rPr lang="en-US" sz="2400" dirty="0"/>
              <a:t>Correlation between the data generated by devices at home, physically observable events and identity of the devices (e.g., MAC address) is possible, potentially leaking private data about the users’ behavior. </a:t>
            </a:r>
          </a:p>
          <a:p>
            <a:pPr lvl="2">
              <a:buFont typeface="Arial" panose="020B0604020202020204" pitchFamily="34" charset="0"/>
              <a:buChar char="•"/>
            </a:pPr>
            <a:r>
              <a:rPr lang="en-ES" sz="2400" dirty="0"/>
              <a:t>Correlation between the presence of a MAC address in a network and the presence of the user in a certain place, tracking of the user movements</a:t>
            </a:r>
          </a:p>
        </p:txBody>
      </p:sp>
      <p:sp>
        <p:nvSpPr>
          <p:cNvPr id="4" name="Slide Number Placeholder 3">
            <a:extLst>
              <a:ext uri="{FF2B5EF4-FFF2-40B4-BE49-F238E27FC236}">
                <a16:creationId xmlns:a16="http://schemas.microsoft.com/office/drawing/2014/main" id="{6481C346-38FB-2346-9613-A10A5073477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001E6B4-9078-824C-AE16-5C6D0BCB5496}"/>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10561A9C-2005-C245-BC3C-535562FD2A9F}"/>
              </a:ext>
            </a:extLst>
          </p:cNvPr>
          <p:cNvSpPr>
            <a:spLocks noGrp="1"/>
          </p:cNvSpPr>
          <p:nvPr>
            <p:ph type="dt" idx="15"/>
          </p:nvPr>
        </p:nvSpPr>
        <p:spPr/>
        <p:txBody>
          <a:bodyPr/>
          <a:lstStyle/>
          <a:p>
            <a:r>
              <a:rPr lang="es-ES_tradnl"/>
              <a:t>Jul 2021</a:t>
            </a:r>
            <a:endParaRPr lang="en-GB" dirty="0"/>
          </a:p>
        </p:txBody>
      </p:sp>
    </p:spTree>
    <p:extLst>
      <p:ext uri="{BB962C8B-B14F-4D97-AF65-F5344CB8AC3E}">
        <p14:creationId xmlns:p14="http://schemas.microsoft.com/office/powerpoint/2010/main" val="3936523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B45D-32CC-7C48-BE4D-CF4106C6D5A8}"/>
              </a:ext>
            </a:extLst>
          </p:cNvPr>
          <p:cNvSpPr>
            <a:spLocks noGrp="1"/>
          </p:cNvSpPr>
          <p:nvPr>
            <p:ph type="title"/>
          </p:nvPr>
        </p:nvSpPr>
        <p:spPr/>
        <p:txBody>
          <a:bodyPr/>
          <a:lstStyle/>
          <a:p>
            <a:r>
              <a:rPr lang="en-ES" dirty="0"/>
              <a:t>How can we increase the privacy of IEEE 802.11</a:t>
            </a:r>
          </a:p>
        </p:txBody>
      </p:sp>
      <p:sp>
        <p:nvSpPr>
          <p:cNvPr id="3" name="Content Placeholder 2">
            <a:extLst>
              <a:ext uri="{FF2B5EF4-FFF2-40B4-BE49-F238E27FC236}">
                <a16:creationId xmlns:a16="http://schemas.microsoft.com/office/drawing/2014/main" id="{8E5C58B5-7BB4-5F4D-9001-8D80EAEABA30}"/>
              </a:ext>
            </a:extLst>
          </p:cNvPr>
          <p:cNvSpPr>
            <a:spLocks noGrp="1"/>
          </p:cNvSpPr>
          <p:nvPr>
            <p:ph idx="1"/>
          </p:nvPr>
        </p:nvSpPr>
        <p:spPr/>
        <p:txBody>
          <a:bodyPr/>
          <a:lstStyle/>
          <a:p>
            <a:pPr>
              <a:buFont typeface="Arial" panose="020B0604020202020204" pitchFamily="34" charset="0"/>
              <a:buChar char="•"/>
            </a:pPr>
            <a:r>
              <a:rPr lang="en-ES" dirty="0"/>
              <a:t>Reduce the risk surface for tracking the user by reducing the time a MAC address is used</a:t>
            </a:r>
          </a:p>
          <a:p>
            <a:pPr lvl="1">
              <a:buFont typeface="Arial" panose="020B0604020202020204" pitchFamily="34" charset="0"/>
              <a:buChar char="•"/>
            </a:pPr>
            <a:r>
              <a:rPr lang="en-ES" dirty="0"/>
              <a:t>This means rotating the MAC address while associated</a:t>
            </a:r>
          </a:p>
          <a:p>
            <a:pPr>
              <a:buFont typeface="Arial" panose="020B0604020202020204" pitchFamily="34" charset="0"/>
              <a:buChar char="•"/>
            </a:pPr>
            <a:r>
              <a:rPr lang="en-ES" dirty="0"/>
              <a:t>As shown in 802.11bh this may lead to potential issues</a:t>
            </a:r>
          </a:p>
          <a:p>
            <a:pPr lvl="1">
              <a:buFont typeface="Arial" panose="020B0604020202020204" pitchFamily="34" charset="0"/>
              <a:buChar char="•"/>
            </a:pPr>
            <a:r>
              <a:rPr lang="en-ES" dirty="0"/>
              <a:t>What if we could change the MAC address without affecting the observable behavior of the wireless medium?</a:t>
            </a:r>
          </a:p>
        </p:txBody>
      </p:sp>
      <p:sp>
        <p:nvSpPr>
          <p:cNvPr id="4" name="Slide Number Placeholder 3">
            <a:extLst>
              <a:ext uri="{FF2B5EF4-FFF2-40B4-BE49-F238E27FC236}">
                <a16:creationId xmlns:a16="http://schemas.microsoft.com/office/drawing/2014/main" id="{DCB0FB0C-7057-E649-8A8D-65030CDCA80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75E377-F8FF-8648-9BBE-F955F2EF2615}"/>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E1F64733-D69E-944F-9244-3EBFA508B193}"/>
              </a:ext>
            </a:extLst>
          </p:cNvPr>
          <p:cNvSpPr>
            <a:spLocks noGrp="1"/>
          </p:cNvSpPr>
          <p:nvPr>
            <p:ph type="dt" idx="15"/>
          </p:nvPr>
        </p:nvSpPr>
        <p:spPr/>
        <p:txBody>
          <a:bodyPr/>
          <a:lstStyle/>
          <a:p>
            <a:r>
              <a:rPr lang="es-ES_tradnl"/>
              <a:t>Jul 2021</a:t>
            </a:r>
            <a:endParaRPr lang="en-GB" dirty="0"/>
          </a:p>
        </p:txBody>
      </p:sp>
    </p:spTree>
    <p:extLst>
      <p:ext uri="{BB962C8B-B14F-4D97-AF65-F5344CB8AC3E}">
        <p14:creationId xmlns:p14="http://schemas.microsoft.com/office/powerpoint/2010/main" val="3649335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497DA-044E-BC45-99C4-652A7D1ABF71}"/>
              </a:ext>
            </a:extLst>
          </p:cNvPr>
          <p:cNvSpPr>
            <a:spLocks noGrp="1"/>
          </p:cNvSpPr>
          <p:nvPr>
            <p:ph type="title"/>
          </p:nvPr>
        </p:nvSpPr>
        <p:spPr/>
        <p:txBody>
          <a:bodyPr/>
          <a:lstStyle/>
          <a:p>
            <a:r>
              <a:rPr lang="en-ES" dirty="0"/>
              <a:t>Over the Air/Over the Network MAC Address</a:t>
            </a:r>
          </a:p>
        </p:txBody>
      </p:sp>
      <p:sp>
        <p:nvSpPr>
          <p:cNvPr id="3" name="Content Placeholder 2">
            <a:extLst>
              <a:ext uri="{FF2B5EF4-FFF2-40B4-BE49-F238E27FC236}">
                <a16:creationId xmlns:a16="http://schemas.microsoft.com/office/drawing/2014/main" id="{9E755BB2-5167-1A40-AAB2-D50029D7BCED}"/>
              </a:ext>
            </a:extLst>
          </p:cNvPr>
          <p:cNvSpPr>
            <a:spLocks noGrp="1"/>
          </p:cNvSpPr>
          <p:nvPr>
            <p:ph idx="1"/>
          </p:nvPr>
        </p:nvSpPr>
        <p:spPr/>
        <p:txBody>
          <a:bodyPr/>
          <a:lstStyle/>
          <a:p>
            <a:pPr lvl="0">
              <a:buFont typeface="Arial" panose="020B0604020202020204" pitchFamily="34" charset="0"/>
              <a:buChar char="•"/>
            </a:pPr>
            <a:r>
              <a:rPr lang="en-GB" dirty="0"/>
              <a:t>Network MAC address (</a:t>
            </a:r>
            <a:r>
              <a:rPr lang="en-GB" dirty="0" err="1"/>
              <a:t>nMAC</a:t>
            </a:r>
            <a:r>
              <a:rPr lang="en-GB" dirty="0"/>
              <a:t>): </a:t>
            </a:r>
            <a:r>
              <a:rPr lang="en-GB" b="0" dirty="0"/>
              <a:t>This MAC address corresponds to the MAC address used for the association and authentication process between the AP and the STA and is the one indexed in the RSNA. This MAC address is used to set up the RSNA, for routing traffic to the STA on the wired network segment and it is also the one used for mobility related operations such as Fast Transition mechanisms.</a:t>
            </a:r>
            <a:endParaRPr lang="en-ES" b="0" dirty="0"/>
          </a:p>
          <a:p>
            <a:pPr lvl="0">
              <a:buFont typeface="Arial" panose="020B0604020202020204" pitchFamily="34" charset="0"/>
              <a:buChar char="•"/>
            </a:pPr>
            <a:r>
              <a:rPr lang="en-GB" dirty="0"/>
              <a:t>Over the Air MAC address (</a:t>
            </a:r>
            <a:r>
              <a:rPr lang="en-GB" dirty="0" err="1"/>
              <a:t>otaMAC</a:t>
            </a:r>
            <a:r>
              <a:rPr lang="en-GB" dirty="0"/>
              <a:t>): </a:t>
            </a:r>
            <a:r>
              <a:rPr lang="en-GB" b="0" dirty="0"/>
              <a:t>This MAC address is the one included in over the air frames between a STA and an AP, either in the address 2 or 3 of the IEEE 802.11 frame. Its only purpose is to keep private the </a:t>
            </a:r>
            <a:r>
              <a:rPr lang="en-GB" b="0" dirty="0" err="1"/>
              <a:t>nMAC</a:t>
            </a:r>
            <a:r>
              <a:rPr lang="en-GB" b="0" dirty="0"/>
              <a:t> of the STA and may potentially be changed on a packet basis.</a:t>
            </a:r>
            <a:endParaRPr lang="en-ES" b="0" dirty="0"/>
          </a:p>
          <a:p>
            <a:pPr>
              <a:buFont typeface="Arial" panose="020B0604020202020204" pitchFamily="34" charset="0"/>
              <a:buChar char="•"/>
            </a:pPr>
            <a:endParaRPr lang="en-ES" dirty="0"/>
          </a:p>
        </p:txBody>
      </p:sp>
      <p:sp>
        <p:nvSpPr>
          <p:cNvPr id="4" name="Slide Number Placeholder 3">
            <a:extLst>
              <a:ext uri="{FF2B5EF4-FFF2-40B4-BE49-F238E27FC236}">
                <a16:creationId xmlns:a16="http://schemas.microsoft.com/office/drawing/2014/main" id="{67229AD2-1950-0D41-9769-F96F6AA329A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DA609A2-045D-F049-85C7-3A166A459B97}"/>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F07D28CD-AAAB-2642-9E21-56DFA0169CD7}"/>
              </a:ext>
            </a:extLst>
          </p:cNvPr>
          <p:cNvSpPr>
            <a:spLocks noGrp="1"/>
          </p:cNvSpPr>
          <p:nvPr>
            <p:ph type="dt" idx="15"/>
          </p:nvPr>
        </p:nvSpPr>
        <p:spPr/>
        <p:txBody>
          <a:bodyPr/>
          <a:lstStyle/>
          <a:p>
            <a:r>
              <a:rPr lang="es-ES_tradnl"/>
              <a:t>Jul 2021</a:t>
            </a:r>
            <a:endParaRPr lang="en-GB" dirty="0"/>
          </a:p>
        </p:txBody>
      </p:sp>
    </p:spTree>
    <p:extLst>
      <p:ext uri="{BB962C8B-B14F-4D97-AF65-F5344CB8AC3E}">
        <p14:creationId xmlns:p14="http://schemas.microsoft.com/office/powerpoint/2010/main" val="3484942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8F079-7145-CC48-9E53-10CE4E025CED}"/>
              </a:ext>
            </a:extLst>
          </p:cNvPr>
          <p:cNvSpPr>
            <a:spLocks noGrp="1"/>
          </p:cNvSpPr>
          <p:nvPr>
            <p:ph type="title"/>
          </p:nvPr>
        </p:nvSpPr>
        <p:spPr/>
        <p:txBody>
          <a:bodyPr/>
          <a:lstStyle/>
          <a:p>
            <a:r>
              <a:rPr lang="en-ES" dirty="0"/>
              <a:t>Main concept - uplink</a:t>
            </a:r>
          </a:p>
        </p:txBody>
      </p:sp>
      <p:pic>
        <p:nvPicPr>
          <p:cNvPr id="10" name="Content Placeholder 9" descr="Diagram&#10;&#10;Description automatically generated">
            <a:extLst>
              <a:ext uri="{FF2B5EF4-FFF2-40B4-BE49-F238E27FC236}">
                <a16:creationId xmlns:a16="http://schemas.microsoft.com/office/drawing/2014/main" id="{A21C2280-234B-D947-8601-5CA804A854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93559" y="1737039"/>
            <a:ext cx="5202767" cy="4738375"/>
          </a:xfrm>
        </p:spPr>
      </p:pic>
      <p:sp>
        <p:nvSpPr>
          <p:cNvPr id="4" name="Slide Number Placeholder 3">
            <a:extLst>
              <a:ext uri="{FF2B5EF4-FFF2-40B4-BE49-F238E27FC236}">
                <a16:creationId xmlns:a16="http://schemas.microsoft.com/office/drawing/2014/main" id="{91ECD74D-D29E-0342-8B85-F9DBE610B00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D45CF63-6831-524F-9E85-E6D7394C0F22}"/>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5A37FB36-6940-124E-BA40-36839F52BBED}"/>
              </a:ext>
            </a:extLst>
          </p:cNvPr>
          <p:cNvSpPr>
            <a:spLocks noGrp="1"/>
          </p:cNvSpPr>
          <p:nvPr>
            <p:ph type="dt" idx="15"/>
          </p:nvPr>
        </p:nvSpPr>
        <p:spPr/>
        <p:txBody>
          <a:bodyPr/>
          <a:lstStyle/>
          <a:p>
            <a:r>
              <a:rPr lang="es-ES_tradnl"/>
              <a:t>Jul 2021</a:t>
            </a:r>
            <a:endParaRPr lang="en-GB" dirty="0"/>
          </a:p>
        </p:txBody>
      </p:sp>
    </p:spTree>
    <p:extLst>
      <p:ext uri="{BB962C8B-B14F-4D97-AF65-F5344CB8AC3E}">
        <p14:creationId xmlns:p14="http://schemas.microsoft.com/office/powerpoint/2010/main" val="420910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8F079-7145-CC48-9E53-10CE4E025CED}"/>
              </a:ext>
            </a:extLst>
          </p:cNvPr>
          <p:cNvSpPr>
            <a:spLocks noGrp="1"/>
          </p:cNvSpPr>
          <p:nvPr>
            <p:ph type="title"/>
          </p:nvPr>
        </p:nvSpPr>
        <p:spPr/>
        <p:txBody>
          <a:bodyPr/>
          <a:lstStyle/>
          <a:p>
            <a:r>
              <a:rPr lang="en-ES" dirty="0"/>
              <a:t>Main concept - downlink</a:t>
            </a:r>
          </a:p>
        </p:txBody>
      </p:sp>
      <p:sp>
        <p:nvSpPr>
          <p:cNvPr id="4" name="Slide Number Placeholder 3">
            <a:extLst>
              <a:ext uri="{FF2B5EF4-FFF2-40B4-BE49-F238E27FC236}">
                <a16:creationId xmlns:a16="http://schemas.microsoft.com/office/drawing/2014/main" id="{91ECD74D-D29E-0342-8B85-F9DBE610B00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D45CF63-6831-524F-9E85-E6D7394C0F22}"/>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5A37FB36-6940-124E-BA40-36839F52BBED}"/>
              </a:ext>
            </a:extLst>
          </p:cNvPr>
          <p:cNvSpPr>
            <a:spLocks noGrp="1"/>
          </p:cNvSpPr>
          <p:nvPr>
            <p:ph type="dt" idx="15"/>
          </p:nvPr>
        </p:nvSpPr>
        <p:spPr/>
        <p:txBody>
          <a:bodyPr/>
          <a:lstStyle/>
          <a:p>
            <a:r>
              <a:rPr lang="es-ES_tradnl"/>
              <a:t>Jul 2021</a:t>
            </a:r>
            <a:endParaRPr lang="en-GB" dirty="0"/>
          </a:p>
        </p:txBody>
      </p:sp>
      <p:pic>
        <p:nvPicPr>
          <p:cNvPr id="9" name="Content Placeholder 8" descr="Diagram&#10;&#10;Description automatically generated">
            <a:extLst>
              <a:ext uri="{FF2B5EF4-FFF2-40B4-BE49-F238E27FC236}">
                <a16:creationId xmlns:a16="http://schemas.microsoft.com/office/drawing/2014/main" id="{CA0FC633-8301-0D4A-95BA-375FBCF9FCF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4839" y="1981200"/>
            <a:ext cx="5640734" cy="4113213"/>
          </a:xfrm>
        </p:spPr>
      </p:pic>
    </p:spTree>
    <p:extLst>
      <p:ext uri="{BB962C8B-B14F-4D97-AF65-F5344CB8AC3E}">
        <p14:creationId xmlns:p14="http://schemas.microsoft.com/office/powerpoint/2010/main" val="3012066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BF9FB-2DD0-E842-A520-B88A6E81439A}"/>
              </a:ext>
            </a:extLst>
          </p:cNvPr>
          <p:cNvSpPr>
            <a:spLocks noGrp="1"/>
          </p:cNvSpPr>
          <p:nvPr>
            <p:ph type="title"/>
          </p:nvPr>
        </p:nvSpPr>
        <p:spPr/>
        <p:txBody>
          <a:bodyPr/>
          <a:lstStyle/>
          <a:p>
            <a:r>
              <a:rPr lang="en-ES" dirty="0"/>
              <a:t>Conclusions</a:t>
            </a:r>
          </a:p>
        </p:txBody>
      </p:sp>
      <p:sp>
        <p:nvSpPr>
          <p:cNvPr id="3" name="Content Placeholder 2">
            <a:extLst>
              <a:ext uri="{FF2B5EF4-FFF2-40B4-BE49-F238E27FC236}">
                <a16:creationId xmlns:a16="http://schemas.microsoft.com/office/drawing/2014/main" id="{C98F3F0C-1B15-DD46-BC82-F6AB37801C40}"/>
              </a:ext>
            </a:extLst>
          </p:cNvPr>
          <p:cNvSpPr>
            <a:spLocks noGrp="1"/>
          </p:cNvSpPr>
          <p:nvPr>
            <p:ph idx="1"/>
          </p:nvPr>
        </p:nvSpPr>
        <p:spPr>
          <a:xfrm>
            <a:off x="533400" y="1751014"/>
            <a:ext cx="10856384" cy="4113213"/>
          </a:xfrm>
        </p:spPr>
        <p:txBody>
          <a:bodyPr/>
          <a:lstStyle/>
          <a:p>
            <a:pPr>
              <a:buFont typeface="Arial" panose="020B0604020202020204" pitchFamily="34" charset="0"/>
              <a:buChar char="•"/>
            </a:pPr>
            <a:r>
              <a:rPr lang="en-ES" sz="2800" dirty="0"/>
              <a:t>T</a:t>
            </a:r>
            <a:r>
              <a:rPr lang="en-US" sz="2800" dirty="0"/>
              <a:t>G</a:t>
            </a:r>
            <a:r>
              <a:rPr lang="en-ES" sz="2800" dirty="0"/>
              <a:t>bi </a:t>
            </a:r>
            <a:r>
              <a:rPr lang="en-US" sz="2800" dirty="0"/>
              <a:t>can</a:t>
            </a:r>
            <a:r>
              <a:rPr lang="en-ES" sz="2800" dirty="0"/>
              <a:t> enhance IEEE 802.11 to </a:t>
            </a:r>
            <a:r>
              <a:rPr lang="en-US" sz="2800" dirty="0"/>
              <a:t>be </a:t>
            </a:r>
            <a:r>
              <a:rPr lang="en-ES" sz="2800" dirty="0"/>
              <a:t>more privacy-friendly</a:t>
            </a:r>
          </a:p>
          <a:p>
            <a:pPr>
              <a:buFont typeface="Arial" panose="020B0604020202020204" pitchFamily="34" charset="0"/>
              <a:buChar char="•"/>
            </a:pPr>
            <a:r>
              <a:rPr lang="en-US" sz="2800" dirty="0"/>
              <a:t>Th</a:t>
            </a:r>
            <a:r>
              <a:rPr lang="en-ES" sz="2800" dirty="0"/>
              <a:t>e use of </a:t>
            </a:r>
            <a:r>
              <a:rPr lang="en-US" sz="2800" dirty="0"/>
              <a:t>“fixed” </a:t>
            </a:r>
            <a:r>
              <a:rPr lang="en-ES" sz="2800" dirty="0"/>
              <a:t>MAC addresses </a:t>
            </a:r>
            <a:r>
              <a:rPr lang="en-US" sz="2800" dirty="0"/>
              <a:t>for an association allows </a:t>
            </a:r>
            <a:r>
              <a:rPr lang="en-ES" sz="2800" dirty="0"/>
              <a:t>users</a:t>
            </a:r>
            <a:r>
              <a:rPr lang="en-US" sz="2800" dirty="0"/>
              <a:t> to be tracked during that association</a:t>
            </a:r>
            <a:r>
              <a:rPr lang="en-ES" sz="2800" dirty="0"/>
              <a:t> and </a:t>
            </a:r>
            <a:r>
              <a:rPr lang="en-US" sz="2800" dirty="0"/>
              <a:t>impacts user privacy.</a:t>
            </a:r>
            <a:endParaRPr lang="en-ES" sz="2800" dirty="0"/>
          </a:p>
          <a:p>
            <a:pPr>
              <a:buFont typeface="Arial" panose="020B0604020202020204" pitchFamily="34" charset="0"/>
              <a:buChar char="•"/>
            </a:pPr>
            <a:r>
              <a:rPr lang="en-US" sz="2800" dirty="0"/>
              <a:t>The </a:t>
            </a:r>
            <a:r>
              <a:rPr lang="en-ES" sz="2800" dirty="0"/>
              <a:t>propose</a:t>
            </a:r>
            <a:r>
              <a:rPr lang="en-US" sz="2800" dirty="0"/>
              <a:t>d </a:t>
            </a:r>
            <a:r>
              <a:rPr lang="en-ES" sz="2800" dirty="0"/>
              <a:t>mechanism to rotate MAC addresses</a:t>
            </a:r>
            <a:r>
              <a:rPr lang="en-US" sz="2800" dirty="0"/>
              <a:t> will mitigate this privacy concern, w</a:t>
            </a:r>
            <a:r>
              <a:rPr lang="en-ES" sz="2800" dirty="0"/>
              <a:t>ithout impacting network operation</a:t>
            </a:r>
          </a:p>
          <a:p>
            <a:pPr lvl="1">
              <a:buFont typeface="Arial" panose="020B0604020202020204" pitchFamily="34" charset="0"/>
              <a:buChar char="•"/>
            </a:pPr>
            <a:r>
              <a:rPr lang="en-US" sz="2400" dirty="0"/>
              <a:t>Of course,</a:t>
            </a:r>
            <a:r>
              <a:rPr lang="en-ES" sz="2400" dirty="0"/>
              <a:t> surrounding mechanisms for signaling, control, etc.. </a:t>
            </a:r>
            <a:r>
              <a:rPr lang="en-US" sz="2400" dirty="0"/>
              <a:t>N</a:t>
            </a:r>
            <a:r>
              <a:rPr lang="en-ES" sz="2400" dirty="0"/>
              <a:t>eed to be defined</a:t>
            </a:r>
          </a:p>
        </p:txBody>
      </p:sp>
      <p:sp>
        <p:nvSpPr>
          <p:cNvPr id="4" name="Slide Number Placeholder 3">
            <a:extLst>
              <a:ext uri="{FF2B5EF4-FFF2-40B4-BE49-F238E27FC236}">
                <a16:creationId xmlns:a16="http://schemas.microsoft.com/office/drawing/2014/main" id="{0A339D7A-AB84-F044-9651-C6DD4C5E931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8DEC71-AF5A-4E49-A67E-323CF386EF74}"/>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8F5FAB7A-393E-5A43-9F4E-229E8028447D}"/>
              </a:ext>
            </a:extLst>
          </p:cNvPr>
          <p:cNvSpPr>
            <a:spLocks noGrp="1"/>
          </p:cNvSpPr>
          <p:nvPr>
            <p:ph type="dt" idx="15"/>
          </p:nvPr>
        </p:nvSpPr>
        <p:spPr/>
        <p:txBody>
          <a:bodyPr/>
          <a:lstStyle/>
          <a:p>
            <a:r>
              <a:rPr lang="es-ES_tradnl"/>
              <a:t>Jul 2021</a:t>
            </a:r>
            <a:endParaRPr lang="en-GB" dirty="0"/>
          </a:p>
        </p:txBody>
      </p:sp>
    </p:spTree>
    <p:extLst>
      <p:ext uri="{BB962C8B-B14F-4D97-AF65-F5344CB8AC3E}">
        <p14:creationId xmlns:p14="http://schemas.microsoft.com/office/powerpoint/2010/main" val="2145098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0CD0A2DA8E4A4A8E40C35B447A21AA" ma:contentTypeVersion="8" ma:contentTypeDescription="Create a new document." ma:contentTypeScope="" ma:versionID="39cdb3bf5b57ec07e85692b4e8ac34ac">
  <xsd:schema xmlns:xsd="http://www.w3.org/2001/XMLSchema" xmlns:xs="http://www.w3.org/2001/XMLSchema" xmlns:p="http://schemas.microsoft.com/office/2006/metadata/properties" xmlns:ns2="587d09ef-5104-44b8-81a6-a4ab0ec6034f" targetNamespace="http://schemas.microsoft.com/office/2006/metadata/properties" ma:root="true" ma:fieldsID="a5fe4768cf7547533320dbd658592b34" ns2:_="">
    <xsd:import namespace="587d09ef-5104-44b8-81a6-a4ab0ec6034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7d09ef-5104-44b8-81a6-a4ab0ec603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F89769-B767-4A65-8044-9AE963E128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7d09ef-5104-44b8-81a6-a4ab0ec603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43C16D-C6B0-4382-A583-1C44BBEEA5DF}">
  <ds:schemaRefs>
    <ds:schemaRef ds:uri="http://schemas.microsoft.com/sharepoint/v3/contenttype/forms"/>
  </ds:schemaRefs>
</ds:datastoreItem>
</file>

<file path=customXml/itemProps3.xml><?xml version="1.0" encoding="utf-8"?>
<ds:datastoreItem xmlns:ds="http://schemas.openxmlformats.org/officeDocument/2006/customXml" ds:itemID="{E5C72DC9-21ED-4244-9B9F-0EC99E006824}">
  <ds:schemaRef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purl.org/dc/terms/"/>
    <ds:schemaRef ds:uri="http://schemas.microsoft.com/office/2006/metadata/properties"/>
    <ds:schemaRef ds:uri="587d09ef-5104-44b8-81a6-a4ab0ec6034f"/>
  </ds:schemaRefs>
</ds:datastoreItem>
</file>

<file path=docProps/app.xml><?xml version="1.0" encoding="utf-8"?>
<Properties xmlns="http://schemas.openxmlformats.org/officeDocument/2006/extended-properties" xmlns:vt="http://schemas.openxmlformats.org/officeDocument/2006/docPropsVTypes">
  <Template>802.11 template widescreen</Template>
  <TotalTime>247</TotalTime>
  <Words>661</Words>
  <Application>Microsoft Macintosh PowerPoint</Application>
  <PresentationFormat>Widescreen</PresentationFormat>
  <Paragraphs>75</Paragraphs>
  <Slides>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Office Theme</vt:lpstr>
      <vt:lpstr>TGbi - Enhancing Privacy – Rotating MAC addresses over the air</vt:lpstr>
      <vt:lpstr>Problematic with IEEE 802.11aq pre-association randomization of MAC Addresses</vt:lpstr>
      <vt:lpstr>What are the main problems identified? </vt:lpstr>
      <vt:lpstr>How can we increase the privacy of IEEE 802.11</vt:lpstr>
      <vt:lpstr>Over the Air/Over the Network MAC Address</vt:lpstr>
      <vt:lpstr>Main concept - uplink</vt:lpstr>
      <vt:lpstr>Main concept - downlink</vt:lpstr>
      <vt:lpstr>Conclusions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Antonio de la Oliva</cp:lastModifiedBy>
  <cp:revision>839</cp:revision>
  <cp:lastPrinted>1601-01-01T00:00:00Z</cp:lastPrinted>
  <dcterms:created xsi:type="dcterms:W3CDTF">2018-05-10T16:45:22Z</dcterms:created>
  <dcterms:modified xsi:type="dcterms:W3CDTF">2021-09-17T09:44:36Z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0x010100D90CD0A2DA8E4A4A8E40C35B447A21AA</vt:lpwstr>
  </property>
</Properties>
</file>