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7" r:id="rId3"/>
    <p:sldId id="278" r:id="rId4"/>
    <p:sldId id="279" r:id="rId5"/>
    <p:sldId id="280" r:id="rId6"/>
    <p:sldId id="289" r:id="rId7"/>
    <p:sldId id="282" r:id="rId8"/>
    <p:sldId id="283" r:id="rId9"/>
    <p:sldId id="284" r:id="rId10"/>
    <p:sldId id="285" r:id="rId11"/>
    <p:sldId id="286" r:id="rId12"/>
    <p:sldId id="287" r:id="rId13"/>
    <p:sldId id="288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urav Patwardhan" initials="GP" lastIdx="2" clrIdx="0">
    <p:extLst>
      <p:ext uri="{19B8F6BF-5375-455C-9EA6-DF929625EA0E}">
        <p15:presenceInfo xmlns:p15="http://schemas.microsoft.com/office/powerpoint/2012/main" userId="Gaurav Patwardhan" providerId="None"/>
      </p:ext>
    </p:extLst>
  </p:cmAuthor>
  <p:cmAuthor id="2" name="Brian Hart (brianh)" initials="BH(" lastIdx="18" clrIdx="1">
    <p:extLst>
      <p:ext uri="{19B8F6BF-5375-455C-9EA6-DF929625EA0E}">
        <p15:presenceInfo xmlns:p15="http://schemas.microsoft.com/office/powerpoint/2012/main" userId="S::brianh@cisco.com::b480e93f-9b7e-426d-89cd-28bc03e9a0d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37" autoAdjust="0"/>
    <p:restoredTop sz="95607" autoAdjust="0"/>
  </p:normalViewPr>
  <p:slideViewPr>
    <p:cSldViewPr>
      <p:cViewPr varScale="1">
        <p:scale>
          <a:sx n="93" d="100"/>
          <a:sy n="93" d="100"/>
        </p:scale>
        <p:origin x="152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1848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802.11-yy/0247r2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01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802.11-21/1536r0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371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Some Observations on Optimizing 802.11be Release 1 with respect to Enterprise AP Use Cases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362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2021-09-20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 2021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1766708"/>
              </p:ext>
            </p:extLst>
          </p:nvPr>
        </p:nvGraphicFramePr>
        <p:xfrm>
          <a:off x="1530350" y="3605213"/>
          <a:ext cx="6408738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8306868" imgH="1346833" progId="Word.Document.8">
                  <p:embed/>
                </p:oleObj>
              </mc:Choice>
              <mc:Fallback>
                <p:oleObj name="Document" r:id="rId4" imgW="8306868" imgH="134683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0350" y="3605213"/>
                        <a:ext cx="6408738" cy="10366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0845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0B05A-083C-43E7-800D-D64FDC2CE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Restricted TWT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41BD0-7471-4874-8F50-21D146272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Restricted TWT feature enables normal contention-based access for much of the time while also reserving time for flows with high QoS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Such a feature is most useful if all STAs in a BSS, even STAs that do not have flows with high QoS requirements, respect such Restricted TWT periods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If Restricted TWT periods are not respected by all STAs on a link, then the ability of this feature to meet enterprise KPIs is markedly lower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Accordingly, we recommend that respect of Restricted TWT periods should be mandatory, for all 11be STAs in the BSS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For many enterprise use cases, it is sufficient for the respect of Restricted TWT periods to be per-BSS since OBSS can be sufficiently managed within an ESS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2A391E-FAAD-4FC5-BC1F-60299F0AF5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874A0-2052-46F8-8085-F2E871F8B0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Brian Hart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41A90B-A933-48ED-8CFD-99C94F0AE2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277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CE004-42D7-485A-87F5-891182B71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Concluding Remarks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A9625-D75C-4B45-B15B-8CEA61858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encourage members to consider the range of enterprise use cases and how to better optimize 802.11be for them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E.g. involvement in </a:t>
            </a:r>
            <a:r>
              <a:rPr lang="en-US" sz="1600" dirty="0" err="1"/>
              <a:t>TGbe</a:t>
            </a:r>
            <a:r>
              <a:rPr lang="en-US" sz="1600" dirty="0"/>
              <a:t> comment resolution, and upcoming WG LB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Enterprise includes where we all work, eat, and play: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Healthcare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Education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Stadia / entertainment venues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Manufacturing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Hospitality (hotels, </a:t>
            </a:r>
            <a:r>
              <a:rPr lang="en-US" sz="1600" dirty="0" err="1"/>
              <a:t>etc</a:t>
            </a:r>
            <a:r>
              <a:rPr lang="en-US" sz="16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Travel &amp; hubs (airports, train stations, planes, trains, buses, </a:t>
            </a:r>
            <a:r>
              <a:rPr lang="en-US" sz="1600" dirty="0" err="1"/>
              <a:t>etc</a:t>
            </a:r>
            <a:r>
              <a:rPr lang="en-US" sz="16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Retail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Carpeted enterprise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And many more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5A5F22-9C17-4D18-AD52-D57389D0B9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49321-D6EF-4ED2-959C-1244B6ACA0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Brian Hart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06E2D9-F16A-4F33-9211-F54B38F861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3105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872A7-4A49-4562-9976-0DF05960F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0A3F9-F145-4A45-8B1D-60F689CA3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B47FFB-84E7-4983-A89C-8911318869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66E9F-E20C-4407-A4ED-F019B584F5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Brian Hart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D5984C-3014-4CB6-AE92-678FF6A42E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370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E383F-15BC-4257-9991-FB466C3A7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MCS12 and MCS13 (4KQAM)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7BF61-47D5-41CD-B152-5C26C7318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The dynamic range of MCS12/13 is very small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 802.11be D1.0, the required sensitivity of MCS13 at [80 160 320] MHz is [-40 -37 -34] dBm but the maximum input level at 6 GHz is -30 dBm, which provides only [10 7 4] dB of guaranteed dynamic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 comparison, 802.11ax requires a minimum of 13 dB dynamic range for MCS11 at 160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As historical context, a maximum input level of -30 dBm for OFDM in 5 GHz was introduced by the 802.11a-1999 amendment.  In 802.11g-2003, the maximum input level was defined as -20 dBm for OFDM in 2.4 GHz.  These levels have carried forward unchanged in the 802.11n/ac/ax amendments and in the 802.11be draft for a period of 18-22 years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At a minimum, we propose to match the maximum input level in 5/6 GHz to that of 2.4 GHz, for a 10 dB increase in dynamic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The utility of 4KQAM would be markedly better for all verticals by increasing its specified dynamic range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12955A-524F-4F10-87D1-391B553941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EA13B-C3AB-45B5-8B0B-EFD272C98F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Brian Hart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57963-C515-4357-BC35-FE56DEC69F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6632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 / Executive 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43434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Situation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IEEE 802.11be has an unapproved draft and is partway through pre-LB comment collection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Problem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The R1 features as currently defined can be better optimized for enterprise use cases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Comment resolvers may not be fully aware of how enterprise Wi-Fi operates, and then are not accounting for these important use cases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Next steps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Provide broader education on how enterprise Wi-Fi operates (here)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Raise the visibility of these issues with the wider WG community and invite them to share their expertise in </a:t>
            </a:r>
            <a:r>
              <a:rPr lang="en-US" sz="1800" b="0" dirty="0" err="1"/>
              <a:t>TGbe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Overarching goal is to show how to optimize 802.11be for enterprise use cases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781235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ED992-AF2B-4398-8EE3-9F06A79E8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Enterprise 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698DF-79D9-4370-92FD-3B46075DD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 call center with many densely-packed workers each with a wireless headset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 sporting/cultural event where audience members use their smartphone cameras to share the live experience with remote friends and family and/or take photos which are sync-ed to the cloud, and there might be multiple venue-provided streams of video or audio (instant replays, multilingual translations, </a:t>
            </a:r>
            <a:r>
              <a:rPr lang="en-US" sz="1600" dirty="0" err="1"/>
              <a:t>etc</a:t>
            </a:r>
            <a:r>
              <a:rPr lang="en-US" sz="1600" dirty="0"/>
              <a:t>) and/or a connected referee or announcers; ticket scanners &amp; point-of-sale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 lecture theater with hundreds of laptops using various educational webtools and performing auxiliary Internet tasks (web research, email syncing, app downloading, </a:t>
            </a:r>
            <a:r>
              <a:rPr lang="en-US" sz="1600" dirty="0" err="1"/>
              <a:t>etc</a:t>
            </a:r>
            <a:r>
              <a:rPr lang="en-US" sz="1600" dirty="0"/>
              <a:t>) including information from the lecturer’s laptop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 hospital with a large number of 802.11-connected medical devices supporting vital patient care and also provides guest access so patients can chat / email / call / video call their friends and family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Dense office deployment with a mix of offices, cubes, meeting rooms and open space for informal meetings. Employees and their guests are transferring large files, conducting high-quality video teleconferences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A57F66-0561-4442-A982-ECDBE7C7CA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65E35-D93A-4E17-9DE4-518EA8F0BC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Brian Hart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9C967B-CAA2-4102-9601-36FA5E3733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783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482AE-896F-4AA5-9C7C-B8B1FEA67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Requirements for Enterprise 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98CF5-C574-426D-B3DB-F92D42286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Devices operate across 2.4, 5 and/or 6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Devices will be a mix of legacy and 802.11be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offered load varies over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There are many types of devices, but the same (converged) 802.11be network infrastructure provides connectivity for them all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Some critical devices and flows must be afforded strict priority, while otherwise attempting to maximize the wireless experience of all devices even when the environment is highly congested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Network coverage most often designed for dense deployment and capacity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6847E-0DDB-4AA9-893D-F5AE8909CB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38654-4601-4C0D-989A-25F7D0EECF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Brian Hart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380B26A-8FA4-475E-B85B-7324FBED827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4390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482AE-896F-4AA5-9C7C-B8B1FEA67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Techniques to Meet Technical Requirements of Enterprise 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98CF5-C574-426D-B3DB-F92D42286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Techniques to achieve these goals that are field-proven to be necessary and effective are: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Proactively load balancing client devices to lightly loaded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Link management where one “</a:t>
            </a:r>
            <a:r>
              <a:rPr lang="en-US" dirty="0" err="1"/>
              <a:t>safehaven</a:t>
            </a:r>
            <a:r>
              <a:rPr lang="en-US" dirty="0"/>
              <a:t>” link is available to critical traffic and relatively protected from other traffic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Dense deployments require higher frequency reuse (where 320 MHz is less useful, 20/40 MHz used </a:t>
            </a:r>
            <a:r>
              <a:rPr lang="en-US"/>
              <a:t>in 2.4/5 GHz</a:t>
            </a:r>
            <a:r>
              <a:rPr lang="en-US" dirty="0"/>
              <a:t>, 80 MHz also planned in 6 GHz)</a:t>
            </a:r>
          </a:p>
          <a:p>
            <a:pPr marL="457200" lvl="1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6847E-0DDB-4AA9-893D-F5AE8909CB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38654-4601-4C0D-989A-25F7D0EECF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Brian Hart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380B26A-8FA4-475E-B85B-7324FBED827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7200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642E7-897A-4533-812C-E1B550406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Link management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8067A-E609-4F0B-BCF1-7AECFB2CC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Link management might use separate SSIDs for critical devices and for guests that operate on a different links so that greater determinism is available to the critical devices. However, this static link separation is not optimized, e.g.: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certain devices may not support the link that their SSID is operating on, 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spectral efficiency is unnecessarily low (e.g., if the guest SSID is limited to a 2.4 GHz link, then guests cannot take advantage of a 5 GHz link even when the load on that link is low, which can result in an inferior wireless experience for the guests)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Therefore, some existing deployments might overlap the SSIDs in some or all links (or even use a common SSID for all devices, with VLAN separation)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To ensure the critical devices are still prioritized, such deployments use load balancing algorithms to maintain a sufficiently low load on the </a:t>
            </a:r>
            <a:r>
              <a:rPr lang="en-US" sz="1600" dirty="0" err="1"/>
              <a:t>safehaven</a:t>
            </a:r>
            <a:r>
              <a:rPr lang="en-US" sz="1600" dirty="0"/>
              <a:t> link for the critical devices by restricting the number of guest devices operating there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This may complement other QoS features for prioritization between traffic that shares the same channel/band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DD8FDA-AA5C-4B46-825F-6B883794DB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E9EB57-FE69-4EC9-9A0A-753E5AA34B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Brian Hart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33F361-D033-4D68-88FE-5AAC00C809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200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29F69-463B-4E16-928C-12FE6E430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Balancing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0A43D-6BF4-4ECB-A2DB-B3132F4F0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load balancing algorithms: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steer the devices between links preferably using the 802.11v BTM mechanisms for better </a:t>
            </a:r>
            <a:r>
              <a:rPr lang="en-US" sz="2400" dirty="0" err="1"/>
              <a:t>QoE</a:t>
            </a:r>
            <a:r>
              <a:rPr lang="en-US" sz="2400" dirty="0"/>
              <a:t>, or else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use the more disruptive legacy steering mechanisms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</a:t>
            </a:r>
            <a:r>
              <a:rPr lang="en-US" dirty="0" err="1"/>
              <a:t>deauthentication</a:t>
            </a:r>
            <a:r>
              <a:rPr lang="en-US" dirty="0"/>
              <a:t>, association rejection, probe suppression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0"/>
            <a:r>
              <a:rPr lang="en-US" sz="1800" dirty="0"/>
              <a:t>That said, load balancing algorithms are out of scope of the 802.11 standard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A9E110-97B9-446D-AD7D-50992C62F3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017F7-9D81-4B9E-AD58-90726A52F4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Brian Hart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32EF78-2F7F-4B31-B6CF-EBFD2591F6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2996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1C264-386A-42CE-9241-052686310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 Link Operation – Current 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1B37B-E008-4BEA-811D-4E3335ECA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By default, client is connected on all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Negotiation is allowed but reverts to this if negotiation fails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Client can also go into power save on N-1 links and pick its preferred link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The AP, with full visibility and a desire to optimize all clients’ experience, is not yet equipped with the most efficient tools to robustly optimize the wireless experience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AP can still use more disruptive legacy mechanisms (e.g. </a:t>
            </a:r>
            <a:r>
              <a:rPr lang="en-US" sz="1400" dirty="0" err="1"/>
              <a:t>disassoc</a:t>
            </a:r>
            <a:r>
              <a:rPr lang="en-US" sz="1400" dirty="0"/>
              <a:t>), unequal allocation of SSIDs to link, and/or create a </a:t>
            </a:r>
            <a:r>
              <a:rPr lang="en-US" sz="1400" dirty="0" err="1"/>
              <a:t>safehaven</a:t>
            </a:r>
            <a:r>
              <a:rPr lang="en-US" sz="1400" dirty="0"/>
              <a:t> link for critical traffic, etc.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By default, all TIDs are mapped to all links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Negotiation is allowed but reverts to this if negotiation fails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Individual negotiations consume medium time and thus are not well optimized for high density deployments </a:t>
            </a:r>
            <a:endParaRPr lang="en-US" sz="14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Diminishes the AP’s current ability to manage the </a:t>
            </a:r>
            <a:r>
              <a:rPr lang="en-US" sz="1400" dirty="0" err="1"/>
              <a:t>QoE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AP link add/delete is not yet present (although the feature discussions are underway, they have not been motioned yet)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Current AP Link Add does not actually let clients use the link without a reassociation!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Temporary link disablement (for CAC) is not yet present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6FA1DA-E5F8-4A10-87D2-BFABA185EE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8C234-6D4D-4315-A8BE-C4BEF87598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Brian Hart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23AFE7-7065-42DB-8A02-00BA4A6B1F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115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472FF-DB57-49FE-ACD4-823C847F5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533400"/>
          </a:xfrm>
        </p:spPr>
        <p:txBody>
          <a:bodyPr/>
          <a:lstStyle/>
          <a:p>
            <a:r>
              <a:rPr lang="en-US" dirty="0"/>
              <a:t>MLO -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B6A6B-07AD-40DE-A633-8C5FE54D3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46178"/>
            <a:ext cx="7770813" cy="40354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Network infrastructure can use MLO and still perform load balancing, and even in a more seamless way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Network infrastructure can enhance the throughput and latency of critical devices’ traffic by enabling more links than just the </a:t>
            </a:r>
            <a:r>
              <a:rPr lang="en-US" sz="1800" dirty="0" err="1"/>
              <a:t>safehaven</a:t>
            </a:r>
            <a:r>
              <a:rPr lang="en-US" sz="1800" dirty="0"/>
              <a:t> link when and while these extra links are not over-burdened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Network infrastructure can enhance the throughput and latency of many guests’ QoS flows by enabling the QoS TIDs of guests on the </a:t>
            </a:r>
            <a:r>
              <a:rPr lang="en-US" sz="1800" dirty="0" err="1"/>
              <a:t>safehaven</a:t>
            </a:r>
            <a:r>
              <a:rPr lang="en-US" sz="1800" dirty="0"/>
              <a:t> link when and while that </a:t>
            </a:r>
            <a:r>
              <a:rPr lang="en-US" sz="1800" dirty="0" err="1"/>
              <a:t>safehaven</a:t>
            </a:r>
            <a:r>
              <a:rPr lang="en-US" sz="1800" dirty="0"/>
              <a:t> link is lightly loaded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True AP Link Add – AP advertises a new link in its MLD and clients can add the link to their MLD without a reassociation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Complete the Temporary link disablement feature to enable AP functions like off-channel scanning (e.g., for CAC for DFS spectrum)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FEFB33-880F-473B-B305-C48F59BE8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EC7ACB-F573-476C-B96E-86AB3D88DF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Brian Hart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36A0A9-BB5F-48E8-84C5-F0F74FF18C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  <p:sp>
        <p:nvSpPr>
          <p:cNvPr id="7" name="Arrow: Chevron 6">
            <a:extLst>
              <a:ext uri="{FF2B5EF4-FFF2-40B4-BE49-F238E27FC236}">
                <a16:creationId xmlns:a16="http://schemas.microsoft.com/office/drawing/2014/main" id="{BD9E3B6B-D11B-48DD-8437-F07ECA25881B}"/>
              </a:ext>
            </a:extLst>
          </p:cNvPr>
          <p:cNvSpPr/>
          <p:nvPr/>
        </p:nvSpPr>
        <p:spPr bwMode="auto">
          <a:xfrm>
            <a:off x="104458" y="5390073"/>
            <a:ext cx="2362200" cy="1015489"/>
          </a:xfrm>
          <a:prstGeom prst="chevron">
            <a:avLst>
              <a:gd name="adj" fmla="val 27436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D5B8F18-576D-4CC9-AEBE-BF39AEDEBE2B}"/>
              </a:ext>
            </a:extLst>
          </p:cNvPr>
          <p:cNvSpPr/>
          <p:nvPr/>
        </p:nvSpPr>
        <p:spPr bwMode="auto">
          <a:xfrm>
            <a:off x="382668" y="5388488"/>
            <a:ext cx="1543526" cy="457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 load balancing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597329F-4CC0-4C7C-8FDD-FAA4C575E5CA}"/>
              </a:ext>
            </a:extLst>
          </p:cNvPr>
          <p:cNvSpPr/>
          <p:nvPr/>
        </p:nvSpPr>
        <p:spPr bwMode="auto">
          <a:xfrm>
            <a:off x="381000" y="5912008"/>
            <a:ext cx="1669854" cy="48101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Unnecessary congestion in some bands</a:t>
            </a:r>
          </a:p>
        </p:txBody>
      </p:sp>
      <p:sp>
        <p:nvSpPr>
          <p:cNvPr id="10" name="Arrow: Chevron 9">
            <a:extLst>
              <a:ext uri="{FF2B5EF4-FFF2-40B4-BE49-F238E27FC236}">
                <a16:creationId xmlns:a16="http://schemas.microsoft.com/office/drawing/2014/main" id="{5017CA34-15ED-4C60-B4FD-6D45F5D9B5A1}"/>
              </a:ext>
            </a:extLst>
          </p:cNvPr>
          <p:cNvSpPr/>
          <p:nvPr/>
        </p:nvSpPr>
        <p:spPr bwMode="auto">
          <a:xfrm>
            <a:off x="2071529" y="5389280"/>
            <a:ext cx="2362200" cy="1015489"/>
          </a:xfrm>
          <a:prstGeom prst="chevron">
            <a:avLst>
              <a:gd name="adj" fmla="val 27436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Arrow: Chevron 10">
            <a:extLst>
              <a:ext uri="{FF2B5EF4-FFF2-40B4-BE49-F238E27FC236}">
                <a16:creationId xmlns:a16="http://schemas.microsoft.com/office/drawing/2014/main" id="{43630FCB-A7A6-4733-B807-2CE3499752DB}"/>
              </a:ext>
            </a:extLst>
          </p:cNvPr>
          <p:cNvSpPr/>
          <p:nvPr/>
        </p:nvSpPr>
        <p:spPr bwMode="auto">
          <a:xfrm>
            <a:off x="4038600" y="5388487"/>
            <a:ext cx="2362200" cy="1015489"/>
          </a:xfrm>
          <a:prstGeom prst="chevron">
            <a:avLst>
              <a:gd name="adj" fmla="val 27436"/>
            </a:avLst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Arrow: Chevron 11">
            <a:extLst>
              <a:ext uri="{FF2B5EF4-FFF2-40B4-BE49-F238E27FC236}">
                <a16:creationId xmlns:a16="http://schemas.microsoft.com/office/drawing/2014/main" id="{271F05FA-2EAD-41B4-8CD8-807DFD0EF01A}"/>
              </a:ext>
            </a:extLst>
          </p:cNvPr>
          <p:cNvSpPr/>
          <p:nvPr/>
        </p:nvSpPr>
        <p:spPr bwMode="auto">
          <a:xfrm>
            <a:off x="6005671" y="5387694"/>
            <a:ext cx="3074670" cy="1015489"/>
          </a:xfrm>
          <a:prstGeom prst="chevron">
            <a:avLst>
              <a:gd name="adj" fmla="val 27436"/>
            </a:avLst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7848AD-3264-41AF-9246-834073613637}"/>
              </a:ext>
            </a:extLst>
          </p:cNvPr>
          <p:cNvSpPr/>
          <p:nvPr/>
        </p:nvSpPr>
        <p:spPr bwMode="auto">
          <a:xfrm>
            <a:off x="2369427" y="5389901"/>
            <a:ext cx="1752600" cy="58861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Load balancing v</a:t>
            </a:r>
            <a:r>
              <a:rPr lang="en-US" sz="1200" dirty="0">
                <a:solidFill>
                  <a:schemeClr val="tx1"/>
                </a:solidFill>
              </a:rPr>
              <a:t>ia probe </a:t>
            </a:r>
            <a:r>
              <a:rPr lang="en-US" sz="1200" dirty="0" err="1">
                <a:solidFill>
                  <a:schemeClr val="tx1"/>
                </a:solidFill>
              </a:rPr>
              <a:t>suppr</a:t>
            </a:r>
            <a:r>
              <a:rPr lang="en-US" sz="1200" dirty="0">
                <a:solidFill>
                  <a:schemeClr val="tx1"/>
                </a:solidFill>
              </a:rPr>
              <a:t>, </a:t>
            </a:r>
            <a:r>
              <a:rPr lang="en-US" sz="1200" dirty="0" err="1">
                <a:solidFill>
                  <a:schemeClr val="tx1"/>
                </a:solidFill>
              </a:rPr>
              <a:t>assoc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rej</a:t>
            </a:r>
            <a:r>
              <a:rPr lang="en-US" sz="1200" dirty="0">
                <a:solidFill>
                  <a:schemeClr val="tx1"/>
                </a:solidFill>
              </a:rPr>
              <a:t>, </a:t>
            </a:r>
            <a:r>
              <a:rPr lang="en-US" sz="1200" dirty="0" err="1">
                <a:solidFill>
                  <a:schemeClr val="tx1"/>
                </a:solidFill>
              </a:rPr>
              <a:t>deauth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80AF52A-0504-4ECA-9A58-23F81E189457}"/>
              </a:ext>
            </a:extLst>
          </p:cNvPr>
          <p:cNvSpPr/>
          <p:nvPr/>
        </p:nvSpPr>
        <p:spPr bwMode="auto">
          <a:xfrm>
            <a:off x="2362200" y="5930414"/>
            <a:ext cx="1600721" cy="46260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Reduced congestion, when stable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2AE8194-13F6-4CFB-91BB-0176AA3D9D3E}"/>
              </a:ext>
            </a:extLst>
          </p:cNvPr>
          <p:cNvSpPr/>
          <p:nvPr/>
        </p:nvSpPr>
        <p:spPr bwMode="auto">
          <a:xfrm>
            <a:off x="4253607" y="5365039"/>
            <a:ext cx="1705173" cy="53681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Load balancing v</a:t>
            </a:r>
            <a:r>
              <a:rPr lang="en-US" sz="1200" dirty="0">
                <a:solidFill>
                  <a:schemeClr val="tx1"/>
                </a:solidFill>
              </a:rPr>
              <a:t>ia 11v BTM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4D3A22-5825-42F3-AF01-A61C4BC6068F}"/>
              </a:ext>
            </a:extLst>
          </p:cNvPr>
          <p:cNvSpPr/>
          <p:nvPr/>
        </p:nvSpPr>
        <p:spPr bwMode="auto">
          <a:xfrm>
            <a:off x="4229262" y="5912008"/>
            <a:ext cx="1925357" cy="48101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Reduced congestion with roaming-like experience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C410971-7A1A-4D45-8ED4-8C2E2B401D11}"/>
              </a:ext>
            </a:extLst>
          </p:cNvPr>
          <p:cNvSpPr/>
          <p:nvPr/>
        </p:nvSpPr>
        <p:spPr bwMode="auto">
          <a:xfrm>
            <a:off x="6285075" y="5431262"/>
            <a:ext cx="2433718" cy="49915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Load balancing v</a:t>
            </a:r>
            <a:r>
              <a:rPr lang="en-US" sz="1200" dirty="0">
                <a:solidFill>
                  <a:schemeClr val="tx1"/>
                </a:solidFill>
              </a:rPr>
              <a:t>ia optimized MLO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4F070B2-C9E1-4C33-A3C1-5317B5DA6D4D}"/>
              </a:ext>
            </a:extLst>
          </p:cNvPr>
          <p:cNvSpPr/>
          <p:nvPr/>
        </p:nvSpPr>
        <p:spPr bwMode="auto">
          <a:xfrm>
            <a:off x="6248400" y="5785320"/>
            <a:ext cx="2631600" cy="61548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Reduced congestion even in dynamic congestion with seamless connectivity</a:t>
            </a:r>
          </a:p>
        </p:txBody>
      </p:sp>
    </p:spTree>
    <p:extLst>
      <p:ext uri="{BB962C8B-B14F-4D97-AF65-F5344CB8AC3E}">
        <p14:creationId xmlns:p14="http://schemas.microsoft.com/office/powerpoint/2010/main" val="4066426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14458</TotalTime>
  <Words>1687</Words>
  <Application>Microsoft Office PowerPoint</Application>
  <PresentationFormat>On-screen Show (4:3)</PresentationFormat>
  <Paragraphs>146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Document</vt:lpstr>
      <vt:lpstr>Some Observations on Optimizing 802.11be Release 1 with respect to Enterprise AP Use Cases</vt:lpstr>
      <vt:lpstr>Abstract / Executive Summary</vt:lpstr>
      <vt:lpstr>Example Enterprise Use Cases</vt:lpstr>
      <vt:lpstr>Technical Requirements for Enterprise Use Cases</vt:lpstr>
      <vt:lpstr>Current Techniques to Meet Technical Requirements of Enterprise Use Cases</vt:lpstr>
      <vt:lpstr>Link management</vt:lpstr>
      <vt:lpstr>Load Balancing</vt:lpstr>
      <vt:lpstr>Multi Link Operation – Current Situation</vt:lpstr>
      <vt:lpstr>MLO - Goals</vt:lpstr>
      <vt:lpstr>Restricted TWT</vt:lpstr>
      <vt:lpstr>Concluding Remarks</vt:lpstr>
      <vt:lpstr>Backup</vt:lpstr>
      <vt:lpstr>MCS12 and MCS13 (4KQAM)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Bandwidth indication in RTS/CTS in 320 MHz PPDU and Punctured Preambles</dc:title>
  <dc:subject/>
  <dc:creator>Brian Hart (Cisco Systems)</dc:creator>
  <cp:keywords/>
  <dc:description>21/1536r0</dc:description>
  <cp:lastModifiedBy>Perahia, Eldad</cp:lastModifiedBy>
  <cp:revision>395</cp:revision>
  <cp:lastPrinted>1601-01-01T00:00:00Z</cp:lastPrinted>
  <dcterms:created xsi:type="dcterms:W3CDTF">2020-10-02T06:29:14Z</dcterms:created>
  <dcterms:modified xsi:type="dcterms:W3CDTF">2021-09-20T21:57:59Z</dcterms:modified>
  <cp:category/>
</cp:coreProperties>
</file>