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9900"/>
    <a:srgbClr val="66FF99"/>
    <a:srgbClr val="FF9966"/>
    <a:srgbClr val="FF9933"/>
    <a:srgbClr val="FFFF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00" autoAdjust="0"/>
    <p:restoredTop sz="86380" autoAdjust="0"/>
  </p:normalViewPr>
  <p:slideViewPr>
    <p:cSldViewPr>
      <p:cViewPr varScale="1">
        <p:scale>
          <a:sx n="71" d="100"/>
          <a:sy n="71" d="100"/>
        </p:scale>
        <p:origin x="1248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3552" y="-300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209269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 2021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Sept 2021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8434" y="6475413"/>
            <a:ext cx="20254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 smtClean="0"/>
              <a:t>Graham Smith, SR Technologies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802.11-21/1535r0</a:t>
            </a:r>
            <a:endParaRPr lang="en-US" sz="1800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 2021</a:t>
            </a:r>
            <a:endParaRPr lang="en-US" sz="1800" dirty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TG </a:t>
            </a:r>
            <a:r>
              <a:rPr lang="en-US" dirty="0" err="1" smtClean="0"/>
              <a:t>bh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Resolvable Address</a:t>
            </a:r>
            <a:endParaRPr lang="en-US" dirty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2021-09</a:t>
            </a:r>
            <a:endParaRPr lang="en-US" sz="2000" b="0" dirty="0" smtClean="0"/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69976" y="25908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2718796"/>
              </p:ext>
            </p:extLst>
          </p:nvPr>
        </p:nvGraphicFramePr>
        <p:xfrm>
          <a:off x="531813" y="3125787"/>
          <a:ext cx="8383588" cy="30361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3" name="Document" r:id="rId4" imgW="8290429" imgH="2787961" progId="Word.Document.8">
                  <p:embed/>
                </p:oleObj>
              </mc:Choice>
              <mc:Fallback>
                <p:oleObj name="Document" r:id="rId4" imgW="8290429" imgH="2787961" progId="Word.Documen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3" y="3125787"/>
                        <a:ext cx="8383588" cy="30361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Type of Address is identifiable by the two MSBs </a:t>
            </a:r>
          </a:p>
          <a:p>
            <a:pPr lvl="1"/>
            <a:r>
              <a:rPr lang="en-US" dirty="0" smtClean="0"/>
              <a:t>We use the locally admin bit to indicate random</a:t>
            </a:r>
          </a:p>
          <a:p>
            <a:pPr lvl="1"/>
            <a:r>
              <a:rPr lang="en-US" dirty="0" smtClean="0"/>
              <a:t>Could we reserve another bit to indicate “resolvable” or “private”?</a:t>
            </a:r>
          </a:p>
          <a:p>
            <a:r>
              <a:rPr lang="en-US" dirty="0" smtClean="0"/>
              <a:t>When securely associated, IRKs exchanged and stored by the AP and STA</a:t>
            </a:r>
          </a:p>
          <a:p>
            <a:r>
              <a:rPr lang="en-US" dirty="0" smtClean="0"/>
              <a:t>When associating again, the hash included in the address can be verified, and the device identified.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for 802.11 devices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6449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Does not require same random address to be used when returning to the same ESS.</a:t>
            </a:r>
          </a:p>
          <a:p>
            <a:pPr lvl="1"/>
            <a:r>
              <a:rPr lang="en-US" dirty="0" smtClean="0"/>
              <a:t>More secure.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695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Bluetooth Low Energy BLE has a feature of resolvable address.</a:t>
            </a:r>
          </a:p>
          <a:p>
            <a:r>
              <a:rPr lang="en-US" dirty="0" smtClean="0"/>
              <a:t>This is an outline of that feature</a:t>
            </a:r>
          </a:p>
          <a:p>
            <a:r>
              <a:rPr lang="en-US" dirty="0" smtClean="0"/>
              <a:t>A possible similar use is outlined for 802.11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i="1" dirty="0" smtClean="0"/>
              <a:t>Disclaimer:  I am not expert at this.  This is solely from first time reading of BLE Spec.  I just think it is worthwhile investigating.</a:t>
            </a:r>
            <a:endParaRPr lang="en-US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Resolvable Address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810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0413" y="1286435"/>
            <a:ext cx="8229600" cy="1295400"/>
          </a:xfrm>
        </p:spPr>
        <p:txBody>
          <a:bodyPr/>
          <a:lstStyle/>
          <a:p>
            <a:r>
              <a:rPr lang="en-US" dirty="0" smtClean="0"/>
              <a:t>MAC Address 48-bit</a:t>
            </a:r>
          </a:p>
          <a:p>
            <a:r>
              <a:rPr lang="en-US" dirty="0" smtClean="0"/>
              <a:t>Two Types:</a:t>
            </a:r>
          </a:p>
          <a:p>
            <a:pPr lvl="1"/>
            <a:r>
              <a:rPr lang="en-US" dirty="0" smtClean="0"/>
              <a:t>Public</a:t>
            </a:r>
          </a:p>
          <a:p>
            <a:pPr lvl="1"/>
            <a:r>
              <a:rPr lang="en-US" dirty="0" smtClean="0"/>
              <a:t>Random </a:t>
            </a:r>
          </a:p>
          <a:p>
            <a:r>
              <a:rPr lang="en-US" dirty="0" smtClean="0"/>
              <a:t>Must use at least one type but can use both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74211"/>
          </a:xfrm>
        </p:spPr>
        <p:txBody>
          <a:bodyPr/>
          <a:lstStyle/>
          <a:p>
            <a:r>
              <a:rPr lang="en-US" dirty="0" smtClean="0"/>
              <a:t>BLE Addresses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3352800"/>
            <a:ext cx="5334917" cy="2994027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 bwMode="auto">
          <a:xfrm>
            <a:off x="2667458" y="5334000"/>
            <a:ext cx="2133600" cy="914400"/>
          </a:xfrm>
          <a:prstGeom prst="ellipse">
            <a:avLst/>
          </a:prstGeom>
          <a:noFill/>
          <a:ln w="12700" cap="flat" cmpd="sng" algn="ctr">
            <a:solidFill>
              <a:srgbClr val="FF33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4007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Random addresses are more popular than Public addresses since they do not require registration with the IEEE. A Random address is an identifier that’s either programmed into the device or generated at runtime (depending on the subtype).</a:t>
            </a:r>
          </a:p>
          <a:p>
            <a:r>
              <a:rPr lang="en-US" sz="2000" dirty="0"/>
              <a:t>The two subtypes of Random addresses are:</a:t>
            </a:r>
          </a:p>
          <a:p>
            <a:pPr lvl="1"/>
            <a:r>
              <a:rPr lang="en-US" sz="1600" dirty="0"/>
              <a:t>Random Static Address</a:t>
            </a:r>
          </a:p>
          <a:p>
            <a:pPr lvl="1"/>
            <a:r>
              <a:rPr lang="en-US" sz="1600" dirty="0"/>
              <a:t>Random Private Address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 Addresses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096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905000"/>
          </a:xfrm>
        </p:spPr>
        <p:txBody>
          <a:bodyPr/>
          <a:lstStyle/>
          <a:p>
            <a:r>
              <a:rPr lang="en-US" sz="2000" dirty="0"/>
              <a:t>Random Static Addresses can be used in one of two ways:</a:t>
            </a:r>
          </a:p>
          <a:p>
            <a:pPr lvl="0"/>
            <a:r>
              <a:rPr lang="en-US" sz="2000" dirty="0"/>
              <a:t>It can be assigned and fixed for the lifetime of the device</a:t>
            </a:r>
          </a:p>
          <a:p>
            <a:pPr lvl="1"/>
            <a:r>
              <a:rPr lang="en-US" sz="1800" dirty="0"/>
              <a:t>It can be changed at </a:t>
            </a:r>
            <a:r>
              <a:rPr lang="en-US" sz="1800" dirty="0" err="1"/>
              <a:t>bootup</a:t>
            </a:r>
            <a:endParaRPr lang="en-US" sz="1800" dirty="0"/>
          </a:p>
          <a:p>
            <a:pPr lvl="1"/>
            <a:r>
              <a:rPr lang="en-US" sz="1800" dirty="0"/>
              <a:t>However, it cannot be changed during runtime.</a:t>
            </a:r>
          </a:p>
          <a:p>
            <a:r>
              <a:rPr lang="en-US" sz="2000" dirty="0"/>
              <a:t>The format of Random Static Addresses looks like this: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 Static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3748233"/>
            <a:ext cx="4867906" cy="143929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31813" y="5247400"/>
            <a:ext cx="868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800" dirty="0"/>
              <a:t>1 and 1 are fixed in the most significant bits (MSB)</a:t>
            </a:r>
          </a:p>
          <a:p>
            <a:pPr lvl="0"/>
            <a:r>
              <a:rPr lang="en-US" sz="1800" dirty="0"/>
              <a:t>The remaining 46 bits are chosen randomly by the developer/manufacturer</a:t>
            </a:r>
          </a:p>
        </p:txBody>
      </p:sp>
      <p:sp>
        <p:nvSpPr>
          <p:cNvPr id="9" name="Oval 8"/>
          <p:cNvSpPr/>
          <p:nvPr/>
        </p:nvSpPr>
        <p:spPr bwMode="auto">
          <a:xfrm>
            <a:off x="5611906" y="3800112"/>
            <a:ext cx="906528" cy="1156447"/>
          </a:xfrm>
          <a:prstGeom prst="ellipse">
            <a:avLst/>
          </a:prstGeom>
          <a:noFill/>
          <a:ln w="12700" cap="flat" cmpd="sng" algn="ctr">
            <a:solidFill>
              <a:srgbClr val="FF33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9405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 smtClean="0"/>
              <a:t>Resolvable</a:t>
            </a:r>
            <a:r>
              <a:rPr lang="en-US" dirty="0"/>
              <a:t> and non-resolvable. </a:t>
            </a:r>
            <a:endParaRPr lang="en-US" dirty="0" smtClean="0"/>
          </a:p>
          <a:p>
            <a:r>
              <a:rPr lang="en-US" dirty="0" smtClean="0"/>
              <a:t>Random </a:t>
            </a:r>
            <a:r>
              <a:rPr lang="en-US" dirty="0"/>
              <a:t>Private addresses are used specifically for protecting the privacy of a Bluetooth device, to hide the identity, and to prevent tracking of the device.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 Private Address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1186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210235"/>
            <a:ext cx="7772400" cy="5265178"/>
          </a:xfrm>
        </p:spPr>
        <p:txBody>
          <a:bodyPr/>
          <a:lstStyle/>
          <a:p>
            <a:r>
              <a:rPr lang="en-US" sz="2000" dirty="0" smtClean="0"/>
              <a:t>Purpose</a:t>
            </a:r>
          </a:p>
          <a:p>
            <a:pPr lvl="1"/>
            <a:r>
              <a:rPr lang="en-US" sz="1800" dirty="0" smtClean="0"/>
              <a:t>To prevent </a:t>
            </a:r>
            <a:r>
              <a:rPr lang="en-US" sz="1800" dirty="0"/>
              <a:t>malicious third-parties from tracking a </a:t>
            </a:r>
            <a:r>
              <a:rPr lang="en-US" sz="1800" dirty="0" smtClean="0"/>
              <a:t>(Bluetooth) </a:t>
            </a:r>
            <a:r>
              <a:rPr lang="en-US" sz="1800" dirty="0"/>
              <a:t>device while still allowing one or more trusted parties from identifying the </a:t>
            </a:r>
            <a:r>
              <a:rPr lang="en-US" sz="1800" dirty="0" smtClean="0"/>
              <a:t>(Bluetooth) </a:t>
            </a:r>
            <a:r>
              <a:rPr lang="en-US" sz="1800" dirty="0"/>
              <a:t>device of </a:t>
            </a:r>
            <a:r>
              <a:rPr lang="en-US" sz="1800" dirty="0" smtClean="0"/>
              <a:t>interest.</a:t>
            </a:r>
          </a:p>
          <a:p>
            <a:r>
              <a:rPr lang="en-US" sz="2000" dirty="0" smtClean="0"/>
              <a:t>Resolvable </a:t>
            </a:r>
          </a:p>
          <a:p>
            <a:pPr lvl="1"/>
            <a:r>
              <a:rPr lang="en-US" sz="1800" dirty="0" smtClean="0"/>
              <a:t>Uses a key shared with trusted device. </a:t>
            </a:r>
          </a:p>
          <a:p>
            <a:pPr lvl="1"/>
            <a:r>
              <a:rPr lang="en-US" sz="1800" dirty="0" smtClean="0"/>
              <a:t>Key is referred to as IRK (Identity Resolving Key) </a:t>
            </a:r>
          </a:p>
          <a:p>
            <a:pPr lvl="1"/>
            <a:r>
              <a:rPr lang="en-US" sz="1800" dirty="0" smtClean="0"/>
              <a:t>Address is originally generated using IRK and a random number</a:t>
            </a:r>
          </a:p>
          <a:p>
            <a:pPr lvl="1"/>
            <a:r>
              <a:rPr lang="en-US" sz="1800" dirty="0" smtClean="0"/>
              <a:t>In Bluetooth, </a:t>
            </a:r>
            <a:r>
              <a:rPr lang="en-US" sz="1800" dirty="0"/>
              <a:t>a trusted device is a </a:t>
            </a:r>
            <a:r>
              <a:rPr lang="en-US" sz="1800" b="1" dirty="0"/>
              <a:t>bonded</a:t>
            </a:r>
            <a:r>
              <a:rPr lang="en-US" sz="1800" dirty="0"/>
              <a:t> device. </a:t>
            </a:r>
            <a:endParaRPr lang="en-US" sz="1800" dirty="0" smtClean="0"/>
          </a:p>
          <a:p>
            <a:pPr lvl="2"/>
            <a:r>
              <a:rPr lang="en-US" sz="1600" b="1" dirty="0" smtClean="0"/>
              <a:t>Bonding</a:t>
            </a:r>
            <a:r>
              <a:rPr lang="en-US" sz="1600" dirty="0" smtClean="0"/>
              <a:t> </a:t>
            </a:r>
            <a:r>
              <a:rPr lang="en-US" sz="1600" dirty="0"/>
              <a:t>is the optional step that takes place after the </a:t>
            </a:r>
            <a:r>
              <a:rPr lang="en-US" sz="1600" b="1" dirty="0"/>
              <a:t>pairing</a:t>
            </a:r>
            <a:r>
              <a:rPr lang="en-US" sz="1600" dirty="0"/>
              <a:t> of two BLE devices. The Bonding process involves the storage of keys by each of the devices that are bonded with each other</a:t>
            </a:r>
            <a:r>
              <a:rPr lang="en-US" sz="1600" dirty="0" smtClean="0"/>
              <a:t>.</a:t>
            </a:r>
          </a:p>
          <a:p>
            <a:r>
              <a:rPr lang="en-US" sz="2000" dirty="0" smtClean="0"/>
              <a:t>Changing address</a:t>
            </a:r>
          </a:p>
          <a:p>
            <a:pPr lvl="1"/>
            <a:r>
              <a:rPr lang="en-US" sz="1800" dirty="0"/>
              <a:t>This type of address changes periodically. The recommendation per the Bluetooth specification is to have it change every 15 minutes (this is evident in all iOS devices).</a:t>
            </a:r>
          </a:p>
          <a:p>
            <a:pPr lvl="1"/>
            <a:endParaRPr lang="en-US" sz="1400" dirty="0" smtClean="0"/>
          </a:p>
          <a:p>
            <a:pPr lvl="1"/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Resolvable Private Address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0431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23900" y="1524000"/>
            <a:ext cx="7772400" cy="2286000"/>
          </a:xfrm>
        </p:spPr>
        <p:txBody>
          <a:bodyPr/>
          <a:lstStyle/>
          <a:p>
            <a:r>
              <a:rPr lang="en-US" sz="2000" dirty="0"/>
              <a:t>Resolvable Random Private Address format</a:t>
            </a:r>
          </a:p>
          <a:p>
            <a:pPr lvl="1"/>
            <a:r>
              <a:rPr lang="en-US" sz="1800" dirty="0"/>
              <a:t>0 and 1 are fixed in the most significant bits (MSB)</a:t>
            </a:r>
          </a:p>
          <a:p>
            <a:pPr lvl="1"/>
            <a:r>
              <a:rPr lang="en-US" sz="1800" dirty="0"/>
              <a:t>The next 22 bits are randomly generated</a:t>
            </a:r>
          </a:p>
          <a:p>
            <a:pPr lvl="1"/>
            <a:r>
              <a:rPr lang="en-US" sz="1800" dirty="0"/>
              <a:t>The </a:t>
            </a:r>
            <a:r>
              <a:rPr lang="en-US" sz="1800" b="1" dirty="0" err="1"/>
              <a:t>prand</a:t>
            </a:r>
            <a:r>
              <a:rPr lang="en-US" sz="1800" dirty="0"/>
              <a:t> constitutes of these most significant 24 bits</a:t>
            </a:r>
          </a:p>
          <a:p>
            <a:pPr lvl="1"/>
            <a:r>
              <a:rPr lang="en-US" sz="1800" dirty="0"/>
              <a:t>The lower 24 bits represent a hash value which is generated using the </a:t>
            </a:r>
            <a:r>
              <a:rPr lang="en-US" sz="1800" b="1" dirty="0" err="1"/>
              <a:t>prand</a:t>
            </a:r>
            <a:r>
              <a:rPr lang="en-US" sz="1800" dirty="0"/>
              <a:t> and the </a:t>
            </a:r>
            <a:r>
              <a:rPr lang="en-US" sz="1800" b="1" dirty="0"/>
              <a:t>IRK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Resolvable Random Private Address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3657600"/>
            <a:ext cx="5511262" cy="1981372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 bwMode="auto">
          <a:xfrm>
            <a:off x="6096000" y="3733800"/>
            <a:ext cx="838200" cy="1219200"/>
          </a:xfrm>
          <a:prstGeom prst="ellipse">
            <a:avLst/>
          </a:prstGeom>
          <a:noFill/>
          <a:ln w="12700" cap="flat" cmpd="sng" algn="ctr">
            <a:solidFill>
              <a:srgbClr val="FF33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05549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495800"/>
          </a:xfrm>
        </p:spPr>
        <p:txBody>
          <a:bodyPr/>
          <a:lstStyle/>
          <a:p>
            <a:pPr lvl="0">
              <a:buFont typeface="+mj-lt"/>
              <a:buAutoNum type="arabicPeriod"/>
            </a:pPr>
            <a:r>
              <a:rPr lang="en-US" sz="1800" dirty="0"/>
              <a:t>A key referred to as the IRK (Identity Resolving Key) is used in generating and resolving the resolvable random private address.</a:t>
            </a:r>
          </a:p>
          <a:p>
            <a:pPr lvl="0">
              <a:buFont typeface="+mj-lt"/>
              <a:buAutoNum type="arabicPeriod"/>
            </a:pPr>
            <a:r>
              <a:rPr lang="en-US" sz="1800" dirty="0"/>
              <a:t>The IRK generated by each device locally either randomly or assigned during manufacturing.</a:t>
            </a:r>
          </a:p>
          <a:p>
            <a:pPr lvl="0">
              <a:buFont typeface="+mj-lt"/>
              <a:buAutoNum type="arabicPeriod"/>
            </a:pPr>
            <a:r>
              <a:rPr lang="en-US" sz="1800" dirty="0"/>
              <a:t>During bonding, each device stores its peer’s IRK in what’s called a resolving list.</a:t>
            </a:r>
          </a:p>
          <a:p>
            <a:pPr>
              <a:buFont typeface="+mj-lt"/>
              <a:buAutoNum type="arabicPeriod"/>
            </a:pPr>
            <a:r>
              <a:rPr lang="en-US" sz="1800" dirty="0"/>
              <a:t>The IRK is then used to resolve the private address of a peer </a:t>
            </a:r>
            <a:r>
              <a:rPr lang="en-US" sz="1800" dirty="0" smtClean="0"/>
              <a:t>device</a:t>
            </a:r>
          </a:p>
          <a:p>
            <a:pPr lvl="1"/>
            <a:r>
              <a:rPr lang="en-US" dirty="0"/>
              <a:t>verifying that the hash included in the private address matches the output of the local hash computation according to the following </a:t>
            </a:r>
            <a:r>
              <a:rPr lang="en-US" dirty="0" smtClean="0"/>
              <a:t>equation:		</a:t>
            </a:r>
            <a:r>
              <a:rPr lang="en-US" b="1" dirty="0" smtClean="0"/>
              <a:t>hash </a:t>
            </a:r>
            <a:r>
              <a:rPr lang="en-US" b="1" dirty="0"/>
              <a:t>= ah(IRK, </a:t>
            </a:r>
            <a:r>
              <a:rPr lang="en-US" b="1" dirty="0" err="1"/>
              <a:t>prand</a:t>
            </a:r>
            <a:r>
              <a:rPr lang="en-US" b="1" dirty="0" smtClean="0"/>
              <a:t>)</a:t>
            </a:r>
          </a:p>
          <a:p>
            <a:pPr marL="0" lvl="0" indent="0">
              <a:buNone/>
            </a:pPr>
            <a:r>
              <a:rPr lang="en-US" sz="1600" b="0" dirty="0"/>
              <a:t>Since the device has the IRK stored locally and has access to the </a:t>
            </a:r>
            <a:r>
              <a:rPr lang="en-US" sz="1600" dirty="0" err="1"/>
              <a:t>prand</a:t>
            </a:r>
            <a:r>
              <a:rPr lang="en-US" sz="1600" b="0" dirty="0"/>
              <a:t> included as part of the private address which is included in the BLE packets, it can perform this computation.</a:t>
            </a:r>
            <a:endParaRPr lang="en-US" sz="1200" b="0" dirty="0"/>
          </a:p>
          <a:p>
            <a:pPr marL="0" indent="0">
              <a:buNone/>
            </a:pPr>
            <a:r>
              <a:rPr lang="en-US" sz="1600" b="0" dirty="0"/>
              <a:t>It’s important to note that the </a:t>
            </a:r>
            <a:r>
              <a:rPr lang="en-US" sz="1600" b="0" u="sng" dirty="0"/>
              <a:t>IRK is not used to reveal the peer’s Identity Address </a:t>
            </a:r>
            <a:r>
              <a:rPr lang="en-US" sz="1600" b="0" dirty="0"/>
              <a:t>which is either a Public Address or a Random Static Address, but rather for verification purposes only</a:t>
            </a:r>
          </a:p>
          <a:p>
            <a:pPr lvl="1"/>
            <a:endParaRPr lang="en-US" sz="1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0413"/>
          </a:xfrm>
        </p:spPr>
        <p:txBody>
          <a:bodyPr/>
          <a:lstStyle/>
          <a:p>
            <a:r>
              <a:rPr lang="en-US" dirty="0" smtClean="0"/>
              <a:t>Steps to implement privacy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36049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90355</TotalTime>
  <Words>557</Words>
  <Application>Microsoft Office PowerPoint</Application>
  <PresentationFormat>On-screen Show (4:3)</PresentationFormat>
  <Paragraphs>105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Times New Roman</vt:lpstr>
      <vt:lpstr>Default Design</vt:lpstr>
      <vt:lpstr>Document</vt:lpstr>
      <vt:lpstr>TG bh Resolvable Address</vt:lpstr>
      <vt:lpstr>Resolvable Address</vt:lpstr>
      <vt:lpstr>BLE Addresses</vt:lpstr>
      <vt:lpstr>Random Addresses</vt:lpstr>
      <vt:lpstr>Random Static </vt:lpstr>
      <vt:lpstr>Random Private Address</vt:lpstr>
      <vt:lpstr>Resolvable Private Address</vt:lpstr>
      <vt:lpstr>Resolvable Random Private Address</vt:lpstr>
      <vt:lpstr>Steps to implement privacy</vt:lpstr>
      <vt:lpstr>Outline for 802.11 devices</vt:lpstr>
      <vt:lpstr>Advantages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Outdoor Enterprise DSC</dc:title>
  <dc:creator>gsmith@srtrl.com</dc:creator>
  <cp:lastModifiedBy>User</cp:lastModifiedBy>
  <cp:revision>1605</cp:revision>
  <cp:lastPrinted>1998-02-10T13:28:06Z</cp:lastPrinted>
  <dcterms:created xsi:type="dcterms:W3CDTF">1998-02-10T13:07:52Z</dcterms:created>
  <dcterms:modified xsi:type="dcterms:W3CDTF">2021-09-16T15:30:38Z</dcterms:modified>
</cp:coreProperties>
</file>