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71" d="100"/>
          <a:sy n="71" d="100"/>
        </p:scale>
        <p:origin x="12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802.11-21/1535r0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Resolvable Address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2021-09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Address is identifiable by the two MSBs </a:t>
            </a:r>
          </a:p>
          <a:p>
            <a:pPr lvl="1"/>
            <a:r>
              <a:rPr lang="en-US" dirty="0" smtClean="0"/>
              <a:t>We use the locally admin bit to indicate random</a:t>
            </a:r>
          </a:p>
          <a:p>
            <a:pPr lvl="1"/>
            <a:r>
              <a:rPr lang="en-US" dirty="0" smtClean="0"/>
              <a:t>Could we reserve another bit to indicate “resolvable” or “private”?</a:t>
            </a:r>
          </a:p>
          <a:p>
            <a:r>
              <a:rPr lang="en-US" dirty="0" smtClean="0"/>
              <a:t>When securely associated, IRKs exchanged and stored by the AP and STA</a:t>
            </a:r>
          </a:p>
          <a:p>
            <a:r>
              <a:rPr lang="en-US" dirty="0" smtClean="0"/>
              <a:t>When associating again, the hash included in the address can be verified, and the device identified.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802.11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4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require same random address to be used when returning to the same ESS.</a:t>
            </a:r>
          </a:p>
          <a:p>
            <a:pPr lvl="1"/>
            <a:r>
              <a:rPr lang="en-US" dirty="0" smtClean="0"/>
              <a:t>More secure.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9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 Low Energy BLE has a feature of resolvable address.</a:t>
            </a:r>
          </a:p>
          <a:p>
            <a:r>
              <a:rPr lang="en-US" dirty="0" smtClean="0"/>
              <a:t>This is an outline of that feature</a:t>
            </a:r>
          </a:p>
          <a:p>
            <a:r>
              <a:rPr lang="en-US" dirty="0" smtClean="0"/>
              <a:t>A possible similar use is outlined for 802.11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Disclaimer:  I am not expert at this.  This is solely from first time reading of BLE Spec.  I just think it is worthwhile investigating.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Resolvable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1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286435"/>
            <a:ext cx="8229600" cy="1295400"/>
          </a:xfrm>
        </p:spPr>
        <p:txBody>
          <a:bodyPr/>
          <a:lstStyle/>
          <a:p>
            <a:r>
              <a:rPr lang="en-US" dirty="0" smtClean="0"/>
              <a:t>MAC Address 48-bit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Random </a:t>
            </a:r>
          </a:p>
          <a:p>
            <a:r>
              <a:rPr lang="en-US" dirty="0" smtClean="0"/>
              <a:t>Must use at least one type but can use both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BLE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2800"/>
            <a:ext cx="5334917" cy="299402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667458" y="5334000"/>
            <a:ext cx="2133600" cy="9144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Random addresses are more popular than Public addresses since they do not require registration with the IEEE. A Random address is an identifier that’s either programmed into the device or generated at runtime (depending on the subtype).</a:t>
            </a:r>
          </a:p>
          <a:p>
            <a:r>
              <a:rPr lang="en-US" sz="2000" dirty="0"/>
              <a:t>The two subtypes of Random addresses are:</a:t>
            </a:r>
          </a:p>
          <a:p>
            <a:pPr lvl="1"/>
            <a:r>
              <a:rPr lang="en-US" sz="1600" dirty="0"/>
              <a:t>Random Static Address</a:t>
            </a:r>
          </a:p>
          <a:p>
            <a:pPr lvl="1"/>
            <a:r>
              <a:rPr lang="en-US" sz="1600" dirty="0"/>
              <a:t>Random Private Address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9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 sz="2000" dirty="0"/>
              <a:t>Random Static Addresses can be used in one of two ways:</a:t>
            </a:r>
          </a:p>
          <a:p>
            <a:pPr lvl="0"/>
            <a:r>
              <a:rPr lang="en-US" sz="2000" dirty="0"/>
              <a:t>It can be assigned and fixed for the lifetime of the device</a:t>
            </a:r>
          </a:p>
          <a:p>
            <a:pPr lvl="1"/>
            <a:r>
              <a:rPr lang="en-US" sz="1800" dirty="0"/>
              <a:t>It can be changed at </a:t>
            </a:r>
            <a:r>
              <a:rPr lang="en-US" sz="1800" dirty="0" err="1"/>
              <a:t>bootup</a:t>
            </a:r>
            <a:endParaRPr lang="en-US" sz="1800" dirty="0"/>
          </a:p>
          <a:p>
            <a:pPr lvl="1"/>
            <a:r>
              <a:rPr lang="en-US" sz="1800" dirty="0"/>
              <a:t>However, it cannot be changed during runtime.</a:t>
            </a:r>
          </a:p>
          <a:p>
            <a:r>
              <a:rPr lang="en-US" sz="2000" dirty="0"/>
              <a:t>The format of Random Static Addresses looks like this: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Static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748233"/>
            <a:ext cx="4867906" cy="14392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1813" y="5247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/>
              <a:t>1 and 1 are fixed in the most significant bits (MSB)</a:t>
            </a:r>
          </a:p>
          <a:p>
            <a:pPr lvl="0"/>
            <a:r>
              <a:rPr lang="en-US" sz="1800" dirty="0"/>
              <a:t>The remaining 46 bits are chosen randomly by the developer/manufacturer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611906" y="3800112"/>
            <a:ext cx="906528" cy="1156447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0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Resolvable</a:t>
            </a:r>
            <a:r>
              <a:rPr lang="en-US" dirty="0"/>
              <a:t> and non-resolvable.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Private addresses are used specifically for protecting the privacy of a Bluetooth device, to hide the identity, and to prevent tracking of the device.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Private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1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0235"/>
            <a:ext cx="7772400" cy="5265178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To prevent </a:t>
            </a:r>
            <a:r>
              <a:rPr lang="en-US" sz="1800" dirty="0"/>
              <a:t>malicious third-parties from tracking a </a:t>
            </a:r>
            <a:r>
              <a:rPr lang="en-US" sz="1800" dirty="0" smtClean="0"/>
              <a:t>(Bluetooth) </a:t>
            </a:r>
            <a:r>
              <a:rPr lang="en-US" sz="1800" dirty="0"/>
              <a:t>device while still allowing one or more trusted parties from identifying the </a:t>
            </a:r>
            <a:r>
              <a:rPr lang="en-US" sz="1800" dirty="0" smtClean="0"/>
              <a:t>(Bluetooth) </a:t>
            </a:r>
            <a:r>
              <a:rPr lang="en-US" sz="1800" dirty="0"/>
              <a:t>device of </a:t>
            </a:r>
            <a:r>
              <a:rPr lang="en-US" sz="1800" dirty="0" smtClean="0"/>
              <a:t>interest.</a:t>
            </a:r>
          </a:p>
          <a:p>
            <a:r>
              <a:rPr lang="en-US" sz="2000" dirty="0" smtClean="0"/>
              <a:t>Resolvable </a:t>
            </a:r>
          </a:p>
          <a:p>
            <a:pPr lvl="1"/>
            <a:r>
              <a:rPr lang="en-US" sz="1800" dirty="0" smtClean="0"/>
              <a:t>Uses a key shared with trusted device. </a:t>
            </a:r>
          </a:p>
          <a:p>
            <a:pPr lvl="1"/>
            <a:r>
              <a:rPr lang="en-US" sz="1800" dirty="0" smtClean="0"/>
              <a:t>Key is referred to as IRK (Identity Resolving Key) </a:t>
            </a:r>
          </a:p>
          <a:p>
            <a:pPr lvl="1"/>
            <a:r>
              <a:rPr lang="en-US" sz="1800" dirty="0" smtClean="0"/>
              <a:t>Address is originally generated using IRK and a random number</a:t>
            </a:r>
          </a:p>
          <a:p>
            <a:pPr lvl="1"/>
            <a:r>
              <a:rPr lang="en-US" sz="1800" dirty="0" smtClean="0"/>
              <a:t>In Bluetooth, </a:t>
            </a:r>
            <a:r>
              <a:rPr lang="en-US" sz="1800" dirty="0"/>
              <a:t>a trusted device is a </a:t>
            </a:r>
            <a:r>
              <a:rPr lang="en-US" sz="1800" b="1" dirty="0"/>
              <a:t>bonded</a:t>
            </a:r>
            <a:r>
              <a:rPr lang="en-US" sz="1800" dirty="0"/>
              <a:t> device. </a:t>
            </a:r>
            <a:endParaRPr lang="en-US" sz="1800" dirty="0" smtClean="0"/>
          </a:p>
          <a:p>
            <a:pPr lvl="2"/>
            <a:r>
              <a:rPr lang="en-US" sz="1600" b="1" dirty="0" smtClean="0"/>
              <a:t>Bonding</a:t>
            </a:r>
            <a:r>
              <a:rPr lang="en-US" sz="1600" dirty="0" smtClean="0"/>
              <a:t> </a:t>
            </a:r>
            <a:r>
              <a:rPr lang="en-US" sz="1600" dirty="0"/>
              <a:t>is the optional step that takes place after the </a:t>
            </a:r>
            <a:r>
              <a:rPr lang="en-US" sz="1600" b="1" dirty="0"/>
              <a:t>pairing</a:t>
            </a:r>
            <a:r>
              <a:rPr lang="en-US" sz="1600" dirty="0"/>
              <a:t> of two BLE devices. The Bonding process involves the storage of keys by each of the devices that are bonded with each other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Changing address</a:t>
            </a:r>
          </a:p>
          <a:p>
            <a:pPr lvl="1"/>
            <a:r>
              <a:rPr lang="en-US" sz="1800" dirty="0"/>
              <a:t>This type of address changes periodically. The recommendation per the Bluetooth specification is to have it change every 15 minutes (this is evident in all iOS devices).</a:t>
            </a:r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Resolvable Private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2286000"/>
          </a:xfrm>
        </p:spPr>
        <p:txBody>
          <a:bodyPr/>
          <a:lstStyle/>
          <a:p>
            <a:r>
              <a:rPr lang="en-US" sz="2000" dirty="0"/>
              <a:t>Resolvable Random Private Address format</a:t>
            </a:r>
          </a:p>
          <a:p>
            <a:pPr lvl="1"/>
            <a:r>
              <a:rPr lang="en-US" sz="1800" dirty="0"/>
              <a:t>0 and 1 are fixed in the most significant bits (MSB)</a:t>
            </a:r>
          </a:p>
          <a:p>
            <a:pPr lvl="1"/>
            <a:r>
              <a:rPr lang="en-US" sz="1800" dirty="0"/>
              <a:t>The next 22 bits are randomly generated</a:t>
            </a:r>
          </a:p>
          <a:p>
            <a:pPr lvl="1"/>
            <a:r>
              <a:rPr lang="en-US" sz="1800" dirty="0"/>
              <a:t>The </a:t>
            </a:r>
            <a:r>
              <a:rPr lang="en-US" sz="1800" b="1" dirty="0" err="1"/>
              <a:t>prand</a:t>
            </a:r>
            <a:r>
              <a:rPr lang="en-US" sz="1800" dirty="0"/>
              <a:t> constitutes of these most significant 24 bits</a:t>
            </a:r>
          </a:p>
          <a:p>
            <a:pPr lvl="1"/>
            <a:r>
              <a:rPr lang="en-US" sz="1800" dirty="0"/>
              <a:t>The lower 24 bits represent a hash value which is generated using the </a:t>
            </a:r>
            <a:r>
              <a:rPr lang="en-US" sz="1800" b="1" dirty="0" err="1"/>
              <a:t>prand</a:t>
            </a:r>
            <a:r>
              <a:rPr lang="en-US" sz="1800" dirty="0"/>
              <a:t> and the </a:t>
            </a:r>
            <a:r>
              <a:rPr lang="en-US" sz="1800" b="1" dirty="0"/>
              <a:t>IRK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Resolvable Random Private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657600"/>
            <a:ext cx="5511262" cy="198137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6096000" y="3733800"/>
            <a:ext cx="838200" cy="12192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5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800" dirty="0"/>
              <a:t>A key referred to as the IRK (Identity Resolving Key) is used in generating and resolving the resolvable random private address.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The IRK generated by each device locally either randomly or assigned during manufacturing.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During bonding, each device stores its peer’s IRK in what’s called a resolving list.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The IRK is then used to resolve the private address of a peer </a:t>
            </a:r>
            <a:r>
              <a:rPr lang="en-US" sz="1800" dirty="0" smtClean="0"/>
              <a:t>device</a:t>
            </a:r>
          </a:p>
          <a:p>
            <a:pPr lvl="1"/>
            <a:r>
              <a:rPr lang="en-US" dirty="0"/>
              <a:t>verifying that the hash included in the private address matches the output of the local hash computation according to the following </a:t>
            </a:r>
            <a:r>
              <a:rPr lang="en-US" dirty="0" smtClean="0"/>
              <a:t>equation:		</a:t>
            </a:r>
            <a:r>
              <a:rPr lang="en-US" b="1" dirty="0" smtClean="0"/>
              <a:t>hash </a:t>
            </a:r>
            <a:r>
              <a:rPr lang="en-US" b="1" dirty="0"/>
              <a:t>= ah(IRK, </a:t>
            </a:r>
            <a:r>
              <a:rPr lang="en-US" b="1" dirty="0" err="1"/>
              <a:t>prand</a:t>
            </a:r>
            <a:r>
              <a:rPr lang="en-US" b="1" dirty="0" smtClean="0"/>
              <a:t>)</a:t>
            </a:r>
          </a:p>
          <a:p>
            <a:pPr marL="0" lvl="0" indent="0">
              <a:buNone/>
            </a:pPr>
            <a:r>
              <a:rPr lang="en-US" sz="1600" b="0" dirty="0"/>
              <a:t>Since the device has the IRK stored locally and has access to the </a:t>
            </a:r>
            <a:r>
              <a:rPr lang="en-US" sz="1600" dirty="0" err="1"/>
              <a:t>prand</a:t>
            </a:r>
            <a:r>
              <a:rPr lang="en-US" sz="1600" b="0" dirty="0"/>
              <a:t> included as part of the private address which is included in the BLE packets, it can perform this computation.</a:t>
            </a:r>
            <a:endParaRPr lang="en-US" sz="1200" b="0" dirty="0"/>
          </a:p>
          <a:p>
            <a:pPr marL="0" indent="0">
              <a:buNone/>
            </a:pPr>
            <a:r>
              <a:rPr lang="en-US" sz="1600" b="0" dirty="0"/>
              <a:t>It’s important to note that the </a:t>
            </a:r>
            <a:r>
              <a:rPr lang="en-US" sz="1600" b="0" u="sng" dirty="0"/>
              <a:t>IRK is not used to reveal the peer’s Identity Address </a:t>
            </a:r>
            <a:r>
              <a:rPr lang="en-US" sz="1600" b="0" dirty="0"/>
              <a:t>which is either a Public Address or a Random Static Address, but rather for verification purposes only</a:t>
            </a:r>
          </a:p>
          <a:p>
            <a:pPr lvl="1"/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13"/>
          </a:xfrm>
        </p:spPr>
        <p:txBody>
          <a:bodyPr/>
          <a:lstStyle/>
          <a:p>
            <a:r>
              <a:rPr lang="en-US" dirty="0" smtClean="0"/>
              <a:t>Steps to implement privacy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90355</TotalTime>
  <Words>557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Default Design</vt:lpstr>
      <vt:lpstr>Document</vt:lpstr>
      <vt:lpstr>TG bh Resolvable Address</vt:lpstr>
      <vt:lpstr>Resolvable Address</vt:lpstr>
      <vt:lpstr>BLE Addresses</vt:lpstr>
      <vt:lpstr>Random Addresses</vt:lpstr>
      <vt:lpstr>Random Static </vt:lpstr>
      <vt:lpstr>Random Private Address</vt:lpstr>
      <vt:lpstr>Resolvable Private Address</vt:lpstr>
      <vt:lpstr>Resolvable Random Private Address</vt:lpstr>
      <vt:lpstr>Steps to implement privacy</vt:lpstr>
      <vt:lpstr>Outline for 802.11 devices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1605</cp:revision>
  <cp:lastPrinted>1998-02-10T13:28:06Z</cp:lastPrinted>
  <dcterms:created xsi:type="dcterms:W3CDTF">1998-02-10T13:07:52Z</dcterms:created>
  <dcterms:modified xsi:type="dcterms:W3CDTF">2021-09-16T15:30:38Z</dcterms:modified>
</cp:coreProperties>
</file>