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 id="2147483660" r:id="rId3"/>
  </p:sldMasterIdLst>
  <p:notesMasterIdLst>
    <p:notesMasterId r:id="rId14"/>
  </p:notesMasterIdLst>
  <p:handoutMasterIdLst>
    <p:handoutMasterId r:id="rId15"/>
  </p:handoutMasterIdLst>
  <p:sldIdLst>
    <p:sldId id="256" r:id="rId4"/>
    <p:sldId id="265" r:id="rId5"/>
    <p:sldId id="268" r:id="rId6"/>
    <p:sldId id="281" r:id="rId7"/>
    <p:sldId id="280" r:id="rId8"/>
    <p:sldId id="274" r:id="rId9"/>
    <p:sldId id="275" r:id="rId10"/>
    <p:sldId id="278" r:id="rId11"/>
    <p:sldId id="271" r:id="rId12"/>
    <p:sldId id="266"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4660"/>
  </p:normalViewPr>
  <p:slideViewPr>
    <p:cSldViewPr>
      <p:cViewPr varScale="1">
        <p:scale>
          <a:sx n="108" d="100"/>
          <a:sy n="108" d="100"/>
        </p:scale>
        <p:origin x="360"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75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802.11-21/1532r0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5021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559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8371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48325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208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44679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3225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2985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5067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AE0A0-C734-49C6-8589-782FE7F88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5A68E0-B650-48DE-9452-399C95DC7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F0971D-1A12-4919-A11C-8F3929C1FE77}"/>
              </a:ext>
            </a:extLst>
          </p:cNvPr>
          <p:cNvSpPr>
            <a:spLocks noGrp="1"/>
          </p:cNvSpPr>
          <p:nvPr>
            <p:ph type="dt" sz="half" idx="10"/>
          </p:nvPr>
        </p:nvSpPr>
        <p:spPr/>
        <p:txBody>
          <a:bodyPr/>
          <a:lstStyle/>
          <a:p>
            <a:fld id="{A7CD5056-3076-43DA-8FD6-DE02A540C792}" type="datetimeFigureOut">
              <a:rPr lang="en-US" smtClean="0"/>
              <a:t>9/16/2021</a:t>
            </a:fld>
            <a:endParaRPr lang="en-US"/>
          </a:p>
        </p:txBody>
      </p:sp>
      <p:sp>
        <p:nvSpPr>
          <p:cNvPr id="5" name="Footer Placeholder 4">
            <a:extLst>
              <a:ext uri="{FF2B5EF4-FFF2-40B4-BE49-F238E27FC236}">
                <a16:creationId xmlns:a16="http://schemas.microsoft.com/office/drawing/2014/main" id="{3CB26082-9764-4F2B-B3FC-BFE301CE0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29219-22FA-4F84-8494-301973AC0BD9}"/>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3977530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E4D8D-9EC0-466C-9B6D-856297ECBE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723D08-7C57-4B28-9F0A-4AA30F3D76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0A7D7-718C-4F58-AF1E-5A0DF53D9E5C}"/>
              </a:ext>
            </a:extLst>
          </p:cNvPr>
          <p:cNvSpPr>
            <a:spLocks noGrp="1"/>
          </p:cNvSpPr>
          <p:nvPr>
            <p:ph type="dt" sz="half" idx="10"/>
          </p:nvPr>
        </p:nvSpPr>
        <p:spPr/>
        <p:txBody>
          <a:bodyPr/>
          <a:lstStyle/>
          <a:p>
            <a:fld id="{A7CD5056-3076-43DA-8FD6-DE02A540C792}" type="datetimeFigureOut">
              <a:rPr lang="en-US" smtClean="0"/>
              <a:t>9/16/2021</a:t>
            </a:fld>
            <a:endParaRPr lang="en-US"/>
          </a:p>
        </p:txBody>
      </p:sp>
      <p:sp>
        <p:nvSpPr>
          <p:cNvPr id="5" name="Footer Placeholder 4">
            <a:extLst>
              <a:ext uri="{FF2B5EF4-FFF2-40B4-BE49-F238E27FC236}">
                <a16:creationId xmlns:a16="http://schemas.microsoft.com/office/drawing/2014/main" id="{EEBBFE0A-A350-4CFE-A7CD-929C45A52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DD0F4-D838-412B-9A50-9BE7D8023754}"/>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737678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2249A-0010-4C84-84AF-EE2339C737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957E8E-95E3-4772-B9D8-D78912F859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64A78F-ED58-4700-AC40-5D2E4C422BF9}"/>
              </a:ext>
            </a:extLst>
          </p:cNvPr>
          <p:cNvSpPr>
            <a:spLocks noGrp="1"/>
          </p:cNvSpPr>
          <p:nvPr>
            <p:ph type="dt" sz="half" idx="10"/>
          </p:nvPr>
        </p:nvSpPr>
        <p:spPr/>
        <p:txBody>
          <a:bodyPr/>
          <a:lstStyle/>
          <a:p>
            <a:fld id="{A7CD5056-3076-43DA-8FD6-DE02A540C792}" type="datetimeFigureOut">
              <a:rPr lang="en-US" smtClean="0"/>
              <a:t>9/16/2021</a:t>
            </a:fld>
            <a:endParaRPr lang="en-US"/>
          </a:p>
        </p:txBody>
      </p:sp>
      <p:sp>
        <p:nvSpPr>
          <p:cNvPr id="5" name="Footer Placeholder 4">
            <a:extLst>
              <a:ext uri="{FF2B5EF4-FFF2-40B4-BE49-F238E27FC236}">
                <a16:creationId xmlns:a16="http://schemas.microsoft.com/office/drawing/2014/main" id="{EE5569F7-2B25-4C07-87D2-21CA6C6DF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3EAFB-57A7-4978-A98B-4A2A98A0E21E}"/>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981930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A4EE-ACCD-4A53-BBDC-C1083AE466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0F63FB-7147-4169-9E72-BF7D418865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7335F9-BC36-483B-AB16-434C2FF5A1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B3F9FB-0265-4BC8-8705-A8C1C6E38E4F}"/>
              </a:ext>
            </a:extLst>
          </p:cNvPr>
          <p:cNvSpPr>
            <a:spLocks noGrp="1"/>
          </p:cNvSpPr>
          <p:nvPr>
            <p:ph type="dt" sz="half" idx="10"/>
          </p:nvPr>
        </p:nvSpPr>
        <p:spPr/>
        <p:txBody>
          <a:bodyPr/>
          <a:lstStyle/>
          <a:p>
            <a:fld id="{A7CD5056-3076-43DA-8FD6-DE02A540C792}" type="datetimeFigureOut">
              <a:rPr lang="en-US" smtClean="0"/>
              <a:t>9/16/2021</a:t>
            </a:fld>
            <a:endParaRPr lang="en-US"/>
          </a:p>
        </p:txBody>
      </p:sp>
      <p:sp>
        <p:nvSpPr>
          <p:cNvPr id="6" name="Footer Placeholder 5">
            <a:extLst>
              <a:ext uri="{FF2B5EF4-FFF2-40B4-BE49-F238E27FC236}">
                <a16:creationId xmlns:a16="http://schemas.microsoft.com/office/drawing/2014/main" id="{18374460-F94B-4BAC-A709-9C6E2F4E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865CDB-6713-4A2A-944B-01021AFB022B}"/>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672311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62016-7244-4C07-9FB7-FECB211557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09BDF0-07DC-4327-B892-A220D3382E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6EB747-6958-4139-B782-A01CEB846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46520C-FFC3-4C60-9E12-A682597358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E03250-BD38-447A-940A-1FF9FC027C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71B6DA-D101-4932-8054-A54107E6A6A3}"/>
              </a:ext>
            </a:extLst>
          </p:cNvPr>
          <p:cNvSpPr>
            <a:spLocks noGrp="1"/>
          </p:cNvSpPr>
          <p:nvPr>
            <p:ph type="dt" sz="half" idx="10"/>
          </p:nvPr>
        </p:nvSpPr>
        <p:spPr/>
        <p:txBody>
          <a:bodyPr/>
          <a:lstStyle/>
          <a:p>
            <a:fld id="{A7CD5056-3076-43DA-8FD6-DE02A540C792}" type="datetimeFigureOut">
              <a:rPr lang="en-US" smtClean="0"/>
              <a:t>9/16/2021</a:t>
            </a:fld>
            <a:endParaRPr lang="en-US"/>
          </a:p>
        </p:txBody>
      </p:sp>
      <p:sp>
        <p:nvSpPr>
          <p:cNvPr id="8" name="Footer Placeholder 7">
            <a:extLst>
              <a:ext uri="{FF2B5EF4-FFF2-40B4-BE49-F238E27FC236}">
                <a16:creationId xmlns:a16="http://schemas.microsoft.com/office/drawing/2014/main" id="{9DC75429-2A70-47AF-81A6-6BDC095319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A31A64-CB02-4F27-9F88-144A73C07CCB}"/>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3842068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83F7A-1CF3-47DA-A24F-0932EC0670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8FF22D-D8A7-4BEE-AE7F-DE930D8AE7F3}"/>
              </a:ext>
            </a:extLst>
          </p:cNvPr>
          <p:cNvSpPr>
            <a:spLocks noGrp="1"/>
          </p:cNvSpPr>
          <p:nvPr>
            <p:ph type="dt" sz="half" idx="10"/>
          </p:nvPr>
        </p:nvSpPr>
        <p:spPr/>
        <p:txBody>
          <a:bodyPr/>
          <a:lstStyle/>
          <a:p>
            <a:fld id="{A7CD5056-3076-43DA-8FD6-DE02A540C792}" type="datetimeFigureOut">
              <a:rPr lang="en-US" smtClean="0"/>
              <a:t>9/16/2021</a:t>
            </a:fld>
            <a:endParaRPr lang="en-US"/>
          </a:p>
        </p:txBody>
      </p:sp>
      <p:sp>
        <p:nvSpPr>
          <p:cNvPr id="4" name="Footer Placeholder 3">
            <a:extLst>
              <a:ext uri="{FF2B5EF4-FFF2-40B4-BE49-F238E27FC236}">
                <a16:creationId xmlns:a16="http://schemas.microsoft.com/office/drawing/2014/main" id="{ADD7451E-5B89-41AF-85D4-4A6E733D0B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FE4B01-DDC8-43E8-AFD5-180574B3F0F3}"/>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160392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AA056-EEF4-4114-AB11-085ACCD24E64}"/>
              </a:ext>
            </a:extLst>
          </p:cNvPr>
          <p:cNvSpPr>
            <a:spLocks noGrp="1"/>
          </p:cNvSpPr>
          <p:nvPr>
            <p:ph type="dt" sz="half" idx="10"/>
          </p:nvPr>
        </p:nvSpPr>
        <p:spPr/>
        <p:txBody>
          <a:bodyPr/>
          <a:lstStyle/>
          <a:p>
            <a:fld id="{A7CD5056-3076-43DA-8FD6-DE02A540C792}" type="datetimeFigureOut">
              <a:rPr lang="en-US" smtClean="0"/>
              <a:t>9/16/2021</a:t>
            </a:fld>
            <a:endParaRPr lang="en-US"/>
          </a:p>
        </p:txBody>
      </p:sp>
      <p:sp>
        <p:nvSpPr>
          <p:cNvPr id="3" name="Footer Placeholder 2">
            <a:extLst>
              <a:ext uri="{FF2B5EF4-FFF2-40B4-BE49-F238E27FC236}">
                <a16:creationId xmlns:a16="http://schemas.microsoft.com/office/drawing/2014/main" id="{7C2DF6BC-2529-456A-9B14-F1ADAED93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56B5E5-E2DC-47CE-8AED-5343BBCE14C3}"/>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561785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B208E-2F33-4A89-8919-41D53A038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B9BC31-647F-4B34-AE89-22326B2025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F12054-1D25-40CC-B180-C7A43370EB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353A68-0B65-49C0-B03C-C1F9A980D002}"/>
              </a:ext>
            </a:extLst>
          </p:cNvPr>
          <p:cNvSpPr>
            <a:spLocks noGrp="1"/>
          </p:cNvSpPr>
          <p:nvPr>
            <p:ph type="dt" sz="half" idx="10"/>
          </p:nvPr>
        </p:nvSpPr>
        <p:spPr/>
        <p:txBody>
          <a:bodyPr/>
          <a:lstStyle/>
          <a:p>
            <a:fld id="{A7CD5056-3076-43DA-8FD6-DE02A540C792}" type="datetimeFigureOut">
              <a:rPr lang="en-US" smtClean="0"/>
              <a:t>9/16/2021</a:t>
            </a:fld>
            <a:endParaRPr lang="en-US"/>
          </a:p>
        </p:txBody>
      </p:sp>
      <p:sp>
        <p:nvSpPr>
          <p:cNvPr id="6" name="Footer Placeholder 5">
            <a:extLst>
              <a:ext uri="{FF2B5EF4-FFF2-40B4-BE49-F238E27FC236}">
                <a16:creationId xmlns:a16="http://schemas.microsoft.com/office/drawing/2014/main" id="{35AD57C0-E68D-4577-B1E2-3040A7BBD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13A3CE-14CC-42B3-8BF5-B1757E272C51}"/>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7804697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5AA3-E9DA-4FB0-9495-AAD99E1E2D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CC48AB-83C1-4BF5-9EA0-F10B7BCEDF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58DD86-1A96-47FC-AA08-E2EEE39995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521CAC-5149-4804-8847-419D1713234B}"/>
              </a:ext>
            </a:extLst>
          </p:cNvPr>
          <p:cNvSpPr>
            <a:spLocks noGrp="1"/>
          </p:cNvSpPr>
          <p:nvPr>
            <p:ph type="dt" sz="half" idx="10"/>
          </p:nvPr>
        </p:nvSpPr>
        <p:spPr/>
        <p:txBody>
          <a:bodyPr/>
          <a:lstStyle/>
          <a:p>
            <a:fld id="{A7CD5056-3076-43DA-8FD6-DE02A540C792}" type="datetimeFigureOut">
              <a:rPr lang="en-US" smtClean="0"/>
              <a:t>9/16/2021</a:t>
            </a:fld>
            <a:endParaRPr lang="en-US"/>
          </a:p>
        </p:txBody>
      </p:sp>
      <p:sp>
        <p:nvSpPr>
          <p:cNvPr id="6" name="Footer Placeholder 5">
            <a:extLst>
              <a:ext uri="{FF2B5EF4-FFF2-40B4-BE49-F238E27FC236}">
                <a16:creationId xmlns:a16="http://schemas.microsoft.com/office/drawing/2014/main" id="{71C1C33F-7484-46BC-A89A-1D7FDA0B62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78D36-36BC-4E71-A1F2-F9ECDC23A156}"/>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690526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71A1-A57E-48D5-9051-BE695FB2EE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9D557-89EA-4AB6-BB59-825DECDD9D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45977-93AD-4171-8915-732BCC9AB288}"/>
              </a:ext>
            </a:extLst>
          </p:cNvPr>
          <p:cNvSpPr>
            <a:spLocks noGrp="1"/>
          </p:cNvSpPr>
          <p:nvPr>
            <p:ph type="dt" sz="half" idx="10"/>
          </p:nvPr>
        </p:nvSpPr>
        <p:spPr/>
        <p:txBody>
          <a:bodyPr/>
          <a:lstStyle/>
          <a:p>
            <a:fld id="{A7CD5056-3076-43DA-8FD6-DE02A540C792}" type="datetimeFigureOut">
              <a:rPr lang="en-US" smtClean="0"/>
              <a:t>9/16/2021</a:t>
            </a:fld>
            <a:endParaRPr lang="en-US"/>
          </a:p>
        </p:txBody>
      </p:sp>
      <p:sp>
        <p:nvSpPr>
          <p:cNvPr id="5" name="Footer Placeholder 4">
            <a:extLst>
              <a:ext uri="{FF2B5EF4-FFF2-40B4-BE49-F238E27FC236}">
                <a16:creationId xmlns:a16="http://schemas.microsoft.com/office/drawing/2014/main" id="{03D854EF-968D-4984-8A5A-27D07A7573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11F78-3D31-4169-84F3-D637ADF06F4A}"/>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105934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7FCC7A-048C-4F6A-B4F5-50D9A5E9D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9329BE-7792-48A1-924E-E664D865C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75EEB2-966F-442A-903D-F25BABB12F26}"/>
              </a:ext>
            </a:extLst>
          </p:cNvPr>
          <p:cNvSpPr>
            <a:spLocks noGrp="1"/>
          </p:cNvSpPr>
          <p:nvPr>
            <p:ph type="dt" sz="half" idx="10"/>
          </p:nvPr>
        </p:nvSpPr>
        <p:spPr/>
        <p:txBody>
          <a:bodyPr/>
          <a:lstStyle/>
          <a:p>
            <a:fld id="{A7CD5056-3076-43DA-8FD6-DE02A540C792}" type="datetimeFigureOut">
              <a:rPr lang="en-US" smtClean="0"/>
              <a:t>9/16/2021</a:t>
            </a:fld>
            <a:endParaRPr lang="en-US"/>
          </a:p>
        </p:txBody>
      </p:sp>
      <p:sp>
        <p:nvSpPr>
          <p:cNvPr id="5" name="Footer Placeholder 4">
            <a:extLst>
              <a:ext uri="{FF2B5EF4-FFF2-40B4-BE49-F238E27FC236}">
                <a16:creationId xmlns:a16="http://schemas.microsoft.com/office/drawing/2014/main" id="{9682F85B-6D18-4CA1-867B-2453275D84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79C68E-4307-4A2E-BFF9-D9A501801EDC}"/>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679355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78655-25D6-4A36-8C8A-BC6A124673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CA6259-3143-40B2-8742-3E1DEFDFE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3E758-8DDA-4474-ADC2-E9EEC4EB18AA}"/>
              </a:ext>
            </a:extLst>
          </p:cNvPr>
          <p:cNvSpPr>
            <a:spLocks noGrp="1"/>
          </p:cNvSpPr>
          <p:nvPr>
            <p:ph type="dt" sz="half" idx="10"/>
          </p:nvPr>
        </p:nvSpPr>
        <p:spPr/>
        <p:txBody>
          <a:bodyPr/>
          <a:lstStyle/>
          <a:p>
            <a:fld id="{AD0B07C2-0A04-4482-915D-B47CC7DB2DAD}" type="datetimeFigureOut">
              <a:rPr lang="en-US" smtClean="0"/>
              <a:t>9/16/2021</a:t>
            </a:fld>
            <a:endParaRPr lang="en-US"/>
          </a:p>
        </p:txBody>
      </p:sp>
      <p:sp>
        <p:nvSpPr>
          <p:cNvPr id="5" name="Footer Placeholder 4">
            <a:extLst>
              <a:ext uri="{FF2B5EF4-FFF2-40B4-BE49-F238E27FC236}">
                <a16:creationId xmlns:a16="http://schemas.microsoft.com/office/drawing/2014/main" id="{56B1FFDF-36DA-42D2-A22D-2AAF898799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2566E-5EB4-47FD-8E36-BCE825218A0E}"/>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949610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D7394-2A33-4E44-AAD3-8908D3FA2E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5F4DAF-ED18-44BB-8505-680710D8C3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36400-71E1-4E9A-BA5A-B7A73ACA4BED}"/>
              </a:ext>
            </a:extLst>
          </p:cNvPr>
          <p:cNvSpPr>
            <a:spLocks noGrp="1"/>
          </p:cNvSpPr>
          <p:nvPr>
            <p:ph type="dt" sz="half" idx="10"/>
          </p:nvPr>
        </p:nvSpPr>
        <p:spPr/>
        <p:txBody>
          <a:bodyPr/>
          <a:lstStyle/>
          <a:p>
            <a:fld id="{AD0B07C2-0A04-4482-915D-B47CC7DB2DAD}" type="datetimeFigureOut">
              <a:rPr lang="en-US" smtClean="0"/>
              <a:t>9/16/2021</a:t>
            </a:fld>
            <a:endParaRPr lang="en-US"/>
          </a:p>
        </p:txBody>
      </p:sp>
      <p:sp>
        <p:nvSpPr>
          <p:cNvPr id="5" name="Footer Placeholder 4">
            <a:extLst>
              <a:ext uri="{FF2B5EF4-FFF2-40B4-BE49-F238E27FC236}">
                <a16:creationId xmlns:a16="http://schemas.microsoft.com/office/drawing/2014/main" id="{CB3A6B32-72CD-4BE8-AB65-F03CBC6B4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6C1971-85EB-41C6-80BA-C032F76EAF42}"/>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6712008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00AAB-FA64-4726-8564-2F548C4DFC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AEBE16-FBB9-46BD-8135-91054CF832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C22B87-169D-4738-963C-40F70058ABCB}"/>
              </a:ext>
            </a:extLst>
          </p:cNvPr>
          <p:cNvSpPr>
            <a:spLocks noGrp="1"/>
          </p:cNvSpPr>
          <p:nvPr>
            <p:ph type="dt" sz="half" idx="10"/>
          </p:nvPr>
        </p:nvSpPr>
        <p:spPr/>
        <p:txBody>
          <a:bodyPr/>
          <a:lstStyle/>
          <a:p>
            <a:fld id="{AD0B07C2-0A04-4482-915D-B47CC7DB2DAD}" type="datetimeFigureOut">
              <a:rPr lang="en-US" smtClean="0"/>
              <a:t>9/16/2021</a:t>
            </a:fld>
            <a:endParaRPr lang="en-US"/>
          </a:p>
        </p:txBody>
      </p:sp>
      <p:sp>
        <p:nvSpPr>
          <p:cNvPr id="5" name="Footer Placeholder 4">
            <a:extLst>
              <a:ext uri="{FF2B5EF4-FFF2-40B4-BE49-F238E27FC236}">
                <a16:creationId xmlns:a16="http://schemas.microsoft.com/office/drawing/2014/main" id="{8A1C6C27-62A5-49D5-808C-6EBCCF0A7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FA3E62-A123-4172-AF1D-738A7D81335A}"/>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1696503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4EA84-18D0-4CC4-93D0-ADF484A7E7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DA4362-16A9-4D52-845B-EEE2629B9B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844E1B-5C0D-4E5C-8213-23372759F6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086426-8E75-4EB9-A282-4350AB5D46B3}"/>
              </a:ext>
            </a:extLst>
          </p:cNvPr>
          <p:cNvSpPr>
            <a:spLocks noGrp="1"/>
          </p:cNvSpPr>
          <p:nvPr>
            <p:ph type="dt" sz="half" idx="10"/>
          </p:nvPr>
        </p:nvSpPr>
        <p:spPr/>
        <p:txBody>
          <a:bodyPr/>
          <a:lstStyle/>
          <a:p>
            <a:fld id="{AD0B07C2-0A04-4482-915D-B47CC7DB2DAD}" type="datetimeFigureOut">
              <a:rPr lang="en-US" smtClean="0"/>
              <a:t>9/16/2021</a:t>
            </a:fld>
            <a:endParaRPr lang="en-US"/>
          </a:p>
        </p:txBody>
      </p:sp>
      <p:sp>
        <p:nvSpPr>
          <p:cNvPr id="6" name="Footer Placeholder 5">
            <a:extLst>
              <a:ext uri="{FF2B5EF4-FFF2-40B4-BE49-F238E27FC236}">
                <a16:creationId xmlns:a16="http://schemas.microsoft.com/office/drawing/2014/main" id="{8CE8FE58-0295-48D6-A524-1A20F826CE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C7D40-D29C-4829-9BAA-6EF819E4508D}"/>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3610917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6170-FA3E-4FA7-8C42-BF4BA464E2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0608CA-F59D-4E79-ACE6-1C163490E7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604575-ED29-4E47-A9AF-5FAF8097AD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FE60C3-6915-41E0-8791-8EC89ECD0B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9C3B1A-6BE9-45FB-A232-FFBB2686F6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21643-7F5A-475A-8762-7C31224E315E}"/>
              </a:ext>
            </a:extLst>
          </p:cNvPr>
          <p:cNvSpPr>
            <a:spLocks noGrp="1"/>
          </p:cNvSpPr>
          <p:nvPr>
            <p:ph type="dt" sz="half" idx="10"/>
          </p:nvPr>
        </p:nvSpPr>
        <p:spPr/>
        <p:txBody>
          <a:bodyPr/>
          <a:lstStyle/>
          <a:p>
            <a:fld id="{AD0B07C2-0A04-4482-915D-B47CC7DB2DAD}" type="datetimeFigureOut">
              <a:rPr lang="en-US" smtClean="0"/>
              <a:t>9/16/2021</a:t>
            </a:fld>
            <a:endParaRPr lang="en-US"/>
          </a:p>
        </p:txBody>
      </p:sp>
      <p:sp>
        <p:nvSpPr>
          <p:cNvPr id="8" name="Footer Placeholder 7">
            <a:extLst>
              <a:ext uri="{FF2B5EF4-FFF2-40B4-BE49-F238E27FC236}">
                <a16:creationId xmlns:a16="http://schemas.microsoft.com/office/drawing/2014/main" id="{FA2D35FD-903C-4725-B840-07C451CFCC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E5EFB1-15F4-40D5-BB4C-2A709C21AEBB}"/>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658806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8272-893A-4898-B258-66361D2641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8BB56F-4000-4477-8872-A812B481E63C}"/>
              </a:ext>
            </a:extLst>
          </p:cNvPr>
          <p:cNvSpPr>
            <a:spLocks noGrp="1"/>
          </p:cNvSpPr>
          <p:nvPr>
            <p:ph type="dt" sz="half" idx="10"/>
          </p:nvPr>
        </p:nvSpPr>
        <p:spPr/>
        <p:txBody>
          <a:bodyPr/>
          <a:lstStyle/>
          <a:p>
            <a:fld id="{AD0B07C2-0A04-4482-915D-B47CC7DB2DAD}" type="datetimeFigureOut">
              <a:rPr lang="en-US" smtClean="0"/>
              <a:t>9/16/2021</a:t>
            </a:fld>
            <a:endParaRPr lang="en-US"/>
          </a:p>
        </p:txBody>
      </p:sp>
      <p:sp>
        <p:nvSpPr>
          <p:cNvPr id="4" name="Footer Placeholder 3">
            <a:extLst>
              <a:ext uri="{FF2B5EF4-FFF2-40B4-BE49-F238E27FC236}">
                <a16:creationId xmlns:a16="http://schemas.microsoft.com/office/drawing/2014/main" id="{D76DCECD-D5C7-4F7C-A323-DB5937C8D8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3DF4E8-3B40-483A-8C71-851B1C340DB2}"/>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1326888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27969F-3C62-4271-9AD7-168214BA4CD1}"/>
              </a:ext>
            </a:extLst>
          </p:cNvPr>
          <p:cNvSpPr>
            <a:spLocks noGrp="1"/>
          </p:cNvSpPr>
          <p:nvPr>
            <p:ph type="dt" sz="half" idx="10"/>
          </p:nvPr>
        </p:nvSpPr>
        <p:spPr/>
        <p:txBody>
          <a:bodyPr/>
          <a:lstStyle/>
          <a:p>
            <a:fld id="{AD0B07C2-0A04-4482-915D-B47CC7DB2DAD}" type="datetimeFigureOut">
              <a:rPr lang="en-US" smtClean="0"/>
              <a:t>9/16/2021</a:t>
            </a:fld>
            <a:endParaRPr lang="en-US"/>
          </a:p>
        </p:txBody>
      </p:sp>
      <p:sp>
        <p:nvSpPr>
          <p:cNvPr id="3" name="Footer Placeholder 2">
            <a:extLst>
              <a:ext uri="{FF2B5EF4-FFF2-40B4-BE49-F238E27FC236}">
                <a16:creationId xmlns:a16="http://schemas.microsoft.com/office/drawing/2014/main" id="{28A116AD-73F3-4F68-BD5E-0935B2CD29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D7F77D-BF8C-4DD8-B2F5-A1BEEA6FA34F}"/>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9804760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4AC89-D6F3-4478-A0A3-F59650D2CC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567E77-194F-41B0-BB02-75B0ACB76B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8A9908-E780-46D7-B76C-DDF3D22E3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E965B4-BCD5-49D6-9043-8D4B5A182993}"/>
              </a:ext>
            </a:extLst>
          </p:cNvPr>
          <p:cNvSpPr>
            <a:spLocks noGrp="1"/>
          </p:cNvSpPr>
          <p:nvPr>
            <p:ph type="dt" sz="half" idx="10"/>
          </p:nvPr>
        </p:nvSpPr>
        <p:spPr/>
        <p:txBody>
          <a:bodyPr/>
          <a:lstStyle/>
          <a:p>
            <a:fld id="{AD0B07C2-0A04-4482-915D-B47CC7DB2DAD}" type="datetimeFigureOut">
              <a:rPr lang="en-US" smtClean="0"/>
              <a:t>9/16/2021</a:t>
            </a:fld>
            <a:endParaRPr lang="en-US"/>
          </a:p>
        </p:txBody>
      </p:sp>
      <p:sp>
        <p:nvSpPr>
          <p:cNvPr id="6" name="Footer Placeholder 5">
            <a:extLst>
              <a:ext uri="{FF2B5EF4-FFF2-40B4-BE49-F238E27FC236}">
                <a16:creationId xmlns:a16="http://schemas.microsoft.com/office/drawing/2014/main" id="{E477D816-6B2B-4DD4-A6E2-E88F781E8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CAAFF-C1CA-432F-BA13-1CCCEFD37743}"/>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2160909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867B-08BC-4108-B25C-58B49859E4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285BE2-854D-421C-B473-A8358226C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BB27D0-A9C4-44B2-BF15-8B84C4F13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BB639-3288-4E07-88CB-48F314E8CEC3}"/>
              </a:ext>
            </a:extLst>
          </p:cNvPr>
          <p:cNvSpPr>
            <a:spLocks noGrp="1"/>
          </p:cNvSpPr>
          <p:nvPr>
            <p:ph type="dt" sz="half" idx="10"/>
          </p:nvPr>
        </p:nvSpPr>
        <p:spPr/>
        <p:txBody>
          <a:bodyPr/>
          <a:lstStyle/>
          <a:p>
            <a:fld id="{AD0B07C2-0A04-4482-915D-B47CC7DB2DAD}" type="datetimeFigureOut">
              <a:rPr lang="en-US" smtClean="0"/>
              <a:t>9/16/2021</a:t>
            </a:fld>
            <a:endParaRPr lang="en-US"/>
          </a:p>
        </p:txBody>
      </p:sp>
      <p:sp>
        <p:nvSpPr>
          <p:cNvPr id="6" name="Footer Placeholder 5">
            <a:extLst>
              <a:ext uri="{FF2B5EF4-FFF2-40B4-BE49-F238E27FC236}">
                <a16:creationId xmlns:a16="http://schemas.microsoft.com/office/drawing/2014/main" id="{2A5EF837-EE33-452C-BEFD-A256716EBF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5456D4-0AB2-4671-8D1A-63823BC94190}"/>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83157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6DC4C-D130-4D63-8359-649ABB5612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ADA7C0-22F5-4F89-B3FE-D5135469BB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49A2F-9419-42BF-945B-25D1798B4DFE}"/>
              </a:ext>
            </a:extLst>
          </p:cNvPr>
          <p:cNvSpPr>
            <a:spLocks noGrp="1"/>
          </p:cNvSpPr>
          <p:nvPr>
            <p:ph type="dt" sz="half" idx="10"/>
          </p:nvPr>
        </p:nvSpPr>
        <p:spPr/>
        <p:txBody>
          <a:bodyPr/>
          <a:lstStyle/>
          <a:p>
            <a:fld id="{AD0B07C2-0A04-4482-915D-B47CC7DB2DAD}" type="datetimeFigureOut">
              <a:rPr lang="en-US" smtClean="0"/>
              <a:t>9/16/2021</a:t>
            </a:fld>
            <a:endParaRPr lang="en-US"/>
          </a:p>
        </p:txBody>
      </p:sp>
      <p:sp>
        <p:nvSpPr>
          <p:cNvPr id="5" name="Footer Placeholder 4">
            <a:extLst>
              <a:ext uri="{FF2B5EF4-FFF2-40B4-BE49-F238E27FC236}">
                <a16:creationId xmlns:a16="http://schemas.microsoft.com/office/drawing/2014/main" id="{49DEEC0C-3C38-4C7C-8044-D48B5DD1E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9B4E8-65E7-4295-A128-4C62DB0F36D8}"/>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1410682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25E29-213F-48E0-BBF7-D871B0567E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897336-0000-4212-87F6-487C338882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7DC9A-A5A1-4C07-892B-A56C59CBA0F5}"/>
              </a:ext>
            </a:extLst>
          </p:cNvPr>
          <p:cNvSpPr>
            <a:spLocks noGrp="1"/>
          </p:cNvSpPr>
          <p:nvPr>
            <p:ph type="dt" sz="half" idx="10"/>
          </p:nvPr>
        </p:nvSpPr>
        <p:spPr/>
        <p:txBody>
          <a:bodyPr/>
          <a:lstStyle/>
          <a:p>
            <a:fld id="{AD0B07C2-0A04-4482-915D-B47CC7DB2DAD}" type="datetimeFigureOut">
              <a:rPr lang="en-US" smtClean="0"/>
              <a:t>9/16/2021</a:t>
            </a:fld>
            <a:endParaRPr lang="en-US"/>
          </a:p>
        </p:txBody>
      </p:sp>
      <p:sp>
        <p:nvSpPr>
          <p:cNvPr id="5" name="Footer Placeholder 4">
            <a:extLst>
              <a:ext uri="{FF2B5EF4-FFF2-40B4-BE49-F238E27FC236}">
                <a16:creationId xmlns:a16="http://schemas.microsoft.com/office/drawing/2014/main" id="{72DF323E-52C3-49A8-BAF7-7A1AE991C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DC45B3-F2EF-4F17-8876-8981E3AA0E0B}"/>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342395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2021</a:t>
            </a:r>
            <a:endParaRPr lang="en-GB"/>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2021</a:t>
            </a:r>
            <a:endParaRPr lang="en-GB"/>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2021</a:t>
            </a:r>
            <a:endParaRPr lang="en-GB"/>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802.11-21/1532r0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47ADB4-3433-49FB-9DB2-65F671F23E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44E148-44E0-45A3-A538-F280A6E9B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C2A3B-1648-4201-9021-C6BD3848D7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D5056-3076-43DA-8FD6-DE02A540C792}" type="datetimeFigureOut">
              <a:rPr lang="en-US" smtClean="0"/>
              <a:t>9/16/2021</a:t>
            </a:fld>
            <a:endParaRPr lang="en-US"/>
          </a:p>
        </p:txBody>
      </p:sp>
      <p:sp>
        <p:nvSpPr>
          <p:cNvPr id="5" name="Footer Placeholder 4">
            <a:extLst>
              <a:ext uri="{FF2B5EF4-FFF2-40B4-BE49-F238E27FC236}">
                <a16:creationId xmlns:a16="http://schemas.microsoft.com/office/drawing/2014/main" id="{7FEBE518-6CCE-4627-A801-9E4F25838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3F707B-0EB5-414C-B66B-7F90E3BD4E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78314-07F3-4C29-93F5-E8A5E77D9486}" type="slidenum">
              <a:rPr lang="en-US" smtClean="0"/>
              <a:t>‹#›</a:t>
            </a:fld>
            <a:endParaRPr lang="en-US"/>
          </a:p>
        </p:txBody>
      </p:sp>
    </p:spTree>
    <p:extLst>
      <p:ext uri="{BB962C8B-B14F-4D97-AF65-F5344CB8AC3E}">
        <p14:creationId xmlns:p14="http://schemas.microsoft.com/office/powerpoint/2010/main" val="2726295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3A8EE1-011A-4F77-B627-E6CCA5CFCA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2282E1-0703-4485-AC93-720734D5E0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C1D5F-3D0A-4EAD-967B-72D117E93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B07C2-0A04-4482-915D-B47CC7DB2DAD}" type="datetimeFigureOut">
              <a:rPr lang="en-US" smtClean="0"/>
              <a:t>9/16/2021</a:t>
            </a:fld>
            <a:endParaRPr lang="en-US"/>
          </a:p>
        </p:txBody>
      </p:sp>
      <p:sp>
        <p:nvSpPr>
          <p:cNvPr id="5" name="Footer Placeholder 4">
            <a:extLst>
              <a:ext uri="{FF2B5EF4-FFF2-40B4-BE49-F238E27FC236}">
                <a16:creationId xmlns:a16="http://schemas.microsoft.com/office/drawing/2014/main" id="{9E9DD526-11C9-4C88-A44D-218F54363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D84D23-6650-42A1-9239-987068D14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407E9-C42C-4AEB-B2A0-FEDAB1B4F207}" type="slidenum">
              <a:rPr lang="en-US" smtClean="0"/>
              <a:t>‹#›</a:t>
            </a:fld>
            <a:endParaRPr lang="en-US"/>
          </a:p>
        </p:txBody>
      </p:sp>
    </p:spTree>
    <p:extLst>
      <p:ext uri="{BB962C8B-B14F-4D97-AF65-F5344CB8AC3E}">
        <p14:creationId xmlns:p14="http://schemas.microsoft.com/office/powerpoint/2010/main" val="2363565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TWT for WLAN Sensing Measurement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2021-09-15</a:t>
            </a:r>
          </a:p>
        </p:txBody>
      </p:sp>
      <p:sp>
        <p:nvSpPr>
          <p:cNvPr id="6" name="Date Placeholder 3"/>
          <p:cNvSpPr>
            <a:spLocks noGrp="1"/>
          </p:cNvSpPr>
          <p:nvPr>
            <p:ph type="dt" idx="10"/>
          </p:nvPr>
        </p:nvSpPr>
        <p:spPr/>
        <p:txBody>
          <a:bodyPr/>
          <a:lstStyle/>
          <a:p>
            <a:r>
              <a:rPr lang="en-US" dirty="0"/>
              <a:t>September 2021</a:t>
            </a:r>
            <a:endParaRPr lang="en-GB" dirty="0"/>
          </a:p>
        </p:txBody>
      </p:sp>
      <p:sp>
        <p:nvSpPr>
          <p:cNvPr id="7" name="Footer Placeholder 4"/>
          <p:cNvSpPr>
            <a:spLocks noGrp="1"/>
          </p:cNvSpPr>
          <p:nvPr>
            <p:ph type="ftr" idx="11"/>
          </p:nvPr>
        </p:nvSpPr>
        <p:spPr/>
        <p:txBody>
          <a:bodyPr/>
          <a:lstStyle/>
          <a:p>
            <a:r>
              <a:rPr lang="en-GB"/>
              <a:t>Dong Wei, NXP Semiconductors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98595174"/>
              </p:ext>
            </p:extLst>
          </p:nvPr>
        </p:nvGraphicFramePr>
        <p:xfrm>
          <a:off x="992188" y="2414588"/>
          <a:ext cx="10277475" cy="2486025"/>
        </p:xfrm>
        <a:graphic>
          <a:graphicData uri="http://schemas.openxmlformats.org/presentationml/2006/ole">
            <mc:AlternateContent xmlns:mc="http://schemas.openxmlformats.org/markup-compatibility/2006">
              <mc:Choice xmlns:v="urn:schemas-microsoft-com:vml" Requires="v">
                <p:oleObj name="Document" r:id="rId3" imgW="10444320" imgH="2543040" progId="Word.Document.8">
                  <p:embed/>
                </p:oleObj>
              </mc:Choice>
              <mc:Fallback>
                <p:oleObj name="Document" r:id="rId3" imgW="10444320" imgH="2543040" progId="Word.Document.8">
                  <p:embed/>
                  <p:pic>
                    <p:nvPicPr>
                      <p:cNvPr id="0" name="Picture 3"/>
                      <p:cNvPicPr>
                        <a:picLocks noChangeAspect="1" noChangeArrowheads="1"/>
                      </p:cNvPicPr>
                      <p:nvPr/>
                    </p:nvPicPr>
                    <p:blipFill>
                      <a:blip r:embed="rId4"/>
                      <a:srcRect/>
                      <a:stretch>
                        <a:fillRect/>
                      </a:stretch>
                    </p:blipFill>
                    <p:spPr bwMode="auto">
                      <a:xfrm>
                        <a:off x="992188" y="2414588"/>
                        <a:ext cx="10277475" cy="24860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11bf shall define a sensing measurement procedure based on the Target Wake Time (TWT) mechanism specified in 11ax/be</a:t>
            </a:r>
            <a:r>
              <a:rPr lang="en-GB" sz="1800"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800100" lvl="1" indent="-342900">
              <a:buFont typeface="Courier New" panose="02070309020205020404" pitchFamily="49" charset="0"/>
              <a:buChar char="o"/>
            </a:pPr>
            <a:endParaRPr lang="en-US" sz="1800" dirty="0">
              <a:effectLst/>
              <a:latin typeface="Times New Roman" panose="02020603050405020304" pitchFamily="18" charset="0"/>
              <a:ea typeface="Times New Roman" panose="02020603050405020304" pitchFamily="18" charset="0"/>
            </a:endParaRPr>
          </a:p>
          <a:p>
            <a:pPr marL="457200" lvl="1"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467991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2000" dirty="0">
                <a:effectLst/>
                <a:latin typeface="Times New Roman" panose="02020603050405020304" pitchFamily="18" charset="0"/>
                <a:ea typeface="Times New Roman" panose="02020603050405020304" pitchFamily="18" charset="0"/>
              </a:rPr>
              <a:t>A broad range of wireless local area network (WLAN) sensing applications require long-term, periodic sensing measurement and reporting of measurement results. </a:t>
            </a:r>
          </a:p>
          <a:p>
            <a:pPr>
              <a:buFont typeface="Times New Roman" pitchFamily="16" charset="0"/>
              <a:buChar char="•"/>
            </a:pPr>
            <a:r>
              <a:rPr lang="en-US" sz="2000" dirty="0">
                <a:effectLst/>
                <a:latin typeface="Times New Roman" panose="02020603050405020304" pitchFamily="18" charset="0"/>
                <a:ea typeface="Times New Roman" panose="02020603050405020304" pitchFamily="18" charset="0"/>
              </a:rPr>
              <a:t>In these applications, low power consumption is a key </a:t>
            </a:r>
            <a:r>
              <a:rPr lang="en-US" sz="2000" dirty="0">
                <a:latin typeface="Times New Roman" panose="02020603050405020304" pitchFamily="18" charset="0"/>
                <a:ea typeface="Times New Roman" panose="02020603050405020304" pitchFamily="18" charset="0"/>
              </a:rPr>
              <a:t>requirement</a:t>
            </a:r>
            <a:r>
              <a:rPr lang="en-US" sz="2000" dirty="0">
                <a:effectLst/>
                <a:latin typeface="Times New Roman" panose="02020603050405020304" pitchFamily="18" charset="0"/>
                <a:ea typeface="Times New Roman" panose="02020603050405020304" pitchFamily="18" charset="0"/>
              </a:rPr>
              <a:t> for battery-powered WLAN sensing devices. </a:t>
            </a:r>
          </a:p>
          <a:p>
            <a:pPr>
              <a:buFont typeface="Times New Roman" pitchFamily="16" charset="0"/>
              <a:buChar char="•"/>
            </a:pPr>
            <a:r>
              <a:rPr lang="en-GB" sz="2000" dirty="0"/>
              <a:t>This contribution attempts to address the issues of </a:t>
            </a:r>
            <a:r>
              <a:rPr lang="en-GB" sz="2000" dirty="0">
                <a:effectLst/>
                <a:latin typeface="Times New Roman" panose="02020603050405020304" pitchFamily="18" charset="0"/>
                <a:ea typeface="Times New Roman" panose="02020603050405020304" pitchFamily="18" charset="0"/>
              </a:rPr>
              <a:t>periodic sensing measurement </a:t>
            </a:r>
            <a:r>
              <a:rPr lang="en-GB" sz="2000" dirty="0"/>
              <a:t>and power saving. </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a:t>
            </a:fld>
            <a:endParaRPr lang="en-GB" dirty="0"/>
          </a:p>
        </p:txBody>
      </p:sp>
      <p:sp>
        <p:nvSpPr>
          <p:cNvPr id="5" name="Footer Placeholder 4"/>
          <p:cNvSpPr>
            <a:spLocks noGrp="1"/>
          </p:cNvSpPr>
          <p:nvPr>
            <p:ph type="ftr" idx="14"/>
          </p:nvPr>
        </p:nvSpPr>
        <p:spPr/>
        <p:txBody>
          <a:bodyPr/>
          <a:lstStyle/>
          <a:p>
            <a:r>
              <a:rPr lang="en-GB" dirty="0"/>
              <a:t>Dong Wei, NXP Semiconductors</a:t>
            </a:r>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364596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Brief Overview of TWT</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1800" dirty="0">
                <a:effectLst/>
                <a:latin typeface="Times New Roman" panose="02020603050405020304" pitchFamily="18" charset="0"/>
                <a:ea typeface="Times New Roman" panose="02020603050405020304" pitchFamily="18" charset="0"/>
              </a:rPr>
              <a:t>“Target wake time (TWT) allows an AP to manage activity in the BSS in order to minimize contention between STAs and </a:t>
            </a:r>
            <a:r>
              <a:rPr lang="en-US" sz="1800" dirty="0">
                <a:solidFill>
                  <a:srgbClr val="00B050"/>
                </a:solidFill>
                <a:effectLst/>
                <a:latin typeface="Times New Roman" panose="02020603050405020304" pitchFamily="18" charset="0"/>
                <a:ea typeface="Times New Roman" panose="02020603050405020304" pitchFamily="18" charset="0"/>
              </a:rPr>
              <a:t>to reduce the required amount of time that a STA utilizing a power management mode needs to be awake</a:t>
            </a:r>
            <a:r>
              <a:rPr lang="en-US" sz="1800" dirty="0">
                <a:effectLst/>
                <a:latin typeface="Times New Roman" panose="02020603050405020304" pitchFamily="18" charset="0"/>
                <a:ea typeface="Times New Roman" panose="02020603050405020304" pitchFamily="18" charset="0"/>
              </a:rPr>
              <a:t>. This is achieved by allocating STAs to operate at nonoverlapping times and/or frequencies, and </a:t>
            </a:r>
            <a:r>
              <a:rPr lang="en-US" sz="1800" dirty="0">
                <a:solidFill>
                  <a:srgbClr val="00B050"/>
                </a:solidFill>
                <a:effectLst/>
                <a:latin typeface="Times New Roman" panose="02020603050405020304" pitchFamily="18" charset="0"/>
                <a:ea typeface="Times New Roman" panose="02020603050405020304" pitchFamily="18" charset="0"/>
              </a:rPr>
              <a:t>concentrate the frame exchanges in predefined service periods</a:t>
            </a:r>
            <a:r>
              <a:rPr lang="en-US" sz="1800" dirty="0">
                <a:effectLst/>
                <a:latin typeface="Times New Roman" panose="02020603050405020304" pitchFamily="18" charset="0"/>
                <a:ea typeface="Times New Roman" panose="02020603050405020304" pitchFamily="18" charset="0"/>
              </a:rPr>
              <a:t>.” </a:t>
            </a:r>
            <a:r>
              <a:rPr lang="en-US" sz="1800" b="0" dirty="0">
                <a:effectLst/>
                <a:latin typeface="Times New Roman" panose="02020603050405020304" pitchFamily="18" charset="0"/>
                <a:ea typeface="Times New Roman" panose="02020603050405020304" pitchFamily="18" charset="0"/>
              </a:rPr>
              <a:t>(Clause 26.8 of 802.11ax-2021)</a:t>
            </a:r>
          </a:p>
          <a:p>
            <a:pPr>
              <a:buFont typeface="Times New Roman" pitchFamily="16" charset="0"/>
              <a:buChar char="•"/>
            </a:pPr>
            <a:r>
              <a:rPr lang="en-US" sz="1800" dirty="0"/>
              <a:t>With the TWT mechanism, a STA can agree with an AP on a wake schedule, allowing it to wake up only when required.</a:t>
            </a:r>
            <a:endParaRPr lang="en-US" sz="1800" i="1" dirty="0"/>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673981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TWT</a:t>
            </a:r>
          </a:p>
        </p:txBody>
      </p:sp>
      <p:sp>
        <p:nvSpPr>
          <p:cNvPr id="9218" name="Rectangle 2"/>
          <p:cNvSpPr>
            <a:spLocks noGrp="1" noChangeArrowheads="1"/>
          </p:cNvSpPr>
          <p:nvPr>
            <p:ph idx="1"/>
          </p:nvPr>
        </p:nvSpPr>
        <p:spPr>
          <a:ln/>
        </p:spPr>
        <p:txBody>
          <a:bodyPr/>
          <a:lstStyle/>
          <a:p>
            <a:pPr algn="l">
              <a:buFont typeface="Arial" panose="020B0604020202020204" pitchFamily="34" charset="0"/>
              <a:buChar char="•"/>
            </a:pPr>
            <a:r>
              <a:rPr lang="en-GB" sz="1800" dirty="0">
                <a:latin typeface="Times New Roman" panose="02020603050405020304" pitchFamily="18" charset="0"/>
              </a:rPr>
              <a:t>Implicit TWT </a:t>
            </a:r>
            <a:r>
              <a:rPr lang="en-GB" sz="1800" b="0" dirty="0">
                <a:latin typeface="Times New Roman" panose="02020603050405020304" pitchFamily="18" charset="0"/>
              </a:rPr>
              <a:t>(</a:t>
            </a:r>
            <a:r>
              <a:rPr lang="en-GB" sz="1800" b="0" dirty="0"/>
              <a:t>TWT negotiation decides the start time of TWT and TWT wake interval</a:t>
            </a:r>
            <a:r>
              <a:rPr lang="en-GB" sz="1800" b="0" dirty="0">
                <a:latin typeface="Times New Roman" panose="02020603050405020304" pitchFamily="18" charset="0"/>
              </a:rPr>
              <a:t>) vs. </a:t>
            </a:r>
            <a:r>
              <a:rPr lang="en-GB" sz="1800" dirty="0">
                <a:latin typeface="Times New Roman" panose="02020603050405020304" pitchFamily="18" charset="0"/>
              </a:rPr>
              <a:t>explicit TWT </a:t>
            </a:r>
            <a:r>
              <a:rPr lang="en-GB" sz="1800" b="0" dirty="0">
                <a:latin typeface="Times New Roman" panose="02020603050405020304" pitchFamily="18" charset="0"/>
              </a:rPr>
              <a:t>(</a:t>
            </a:r>
            <a:r>
              <a:rPr lang="en-GB" sz="1800" b="0" i="1" dirty="0">
                <a:latin typeface="Times New Roman" panose="02020603050405020304" pitchFamily="18" charset="0"/>
              </a:rPr>
              <a:t>not supported in 11ax/be</a:t>
            </a:r>
            <a:r>
              <a:rPr lang="en-GB" sz="1800" b="0" dirty="0">
                <a:latin typeface="Times New Roman" panose="02020603050405020304" pitchFamily="18" charset="0"/>
              </a:rPr>
              <a:t>)</a:t>
            </a:r>
          </a:p>
          <a:p>
            <a:pPr lvl="1">
              <a:buFont typeface="Arial" panose="020B0604020202020204" pitchFamily="34" charset="0"/>
              <a:buChar char="•"/>
            </a:pPr>
            <a:r>
              <a:rPr lang="en-GB" sz="1600" dirty="0">
                <a:latin typeface="Times New Roman" panose="02020603050405020304" pitchFamily="18" charset="0"/>
              </a:rPr>
              <a:t>Implicit TWT enables a periodic wake schedule.</a:t>
            </a:r>
            <a:endParaRPr lang="en-GB" sz="1600" b="0" dirty="0">
              <a:latin typeface="Times New Roman" panose="02020603050405020304" pitchFamily="18" charset="0"/>
            </a:endParaRPr>
          </a:p>
          <a:p>
            <a:pPr algn="l">
              <a:buFont typeface="Arial" panose="020B0604020202020204" pitchFamily="34" charset="0"/>
              <a:buChar char="•"/>
            </a:pPr>
            <a:r>
              <a:rPr lang="en-GB" sz="1800" dirty="0">
                <a:latin typeface="Times New Roman" panose="02020603050405020304" pitchFamily="18" charset="0"/>
              </a:rPr>
              <a:t>Individual</a:t>
            </a:r>
            <a:r>
              <a:rPr lang="en-GB" sz="1800" dirty="0">
                <a:effectLst/>
                <a:latin typeface="Times New Roman" panose="02020603050405020304" pitchFamily="18" charset="0"/>
                <a:ea typeface="Times New Roman" panose="02020603050405020304" pitchFamily="18" charset="0"/>
              </a:rPr>
              <a:t> TWT </a:t>
            </a:r>
            <a:r>
              <a:rPr lang="en-GB" sz="1800" b="0" dirty="0">
                <a:effectLst/>
                <a:latin typeface="Times New Roman" panose="02020603050405020304" pitchFamily="18" charset="0"/>
                <a:ea typeface="Times New Roman" panose="02020603050405020304" pitchFamily="18" charset="0"/>
              </a:rPr>
              <a:t>vs.</a:t>
            </a:r>
            <a:r>
              <a:rPr lang="en-GB" sz="1800" dirty="0">
                <a:effectLst/>
                <a:latin typeface="Times New Roman" panose="02020603050405020304" pitchFamily="18" charset="0"/>
                <a:ea typeface="Times New Roman" panose="02020603050405020304" pitchFamily="18" charset="0"/>
              </a:rPr>
              <a:t> </a:t>
            </a:r>
            <a:r>
              <a:rPr lang="en-US" sz="1800" b="1" i="0" u="none" strike="noStrike" baseline="0" dirty="0">
                <a:latin typeface="TimesNewRoman,Bold"/>
              </a:rPr>
              <a:t>broadcast TWT</a:t>
            </a:r>
          </a:p>
          <a:p>
            <a:pPr lvl="1">
              <a:buFont typeface="Arial" panose="020B0604020202020204" pitchFamily="34" charset="0"/>
              <a:buChar char="•"/>
            </a:pPr>
            <a:r>
              <a:rPr lang="en-US" sz="1600" dirty="0">
                <a:latin typeface="TimesNewRoman,Bold"/>
              </a:rPr>
              <a:t>Mandatory support by HE/EHT AP for individual TWT</a:t>
            </a:r>
          </a:p>
          <a:p>
            <a:pPr lvl="1">
              <a:buFont typeface="Arial" panose="020B0604020202020204" pitchFamily="34" charset="0"/>
              <a:buChar char="•"/>
            </a:pPr>
            <a:r>
              <a:rPr lang="en-US" sz="1600" dirty="0">
                <a:latin typeface="TimesNewRoman,Bold"/>
              </a:rPr>
              <a:t>Optional support by HE/EHT non-AP STA for individual TWT</a:t>
            </a:r>
          </a:p>
          <a:p>
            <a:pPr lvl="1">
              <a:buFont typeface="Arial" panose="020B0604020202020204" pitchFamily="34" charset="0"/>
              <a:buChar char="•"/>
            </a:pPr>
            <a:r>
              <a:rPr lang="en-US" sz="1600" dirty="0">
                <a:latin typeface="TimesNewRoman,Bold"/>
              </a:rPr>
              <a:t>Optional support by HE/EHT AP/non-AP STA for broadcast TWT</a:t>
            </a:r>
          </a:p>
          <a:p>
            <a:pPr lvl="1">
              <a:buFont typeface="Arial" panose="020B0604020202020204" pitchFamily="34" charset="0"/>
              <a:buChar char="•"/>
            </a:pPr>
            <a:r>
              <a:rPr lang="en-US" sz="1600" b="1" i="0" u="sng" strike="noStrike" baseline="0" dirty="0">
                <a:latin typeface="TimesNewRoman,Bold"/>
              </a:rPr>
              <a:t>Since a sensing session is pairwise (Motion 23), individual TWT fits naturally.</a:t>
            </a:r>
          </a:p>
          <a:p>
            <a:pPr algn="l">
              <a:buFont typeface="Arial" panose="020B0604020202020204" pitchFamily="34" charset="0"/>
              <a:buChar char="•"/>
            </a:pPr>
            <a:r>
              <a:rPr lang="en-GB" sz="1800" dirty="0"/>
              <a:t>Trigger-enabled TWT </a:t>
            </a:r>
            <a:r>
              <a:rPr lang="en-GB" sz="1800" b="0" dirty="0"/>
              <a:t>(The AP transmits at least one trigger in each TWT service period (SP) to schedule STA’s transmissions) vs. </a:t>
            </a:r>
            <a:r>
              <a:rPr lang="en-GB" sz="1800" dirty="0"/>
              <a:t>non-trigger-enabled TWT </a:t>
            </a:r>
            <a:r>
              <a:rPr lang="en-GB" sz="1800" b="0" dirty="0"/>
              <a:t>(No trigger is transmitted in any TWT SP)</a:t>
            </a:r>
            <a:endParaRPr lang="en-GB" sz="18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t>Announced TWT </a:t>
            </a:r>
            <a:r>
              <a:rPr lang="en-GB" sz="1800" b="0" dirty="0"/>
              <a:t>(The TWT requesting STA may be at the doze state at the beginning of TWT SP and the AP </a:t>
            </a:r>
            <a:r>
              <a:rPr lang="en-US" sz="1800" b="0" dirty="0"/>
              <a:t>transmits frames to the STA after </a:t>
            </a:r>
            <a:r>
              <a:rPr lang="en-US" sz="1800" b="0"/>
              <a:t>receiving a PS-Poll</a:t>
            </a:r>
            <a:r>
              <a:rPr lang="en-US" sz="1800" b="0" dirty="0"/>
              <a:t>/APSD trigger from the STA</a:t>
            </a:r>
            <a:r>
              <a:rPr lang="en-GB" sz="1800" b="0" dirty="0"/>
              <a:t>) vs. </a:t>
            </a:r>
            <a:r>
              <a:rPr lang="en-GB" sz="1800" dirty="0"/>
              <a:t>unannounced TWT </a:t>
            </a:r>
            <a:r>
              <a:rPr lang="en-GB" sz="1800" b="0" dirty="0"/>
              <a:t>(TWT requesting STA wakes up at the beginning of TWT SP)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3568207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TWT Negotiation</a:t>
            </a:r>
          </a:p>
        </p:txBody>
      </p:sp>
      <p:sp>
        <p:nvSpPr>
          <p:cNvPr id="9218" name="Rectangle 2"/>
          <p:cNvSpPr>
            <a:spLocks noGrp="1" noChangeArrowheads="1"/>
          </p:cNvSpPr>
          <p:nvPr>
            <p:ph idx="1"/>
          </p:nvPr>
        </p:nvSpPr>
        <p:spPr>
          <a:xfrm>
            <a:off x="914401" y="1905000"/>
            <a:ext cx="10361084" cy="4113213"/>
          </a:xfrm>
          <a:ln/>
        </p:spPr>
        <p:txBody>
          <a:bodyPr/>
          <a:lstStyle/>
          <a:p>
            <a:pPr algn="l">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To initiate the negotiation, the TWT-requesting STA</a:t>
            </a:r>
            <a:r>
              <a:rPr lang="en-US" sz="1800" dirty="0">
                <a:effectLst/>
                <a:latin typeface="Times New Roman" panose="02020603050405020304" pitchFamily="18" charset="0"/>
                <a:ea typeface="Times New Roman" panose="02020603050405020304" pitchFamily="18" charset="0"/>
              </a:rPr>
              <a:t> communicates its waking schedule information to the AP via a TWT request message.</a:t>
            </a:r>
            <a:r>
              <a:rPr lang="en-US" sz="1800" dirty="0">
                <a:latin typeface="Times New Roman" panose="02020603050405020304" pitchFamily="18" charset="0"/>
                <a:ea typeface="Times New Roman" panose="02020603050405020304" pitchFamily="18" charset="0"/>
              </a:rPr>
              <a:t> </a:t>
            </a:r>
          </a:p>
          <a:p>
            <a:pPr algn="l">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The AP devises a schedule and delivers TWT parameter values in a response message to the STA. </a:t>
            </a:r>
          </a:p>
          <a:p>
            <a:pPr lvl="1">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TWT:</a:t>
            </a:r>
            <a:r>
              <a:rPr lang="en-US" sz="1600" dirty="0">
                <a:effectLst/>
                <a:latin typeface="Times New Roman" panose="02020603050405020304" pitchFamily="18" charset="0"/>
                <a:ea typeface="Times New Roman" panose="02020603050405020304" pitchFamily="18" charset="0"/>
              </a:rPr>
              <a:t> the next time at which the STA should wake up for the TWT session </a:t>
            </a:r>
            <a:endParaRPr lang="en-US" sz="1600" dirty="0">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TWT wake interval: the time interval between subsequent TWT sessions for the STA</a:t>
            </a:r>
          </a:p>
          <a:p>
            <a:pPr>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It may require more than one </a:t>
            </a:r>
            <a:r>
              <a:rPr lang="en-US" sz="2000" dirty="0">
                <a:latin typeface="Times New Roman" panose="02020603050405020304" pitchFamily="18" charset="0"/>
                <a:ea typeface="Times New Roman" panose="02020603050405020304" pitchFamily="18" charset="0"/>
              </a:rPr>
              <a:t>pair of request-response messages to conclude the agreement negotiation phase.</a:t>
            </a:r>
            <a:endParaRPr lang="en-US" sz="2000" dirty="0">
              <a:effectLst/>
              <a:latin typeface="Times New Roman" panose="02020603050405020304" pitchFamily="18" charset="0"/>
              <a:ea typeface="Times New Roman" panose="02020603050405020304" pitchFamily="18" charset="0"/>
            </a:endParaRPr>
          </a:p>
          <a:p>
            <a:pPr algn="l">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Once the TWT parameters are agreed, the </a:t>
            </a:r>
            <a:r>
              <a:rPr lang="en-US" sz="1800" dirty="0">
                <a:latin typeface="Times New Roman" panose="02020603050405020304" pitchFamily="18" charset="0"/>
                <a:ea typeface="Times New Roman" panose="02020603050405020304" pitchFamily="18" charset="0"/>
              </a:rPr>
              <a:t>STA</a:t>
            </a:r>
            <a:r>
              <a:rPr lang="en-US" sz="1800" dirty="0">
                <a:effectLst/>
                <a:latin typeface="Times New Roman" panose="02020603050405020304" pitchFamily="18" charset="0"/>
                <a:ea typeface="Times New Roman" panose="02020603050405020304" pitchFamily="18" charset="0"/>
              </a:rPr>
              <a:t> can go to sleep until the next TWT SP starts.</a:t>
            </a:r>
            <a:endParaRPr lang="en-US" sz="1800" dirty="0">
              <a:latin typeface="Times New Roman" panose="02020603050405020304" pitchFamily="18" charset="0"/>
              <a:ea typeface="Times New Roman" panose="02020603050405020304" pitchFamily="18" charset="0"/>
            </a:endParaRPr>
          </a:p>
          <a:p>
            <a:pPr algn="l">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The </a:t>
            </a:r>
            <a:r>
              <a:rPr lang="en-US" sz="1800" dirty="0">
                <a:latin typeface="Times New Roman" panose="02020603050405020304" pitchFamily="18" charset="0"/>
                <a:ea typeface="Times New Roman" panose="02020603050405020304" pitchFamily="18" charset="0"/>
              </a:rPr>
              <a:t>STA</a:t>
            </a:r>
            <a:r>
              <a:rPr lang="en-US" sz="1800" dirty="0">
                <a:effectLst/>
                <a:latin typeface="Times New Roman" panose="02020603050405020304" pitchFamily="18" charset="0"/>
                <a:ea typeface="Times New Roman" panose="02020603050405020304" pitchFamily="18" charset="0"/>
              </a:rPr>
              <a:t> wakes up and participates in sensing measurement periodically according to the schedule. </a:t>
            </a:r>
          </a:p>
          <a:p>
            <a:pPr>
              <a:buFont typeface="Arial" panose="020B0604020202020204" pitchFamily="34" charset="0"/>
              <a:buChar char="•"/>
            </a:pPr>
            <a:r>
              <a:rPr lang="en-GB" sz="1800" dirty="0"/>
              <a:t>TWT Setup/Teardown/Information frames are used to set up, tear down, and update a TWT agreement, respectively.</a:t>
            </a:r>
          </a:p>
          <a:p>
            <a:pPr algn="l">
              <a:buFont typeface="Arial" panose="020B0604020202020204" pitchFamily="34" charset="0"/>
              <a:buChar char="•"/>
            </a:pPr>
            <a:r>
              <a:rPr lang="en-US" sz="1800" u="sng" dirty="0">
                <a:latin typeface="TimesNewRoman"/>
                <a:ea typeface="Times New Roman" panose="02020603050405020304" pitchFamily="18" charset="0"/>
              </a:rPr>
              <a:t>TWT negotiation should be included in the sensing setup phase for a sensing initiator and a sensing responder to exchange and agree on the TWT parameters associated with a sensing session</a:t>
            </a:r>
            <a:r>
              <a:rPr lang="en-US" sz="1800" dirty="0">
                <a:latin typeface="TimesNewRoman"/>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9976283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1 – Non-Trigger-Enabled Individual TWT</a:t>
            </a:r>
          </a:p>
        </p:txBody>
      </p:sp>
      <p:sp>
        <p:nvSpPr>
          <p:cNvPr id="3" name="Content Placeholder 2"/>
          <p:cNvSpPr>
            <a:spLocks noGrp="1"/>
          </p:cNvSpPr>
          <p:nvPr>
            <p:ph idx="1"/>
          </p:nvPr>
        </p:nvSpPr>
        <p:spPr>
          <a:xfrm>
            <a:off x="914400" y="1860452"/>
            <a:ext cx="10591800" cy="2368660"/>
          </a:xfrm>
        </p:spPr>
        <p:txBody>
          <a:bodyPr/>
          <a:lstStyle/>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TWT-responding/scheduling AP: sensing initiator/receiver</a:t>
            </a:r>
          </a:p>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TWT-requesting/scheduled STA: sensing responder/transmitter </a:t>
            </a:r>
          </a:p>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After the STA agrees with the AP on a wake schedule for a non-trigger-enabled TWT, it transitions to the doze state.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At the beginning of the first</a:t>
            </a: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TWT SP, the </a:t>
            </a:r>
            <a:r>
              <a:rPr lang="en-GB" sz="1600" dirty="0">
                <a:latin typeface="Times New Roman" panose="02020603050405020304" pitchFamily="18" charset="0"/>
                <a:ea typeface="Times New Roman" panose="02020603050405020304" pitchFamily="18" charset="0"/>
              </a:rPr>
              <a:t>STA</a:t>
            </a: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 wakes up and transmits an NDP frame to the AP. </a:t>
            </a:r>
          </a:p>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The AP receives the NDP frame and performs sensing measurement. </a:t>
            </a:r>
          </a:p>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The STA goes to sleep until the start of the next TWT SP. </a:t>
            </a:r>
          </a:p>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The AP and the STA repeat the above process during each TWT SP.</a:t>
            </a:r>
            <a:endParaRPr lang="en-GB" sz="2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
        <p:nvSpPr>
          <p:cNvPr id="31" name="TextBox 30">
            <a:extLst>
              <a:ext uri="{FF2B5EF4-FFF2-40B4-BE49-F238E27FC236}">
                <a16:creationId xmlns:a16="http://schemas.microsoft.com/office/drawing/2014/main" id="{C404108D-F892-4C0B-B148-0304F6D9BA96}"/>
              </a:ext>
            </a:extLst>
          </p:cNvPr>
          <p:cNvSpPr txBox="1"/>
          <p:nvPr/>
        </p:nvSpPr>
        <p:spPr>
          <a:xfrm>
            <a:off x="3435178" y="5566986"/>
            <a:ext cx="914400" cy="148014"/>
          </a:xfrm>
          <a:prstGeom prst="rect">
            <a:avLst/>
          </a:prstGeom>
          <a:noFill/>
        </p:spPr>
        <p:txBody>
          <a:bodyPr wrap="none" lIns="91440" tIns="45720" rIns="91440" rtlCol="0" anchor="t">
            <a:no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cxnSp>
        <p:nvCxnSpPr>
          <p:cNvPr id="32" name="Straight Connector 31">
            <a:extLst>
              <a:ext uri="{FF2B5EF4-FFF2-40B4-BE49-F238E27FC236}">
                <a16:creationId xmlns:a16="http://schemas.microsoft.com/office/drawing/2014/main" id="{9702C257-ADE7-4E9F-8342-5C2DE9B901F1}"/>
              </a:ext>
            </a:extLst>
          </p:cNvPr>
          <p:cNvCxnSpPr/>
          <p:nvPr/>
        </p:nvCxnSpPr>
        <p:spPr bwMode="auto">
          <a:xfrm>
            <a:off x="1893730" y="5423191"/>
            <a:ext cx="8679873" cy="0"/>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3" name="Rectangle 32">
            <a:extLst>
              <a:ext uri="{FF2B5EF4-FFF2-40B4-BE49-F238E27FC236}">
                <a16:creationId xmlns:a16="http://schemas.microsoft.com/office/drawing/2014/main" id="{93D122B8-D8FE-4E91-AEA9-1352C3CD7BEF}"/>
              </a:ext>
            </a:extLst>
          </p:cNvPr>
          <p:cNvSpPr/>
          <p:nvPr/>
        </p:nvSpPr>
        <p:spPr bwMode="auto">
          <a:xfrm>
            <a:off x="2718079" y="5187664"/>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cxnSp>
        <p:nvCxnSpPr>
          <p:cNvPr id="34" name="Straight Connector 33">
            <a:extLst>
              <a:ext uri="{FF2B5EF4-FFF2-40B4-BE49-F238E27FC236}">
                <a16:creationId xmlns:a16="http://schemas.microsoft.com/office/drawing/2014/main" id="{4BED3BF9-FC39-4ED1-AC71-7D6AEEEE5B2E}"/>
              </a:ext>
            </a:extLst>
          </p:cNvPr>
          <p:cNvCxnSpPr/>
          <p:nvPr/>
        </p:nvCxnSpPr>
        <p:spPr bwMode="auto">
          <a:xfrm>
            <a:off x="1893725" y="5942994"/>
            <a:ext cx="8652168" cy="0"/>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5" name="Rectangle 34">
            <a:extLst>
              <a:ext uri="{FF2B5EF4-FFF2-40B4-BE49-F238E27FC236}">
                <a16:creationId xmlns:a16="http://schemas.microsoft.com/office/drawing/2014/main" id="{58869E03-29BC-4B53-9661-F3116FB28725}"/>
              </a:ext>
            </a:extLst>
          </p:cNvPr>
          <p:cNvSpPr/>
          <p:nvPr/>
        </p:nvSpPr>
        <p:spPr bwMode="auto">
          <a:xfrm>
            <a:off x="2454839" y="5708073"/>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36" name="TextBox 35">
            <a:extLst>
              <a:ext uri="{FF2B5EF4-FFF2-40B4-BE49-F238E27FC236}">
                <a16:creationId xmlns:a16="http://schemas.microsoft.com/office/drawing/2014/main" id="{65821672-EDF3-4A9F-AE4F-72EB921EABF9}"/>
              </a:ext>
            </a:extLst>
          </p:cNvPr>
          <p:cNvSpPr txBox="1"/>
          <p:nvPr/>
        </p:nvSpPr>
        <p:spPr>
          <a:xfrm>
            <a:off x="2133600" y="5404104"/>
            <a:ext cx="706104"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a:t>
            </a:r>
          </a:p>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Request</a:t>
            </a:r>
          </a:p>
        </p:txBody>
      </p:sp>
      <p:sp>
        <p:nvSpPr>
          <p:cNvPr id="37" name="TextBox 36">
            <a:extLst>
              <a:ext uri="{FF2B5EF4-FFF2-40B4-BE49-F238E27FC236}">
                <a16:creationId xmlns:a16="http://schemas.microsoft.com/office/drawing/2014/main" id="{14EDF3F7-F1F0-442E-A884-BA9BFDC63719}"/>
              </a:ext>
            </a:extLst>
          </p:cNvPr>
          <p:cNvSpPr txBox="1"/>
          <p:nvPr/>
        </p:nvSpPr>
        <p:spPr>
          <a:xfrm>
            <a:off x="2552315" y="4868988"/>
            <a:ext cx="886224"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a:t>
            </a:r>
          </a:p>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Response</a:t>
            </a:r>
          </a:p>
        </p:txBody>
      </p:sp>
      <p:cxnSp>
        <p:nvCxnSpPr>
          <p:cNvPr id="38" name="Straight Arrow Connector 37">
            <a:extLst>
              <a:ext uri="{FF2B5EF4-FFF2-40B4-BE49-F238E27FC236}">
                <a16:creationId xmlns:a16="http://schemas.microsoft.com/office/drawing/2014/main" id="{603A2B91-9ABB-488E-92AC-14E06D3CAAD2}"/>
              </a:ext>
            </a:extLst>
          </p:cNvPr>
          <p:cNvCxnSpPr/>
          <p:nvPr/>
        </p:nvCxnSpPr>
        <p:spPr bwMode="auto">
          <a:xfrm flipH="1">
            <a:off x="4653680" y="4762148"/>
            <a:ext cx="2840182" cy="1"/>
          </a:xfrm>
          <a:prstGeom prst="straightConnector1">
            <a:avLst/>
          </a:prstGeom>
          <a:solidFill>
            <a:srgbClr val="F9B500"/>
          </a:solidFill>
          <a:ln w="9525" cap="flat" cmpd="sng" algn="ctr">
            <a:solidFill>
              <a:srgbClr val="808284"/>
            </a:solidFill>
            <a:prstDash val="solid"/>
            <a:round/>
            <a:headEnd type="arrow" w="med" len="med"/>
            <a:tailEnd type="arrow"/>
          </a:ln>
          <a:effectLst/>
        </p:spPr>
      </p:cxnSp>
      <p:sp>
        <p:nvSpPr>
          <p:cNvPr id="39" name="TextBox 38">
            <a:extLst>
              <a:ext uri="{FF2B5EF4-FFF2-40B4-BE49-F238E27FC236}">
                <a16:creationId xmlns:a16="http://schemas.microsoft.com/office/drawing/2014/main" id="{8DB32764-4F51-4110-8E42-A937231C9ABF}"/>
              </a:ext>
            </a:extLst>
          </p:cNvPr>
          <p:cNvSpPr txBox="1"/>
          <p:nvPr/>
        </p:nvSpPr>
        <p:spPr>
          <a:xfrm>
            <a:off x="5605248" y="4525266"/>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a:t>
            </a:r>
          </a:p>
        </p:txBody>
      </p:sp>
      <p:cxnSp>
        <p:nvCxnSpPr>
          <p:cNvPr id="40" name="Straight Arrow Connector 39">
            <a:extLst>
              <a:ext uri="{FF2B5EF4-FFF2-40B4-BE49-F238E27FC236}">
                <a16:creationId xmlns:a16="http://schemas.microsoft.com/office/drawing/2014/main" id="{6453FAC2-720F-4335-9638-F02B973C96CE}"/>
              </a:ext>
            </a:extLst>
          </p:cNvPr>
          <p:cNvCxnSpPr>
            <a:cxnSpLocks/>
          </p:cNvCxnSpPr>
          <p:nvPr/>
        </p:nvCxnSpPr>
        <p:spPr bwMode="auto">
          <a:xfrm flipV="1">
            <a:off x="2532888" y="5423190"/>
            <a:ext cx="0" cy="274320"/>
          </a:xfrm>
          <a:prstGeom prst="straightConnector1">
            <a:avLst/>
          </a:prstGeom>
          <a:solidFill>
            <a:srgbClr val="F9B500"/>
          </a:solidFill>
          <a:ln w="9525" cap="flat" cmpd="sng" algn="ctr">
            <a:solidFill>
              <a:srgbClr val="808284"/>
            </a:solidFill>
            <a:prstDash val="solid"/>
            <a:round/>
            <a:headEnd type="none" w="lg" len="med"/>
            <a:tailEnd type="arrow"/>
          </a:ln>
          <a:effectLst/>
        </p:spPr>
      </p:cxnSp>
      <p:cxnSp>
        <p:nvCxnSpPr>
          <p:cNvPr id="41" name="Straight Arrow Connector 40">
            <a:extLst>
              <a:ext uri="{FF2B5EF4-FFF2-40B4-BE49-F238E27FC236}">
                <a16:creationId xmlns:a16="http://schemas.microsoft.com/office/drawing/2014/main" id="{C4757EB8-8F6B-4155-A5F5-28986F14BD00}"/>
              </a:ext>
            </a:extLst>
          </p:cNvPr>
          <p:cNvCxnSpPr>
            <a:cxnSpLocks/>
          </p:cNvCxnSpPr>
          <p:nvPr/>
        </p:nvCxnSpPr>
        <p:spPr bwMode="auto">
          <a:xfrm>
            <a:off x="2801204" y="5423191"/>
            <a:ext cx="0" cy="519803"/>
          </a:xfrm>
          <a:prstGeom prst="straightConnector1">
            <a:avLst/>
          </a:prstGeom>
          <a:solidFill>
            <a:srgbClr val="F9B500"/>
          </a:solidFill>
          <a:ln w="9525" cap="flat" cmpd="sng" algn="ctr">
            <a:solidFill>
              <a:srgbClr val="808284"/>
            </a:solidFill>
            <a:prstDash val="solid"/>
            <a:round/>
            <a:headEnd type="none" w="lg" len="med"/>
            <a:tailEnd type="arrow"/>
          </a:ln>
          <a:effectLst/>
        </p:spPr>
      </p:cxnSp>
      <p:sp>
        <p:nvSpPr>
          <p:cNvPr id="42" name="Left Brace 41">
            <a:extLst>
              <a:ext uri="{FF2B5EF4-FFF2-40B4-BE49-F238E27FC236}">
                <a16:creationId xmlns:a16="http://schemas.microsoft.com/office/drawing/2014/main" id="{FEE95FEF-97D6-43E2-9CEA-4FA87C71518D}"/>
              </a:ext>
            </a:extLst>
          </p:cNvPr>
          <p:cNvSpPr/>
          <p:nvPr/>
        </p:nvSpPr>
        <p:spPr bwMode="auto">
          <a:xfrm rot="5400000" flipV="1">
            <a:off x="5249436" y="4380063"/>
            <a:ext cx="142558" cy="1334071"/>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43" name="Left Brace 42">
            <a:extLst>
              <a:ext uri="{FF2B5EF4-FFF2-40B4-BE49-F238E27FC236}">
                <a16:creationId xmlns:a16="http://schemas.microsoft.com/office/drawing/2014/main" id="{0233D9F1-A6A2-49B7-93F1-9314596F2306}"/>
              </a:ext>
            </a:extLst>
          </p:cNvPr>
          <p:cNvSpPr/>
          <p:nvPr/>
        </p:nvSpPr>
        <p:spPr bwMode="auto">
          <a:xfrm rot="5400000" flipV="1">
            <a:off x="8089619" y="4366208"/>
            <a:ext cx="142558" cy="1334071"/>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44" name="Rectangle 43">
            <a:extLst>
              <a:ext uri="{FF2B5EF4-FFF2-40B4-BE49-F238E27FC236}">
                <a16:creationId xmlns:a16="http://schemas.microsoft.com/office/drawing/2014/main" id="{B8C8808A-3107-4A38-805F-78855DA43EE6}"/>
              </a:ext>
            </a:extLst>
          </p:cNvPr>
          <p:cNvSpPr/>
          <p:nvPr/>
        </p:nvSpPr>
        <p:spPr bwMode="auto">
          <a:xfrm>
            <a:off x="4745736" y="5680362"/>
            <a:ext cx="492816" cy="249388"/>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NDP</a:t>
            </a:r>
          </a:p>
        </p:txBody>
      </p:sp>
      <p:cxnSp>
        <p:nvCxnSpPr>
          <p:cNvPr id="45" name="Straight Arrow Connector 44">
            <a:extLst>
              <a:ext uri="{FF2B5EF4-FFF2-40B4-BE49-F238E27FC236}">
                <a16:creationId xmlns:a16="http://schemas.microsoft.com/office/drawing/2014/main" id="{6DEAF6BB-6113-4A57-8EFF-4878D83EEBB5}"/>
              </a:ext>
            </a:extLst>
          </p:cNvPr>
          <p:cNvCxnSpPr>
            <a:cxnSpLocks/>
          </p:cNvCxnSpPr>
          <p:nvPr/>
        </p:nvCxnSpPr>
        <p:spPr bwMode="auto">
          <a:xfrm flipV="1">
            <a:off x="4953000" y="5409208"/>
            <a:ext cx="0" cy="274320"/>
          </a:xfrm>
          <a:prstGeom prst="straightConnector1">
            <a:avLst/>
          </a:prstGeom>
          <a:solidFill>
            <a:srgbClr val="F9B500"/>
          </a:solidFill>
          <a:ln w="9525" cap="flat" cmpd="sng" algn="ctr">
            <a:solidFill>
              <a:srgbClr val="808284"/>
            </a:solidFill>
            <a:prstDash val="solid"/>
            <a:round/>
            <a:headEnd type="none" w="lg" len="med"/>
            <a:tailEnd type="arrow"/>
          </a:ln>
          <a:effectLst/>
        </p:spPr>
      </p:cxnSp>
      <p:sp>
        <p:nvSpPr>
          <p:cNvPr id="46" name="Rectangle 45">
            <a:extLst>
              <a:ext uri="{FF2B5EF4-FFF2-40B4-BE49-F238E27FC236}">
                <a16:creationId xmlns:a16="http://schemas.microsoft.com/office/drawing/2014/main" id="{2EC9CC57-15B3-4CA7-8B3C-541D4FEC62A8}"/>
              </a:ext>
            </a:extLst>
          </p:cNvPr>
          <p:cNvSpPr/>
          <p:nvPr/>
        </p:nvSpPr>
        <p:spPr bwMode="auto">
          <a:xfrm>
            <a:off x="7584384" y="5680362"/>
            <a:ext cx="492816" cy="251713"/>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NDP</a:t>
            </a:r>
          </a:p>
        </p:txBody>
      </p:sp>
      <p:cxnSp>
        <p:nvCxnSpPr>
          <p:cNvPr id="47" name="Straight Arrow Connector 46">
            <a:extLst>
              <a:ext uri="{FF2B5EF4-FFF2-40B4-BE49-F238E27FC236}">
                <a16:creationId xmlns:a16="http://schemas.microsoft.com/office/drawing/2014/main" id="{5E42FB1F-0BF7-4364-86B2-F2FA063B4581}"/>
              </a:ext>
            </a:extLst>
          </p:cNvPr>
          <p:cNvCxnSpPr>
            <a:cxnSpLocks/>
          </p:cNvCxnSpPr>
          <p:nvPr/>
        </p:nvCxnSpPr>
        <p:spPr bwMode="auto">
          <a:xfrm flipV="1">
            <a:off x="7848600" y="5409208"/>
            <a:ext cx="0" cy="274320"/>
          </a:xfrm>
          <a:prstGeom prst="straightConnector1">
            <a:avLst/>
          </a:prstGeom>
          <a:solidFill>
            <a:srgbClr val="F9B500"/>
          </a:solidFill>
          <a:ln w="9525" cap="flat" cmpd="sng" algn="ctr">
            <a:solidFill>
              <a:srgbClr val="808284"/>
            </a:solidFill>
            <a:prstDash val="solid"/>
            <a:round/>
            <a:headEnd type="none" w="lg" len="med"/>
            <a:tailEnd type="arrow"/>
          </a:ln>
          <a:effectLst/>
        </p:spPr>
      </p:cxnSp>
      <p:sp>
        <p:nvSpPr>
          <p:cNvPr id="48" name="TextBox 47">
            <a:extLst>
              <a:ext uri="{FF2B5EF4-FFF2-40B4-BE49-F238E27FC236}">
                <a16:creationId xmlns:a16="http://schemas.microsoft.com/office/drawing/2014/main" id="{44EF34DE-5CC7-46EC-AB9F-AB6D2A8C652D}"/>
              </a:ext>
            </a:extLst>
          </p:cNvPr>
          <p:cNvSpPr txBox="1"/>
          <p:nvPr/>
        </p:nvSpPr>
        <p:spPr>
          <a:xfrm>
            <a:off x="1893730" y="5178377"/>
            <a:ext cx="381485"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AP</a:t>
            </a:r>
          </a:p>
        </p:txBody>
      </p:sp>
      <p:sp>
        <p:nvSpPr>
          <p:cNvPr id="49" name="TextBox 48">
            <a:extLst>
              <a:ext uri="{FF2B5EF4-FFF2-40B4-BE49-F238E27FC236}">
                <a16:creationId xmlns:a16="http://schemas.microsoft.com/office/drawing/2014/main" id="{26581934-7D7E-4262-9C96-0D9950A9ABC0}"/>
              </a:ext>
            </a:extLst>
          </p:cNvPr>
          <p:cNvSpPr txBox="1"/>
          <p:nvPr/>
        </p:nvSpPr>
        <p:spPr>
          <a:xfrm>
            <a:off x="1893725" y="5712641"/>
            <a:ext cx="56111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STA</a:t>
            </a:r>
          </a:p>
        </p:txBody>
      </p:sp>
      <p:cxnSp>
        <p:nvCxnSpPr>
          <p:cNvPr id="50" name="Straight Arrow Connector 49">
            <a:extLst>
              <a:ext uri="{FF2B5EF4-FFF2-40B4-BE49-F238E27FC236}">
                <a16:creationId xmlns:a16="http://schemas.microsoft.com/office/drawing/2014/main" id="{30D3265B-B20B-460C-8274-035CE2C93F91}"/>
              </a:ext>
            </a:extLst>
          </p:cNvPr>
          <p:cNvCxnSpPr/>
          <p:nvPr/>
        </p:nvCxnSpPr>
        <p:spPr bwMode="auto">
          <a:xfrm>
            <a:off x="5987751" y="5744932"/>
            <a:ext cx="1506107" cy="0"/>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51" name="TextBox 50">
            <a:extLst>
              <a:ext uri="{FF2B5EF4-FFF2-40B4-BE49-F238E27FC236}">
                <a16:creationId xmlns:a16="http://schemas.microsoft.com/office/drawing/2014/main" id="{6588A54F-ED25-4737-BA5D-1472824D9C02}"/>
              </a:ext>
            </a:extLst>
          </p:cNvPr>
          <p:cNvSpPr txBox="1"/>
          <p:nvPr/>
        </p:nvSpPr>
        <p:spPr>
          <a:xfrm>
            <a:off x="6476014" y="5560368"/>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sp>
        <p:nvSpPr>
          <p:cNvPr id="52" name="TextBox 51">
            <a:extLst>
              <a:ext uri="{FF2B5EF4-FFF2-40B4-BE49-F238E27FC236}">
                <a16:creationId xmlns:a16="http://schemas.microsoft.com/office/drawing/2014/main" id="{9707810B-A912-44E8-BBD9-C24B6B0431D7}"/>
              </a:ext>
            </a:extLst>
          </p:cNvPr>
          <p:cNvSpPr txBox="1"/>
          <p:nvPr/>
        </p:nvSpPr>
        <p:spPr>
          <a:xfrm>
            <a:off x="7844020" y="4751611"/>
            <a:ext cx="741691"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SP</a:t>
            </a:r>
          </a:p>
        </p:txBody>
      </p:sp>
      <p:sp>
        <p:nvSpPr>
          <p:cNvPr id="53" name="TextBox 52">
            <a:extLst>
              <a:ext uri="{FF2B5EF4-FFF2-40B4-BE49-F238E27FC236}">
                <a16:creationId xmlns:a16="http://schemas.microsoft.com/office/drawing/2014/main" id="{5A25AA6B-054E-4D85-AD72-BDEF30411FB6}"/>
              </a:ext>
            </a:extLst>
          </p:cNvPr>
          <p:cNvSpPr txBox="1"/>
          <p:nvPr/>
        </p:nvSpPr>
        <p:spPr>
          <a:xfrm>
            <a:off x="5016837" y="4778754"/>
            <a:ext cx="741691"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SP</a:t>
            </a:r>
          </a:p>
        </p:txBody>
      </p:sp>
      <p:cxnSp>
        <p:nvCxnSpPr>
          <p:cNvPr id="54" name="Straight Arrow Connector 53">
            <a:extLst>
              <a:ext uri="{FF2B5EF4-FFF2-40B4-BE49-F238E27FC236}">
                <a16:creationId xmlns:a16="http://schemas.microsoft.com/office/drawing/2014/main" id="{E509D456-1DD7-4F6E-9536-A638F9E495B6}"/>
              </a:ext>
            </a:extLst>
          </p:cNvPr>
          <p:cNvCxnSpPr>
            <a:cxnSpLocks/>
          </p:cNvCxnSpPr>
          <p:nvPr/>
        </p:nvCxnSpPr>
        <p:spPr bwMode="auto">
          <a:xfrm>
            <a:off x="2870479" y="5744932"/>
            <a:ext cx="1783200" cy="13805"/>
          </a:xfrm>
          <a:prstGeom prst="straightConnector1">
            <a:avLst/>
          </a:prstGeom>
          <a:solidFill>
            <a:srgbClr val="F9B500"/>
          </a:solidFill>
          <a:ln w="9525" cap="flat" cmpd="sng" algn="ctr">
            <a:solidFill>
              <a:srgbClr val="808284"/>
            </a:solidFill>
            <a:prstDash val="solid"/>
            <a:round/>
            <a:headEnd type="arrow" w="lg" len="med"/>
            <a:tailEnd type="arrow"/>
          </a:ln>
          <a:effectLst/>
        </p:spPr>
      </p:cxnSp>
    </p:spTree>
    <p:extLst>
      <p:ext uri="{BB962C8B-B14F-4D97-AF65-F5344CB8AC3E}">
        <p14:creationId xmlns:p14="http://schemas.microsoft.com/office/powerpoint/2010/main" val="3342369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2 – Trigger-Enabled Individual TWT</a:t>
            </a:r>
          </a:p>
        </p:txBody>
      </p:sp>
      <p:sp>
        <p:nvSpPr>
          <p:cNvPr id="3" name="Content Placeholder 2"/>
          <p:cNvSpPr>
            <a:spLocks noGrp="1"/>
          </p:cNvSpPr>
          <p:nvPr>
            <p:ph idx="1"/>
          </p:nvPr>
        </p:nvSpPr>
        <p:spPr>
          <a:xfrm>
            <a:off x="914401" y="1742577"/>
            <a:ext cx="10361084" cy="2600823"/>
          </a:xfrm>
        </p:spPr>
        <p:txBody>
          <a:bodyPr/>
          <a:lstStyle/>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TWT-responding/scheduling AP: sensing initiator/receiver</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TWT-requesting/scheduled STA: sensing responder/transmitter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After the STA agrees with the AP on a wake schedule for a trigger-enabled TWT, it transitions to the doze state.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the beginning of the first TWT SP, </a:t>
            </a:r>
            <a:r>
              <a:rPr lang="en-GB" sz="1600" dirty="0">
                <a:effectLst/>
                <a:latin typeface="Times New Roman" panose="02020603050405020304" pitchFamily="18" charset="0"/>
                <a:ea typeface="Times New Roman" panose="02020603050405020304" pitchFamily="18" charset="0"/>
              </a:rPr>
              <a:t>the AP transmits a trigger frame (TF) to solicitate NDP transmissions.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GB" sz="1600" dirty="0">
                <a:latin typeface="Times New Roman" panose="02020603050405020304" pitchFamily="18" charset="0"/>
                <a:ea typeface="Times New Roman" panose="02020603050405020304" pitchFamily="18" charset="0"/>
              </a:rPr>
              <a:t>T</a:t>
            </a: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he station wakes up, receives the TF, and transmits an NDP frame to the AP.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AP receives the NDP frame and performs sensing measurement.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STA goes to sleep until the start of the next TWT SP.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AP and the STA repeat the above process during each TWT SP.</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
        <p:nvSpPr>
          <p:cNvPr id="34" name="TextBox 33">
            <a:extLst>
              <a:ext uri="{FF2B5EF4-FFF2-40B4-BE49-F238E27FC236}">
                <a16:creationId xmlns:a16="http://schemas.microsoft.com/office/drawing/2014/main" id="{EC429873-1A4C-4090-96C9-02121E29976B}"/>
              </a:ext>
            </a:extLst>
          </p:cNvPr>
          <p:cNvSpPr txBox="1"/>
          <p:nvPr/>
        </p:nvSpPr>
        <p:spPr>
          <a:xfrm>
            <a:off x="3435178" y="5213426"/>
            <a:ext cx="914400" cy="914400"/>
          </a:xfrm>
          <a:prstGeom prst="rect">
            <a:avLst/>
          </a:prstGeom>
          <a:noFill/>
        </p:spPr>
        <p:txBody>
          <a:bodyPr wrap="none" lIns="91440" tIns="45720" rIns="91440" rtlCol="0" anchor="t">
            <a:noAutofit/>
          </a:bodyPr>
          <a:lstStyle/>
          <a:p>
            <a:pPr defTabSz="914400" eaLnBrk="1" hangingPunct="1">
              <a:buClrTx/>
              <a:buSzTx/>
              <a:buFontTx/>
              <a:buNone/>
            </a:pPr>
            <a:endParaRPr lang="en-US" sz="2200" dirty="0" err="1">
              <a:solidFill>
                <a:srgbClr val="000000"/>
              </a:solidFill>
              <a:latin typeface="Arial" charset="0"/>
              <a:ea typeface="+mn-ea"/>
            </a:endParaRPr>
          </a:p>
        </p:txBody>
      </p:sp>
      <p:cxnSp>
        <p:nvCxnSpPr>
          <p:cNvPr id="35" name="Straight Connector 34">
            <a:extLst>
              <a:ext uri="{FF2B5EF4-FFF2-40B4-BE49-F238E27FC236}">
                <a16:creationId xmlns:a16="http://schemas.microsoft.com/office/drawing/2014/main" id="{0F6DBDFE-E795-4BD4-B71D-560D8688E2A7}"/>
              </a:ext>
            </a:extLst>
          </p:cNvPr>
          <p:cNvCxnSpPr/>
          <p:nvPr/>
        </p:nvCxnSpPr>
        <p:spPr bwMode="auto">
          <a:xfrm>
            <a:off x="1893730" y="5590427"/>
            <a:ext cx="8679873" cy="0"/>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6" name="Rectangle 35">
            <a:extLst>
              <a:ext uri="{FF2B5EF4-FFF2-40B4-BE49-F238E27FC236}">
                <a16:creationId xmlns:a16="http://schemas.microsoft.com/office/drawing/2014/main" id="{F5BAED98-5B3E-4320-8969-9C3360636731}"/>
              </a:ext>
            </a:extLst>
          </p:cNvPr>
          <p:cNvSpPr/>
          <p:nvPr/>
        </p:nvSpPr>
        <p:spPr bwMode="auto">
          <a:xfrm>
            <a:off x="2718079" y="5354900"/>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cxnSp>
        <p:nvCxnSpPr>
          <p:cNvPr id="37" name="Straight Connector 36">
            <a:extLst>
              <a:ext uri="{FF2B5EF4-FFF2-40B4-BE49-F238E27FC236}">
                <a16:creationId xmlns:a16="http://schemas.microsoft.com/office/drawing/2014/main" id="{80DFF602-E55A-4AE4-8FA6-A511CFAF5B77}"/>
              </a:ext>
            </a:extLst>
          </p:cNvPr>
          <p:cNvCxnSpPr/>
          <p:nvPr/>
        </p:nvCxnSpPr>
        <p:spPr bwMode="auto">
          <a:xfrm>
            <a:off x="1921435" y="6162802"/>
            <a:ext cx="8652168" cy="0"/>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8" name="Rectangle 37">
            <a:extLst>
              <a:ext uri="{FF2B5EF4-FFF2-40B4-BE49-F238E27FC236}">
                <a16:creationId xmlns:a16="http://schemas.microsoft.com/office/drawing/2014/main" id="{194A1CE8-13C6-4958-9BED-B2B47478F583}"/>
              </a:ext>
            </a:extLst>
          </p:cNvPr>
          <p:cNvSpPr/>
          <p:nvPr/>
        </p:nvSpPr>
        <p:spPr bwMode="auto">
          <a:xfrm>
            <a:off x="2407214" y="5917750"/>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39" name="TextBox 38">
            <a:extLst>
              <a:ext uri="{FF2B5EF4-FFF2-40B4-BE49-F238E27FC236}">
                <a16:creationId xmlns:a16="http://schemas.microsoft.com/office/drawing/2014/main" id="{3E7BA089-924C-4C26-A122-4975D3CB3923}"/>
              </a:ext>
            </a:extLst>
          </p:cNvPr>
          <p:cNvSpPr txBox="1"/>
          <p:nvPr/>
        </p:nvSpPr>
        <p:spPr>
          <a:xfrm>
            <a:off x="2247510" y="5560982"/>
            <a:ext cx="706104"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a:t>
            </a:r>
          </a:p>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Request</a:t>
            </a:r>
          </a:p>
        </p:txBody>
      </p:sp>
      <p:sp>
        <p:nvSpPr>
          <p:cNvPr id="40" name="TextBox 39">
            <a:extLst>
              <a:ext uri="{FF2B5EF4-FFF2-40B4-BE49-F238E27FC236}">
                <a16:creationId xmlns:a16="http://schemas.microsoft.com/office/drawing/2014/main" id="{F4815E06-D028-4D0C-B3D0-BBAF292D3645}"/>
              </a:ext>
            </a:extLst>
          </p:cNvPr>
          <p:cNvSpPr txBox="1"/>
          <p:nvPr/>
        </p:nvSpPr>
        <p:spPr>
          <a:xfrm>
            <a:off x="2552315" y="5026699"/>
            <a:ext cx="886224"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a:t>
            </a:r>
          </a:p>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Response</a:t>
            </a:r>
          </a:p>
        </p:txBody>
      </p:sp>
      <p:cxnSp>
        <p:nvCxnSpPr>
          <p:cNvPr id="41" name="Straight Arrow Connector 40">
            <a:extLst>
              <a:ext uri="{FF2B5EF4-FFF2-40B4-BE49-F238E27FC236}">
                <a16:creationId xmlns:a16="http://schemas.microsoft.com/office/drawing/2014/main" id="{7F194960-FD34-4AD8-9D08-21B83FB7EEA4}"/>
              </a:ext>
            </a:extLst>
          </p:cNvPr>
          <p:cNvCxnSpPr>
            <a:cxnSpLocks/>
          </p:cNvCxnSpPr>
          <p:nvPr/>
        </p:nvCxnSpPr>
        <p:spPr bwMode="auto">
          <a:xfrm flipH="1">
            <a:off x="3762375" y="4862710"/>
            <a:ext cx="3721963" cy="15635"/>
          </a:xfrm>
          <a:prstGeom prst="straightConnector1">
            <a:avLst/>
          </a:prstGeom>
          <a:solidFill>
            <a:srgbClr val="F9B500"/>
          </a:solidFill>
          <a:ln w="9525" cap="flat" cmpd="sng" algn="ctr">
            <a:solidFill>
              <a:srgbClr val="808284"/>
            </a:solidFill>
            <a:prstDash val="solid"/>
            <a:round/>
            <a:headEnd type="arrow" w="med" len="med"/>
            <a:tailEnd type="arrow"/>
          </a:ln>
          <a:effectLst/>
        </p:spPr>
      </p:cxnSp>
      <p:sp>
        <p:nvSpPr>
          <p:cNvPr id="42" name="TextBox 41">
            <a:extLst>
              <a:ext uri="{FF2B5EF4-FFF2-40B4-BE49-F238E27FC236}">
                <a16:creationId xmlns:a16="http://schemas.microsoft.com/office/drawing/2014/main" id="{967D632F-1FF9-4CB8-9C71-25E4A4511C75}"/>
              </a:ext>
            </a:extLst>
          </p:cNvPr>
          <p:cNvSpPr txBox="1"/>
          <p:nvPr/>
        </p:nvSpPr>
        <p:spPr>
          <a:xfrm>
            <a:off x="5210520" y="4645968"/>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a:t>
            </a:r>
          </a:p>
        </p:txBody>
      </p:sp>
      <p:cxnSp>
        <p:nvCxnSpPr>
          <p:cNvPr id="43" name="Straight Arrow Connector 42">
            <a:extLst>
              <a:ext uri="{FF2B5EF4-FFF2-40B4-BE49-F238E27FC236}">
                <a16:creationId xmlns:a16="http://schemas.microsoft.com/office/drawing/2014/main" id="{09F49324-DC06-40BD-8A03-BC11E3D151E1}"/>
              </a:ext>
            </a:extLst>
          </p:cNvPr>
          <p:cNvCxnSpPr>
            <a:cxnSpLocks/>
          </p:cNvCxnSpPr>
          <p:nvPr/>
        </p:nvCxnSpPr>
        <p:spPr bwMode="auto">
          <a:xfrm flipV="1">
            <a:off x="2485149" y="5584327"/>
            <a:ext cx="0" cy="342949"/>
          </a:xfrm>
          <a:prstGeom prst="straightConnector1">
            <a:avLst/>
          </a:prstGeom>
          <a:solidFill>
            <a:srgbClr val="F9B500"/>
          </a:solidFill>
          <a:ln w="9525" cap="flat" cmpd="sng" algn="ctr">
            <a:solidFill>
              <a:srgbClr val="808284"/>
            </a:solidFill>
            <a:prstDash val="solid"/>
            <a:round/>
            <a:headEnd type="none" w="lg" len="med"/>
            <a:tailEnd type="arrow"/>
          </a:ln>
          <a:effectLst/>
        </p:spPr>
      </p:cxnSp>
      <p:cxnSp>
        <p:nvCxnSpPr>
          <p:cNvPr id="44" name="Straight Arrow Connector 43">
            <a:extLst>
              <a:ext uri="{FF2B5EF4-FFF2-40B4-BE49-F238E27FC236}">
                <a16:creationId xmlns:a16="http://schemas.microsoft.com/office/drawing/2014/main" id="{B2E172FE-1838-4A9E-9D80-ACF030800A7E}"/>
              </a:ext>
            </a:extLst>
          </p:cNvPr>
          <p:cNvCxnSpPr>
            <a:cxnSpLocks/>
          </p:cNvCxnSpPr>
          <p:nvPr/>
        </p:nvCxnSpPr>
        <p:spPr bwMode="auto">
          <a:xfrm>
            <a:off x="2801204" y="5590427"/>
            <a:ext cx="0" cy="572375"/>
          </a:xfrm>
          <a:prstGeom prst="straightConnector1">
            <a:avLst/>
          </a:prstGeom>
          <a:solidFill>
            <a:srgbClr val="F9B500"/>
          </a:solidFill>
          <a:ln w="9525" cap="flat" cmpd="sng" algn="ctr">
            <a:solidFill>
              <a:srgbClr val="808284"/>
            </a:solidFill>
            <a:prstDash val="solid"/>
            <a:round/>
            <a:headEnd type="none" w="lg" len="med"/>
            <a:tailEnd type="arrow"/>
          </a:ln>
          <a:effectLst/>
        </p:spPr>
      </p:cxnSp>
      <p:sp>
        <p:nvSpPr>
          <p:cNvPr id="45" name="Left Brace 44">
            <a:extLst>
              <a:ext uri="{FF2B5EF4-FFF2-40B4-BE49-F238E27FC236}">
                <a16:creationId xmlns:a16="http://schemas.microsoft.com/office/drawing/2014/main" id="{AD1A764C-3C5E-4D74-9521-CBB002BE87CB}"/>
              </a:ext>
            </a:extLst>
          </p:cNvPr>
          <p:cNvSpPr/>
          <p:nvPr/>
        </p:nvSpPr>
        <p:spPr bwMode="auto">
          <a:xfrm rot="5400000" flipV="1">
            <a:off x="8551434" y="4071629"/>
            <a:ext cx="163639" cy="2278783"/>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46" name="Rectangle 45">
            <a:extLst>
              <a:ext uri="{FF2B5EF4-FFF2-40B4-BE49-F238E27FC236}">
                <a16:creationId xmlns:a16="http://schemas.microsoft.com/office/drawing/2014/main" id="{C2D914E3-79C4-4641-A0EF-D498B5AA7612}"/>
              </a:ext>
            </a:extLst>
          </p:cNvPr>
          <p:cNvSpPr/>
          <p:nvPr/>
        </p:nvSpPr>
        <p:spPr bwMode="auto">
          <a:xfrm rot="10800000" flipV="1">
            <a:off x="8033486" y="5926637"/>
            <a:ext cx="430752" cy="235783"/>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NDP</a:t>
            </a:r>
          </a:p>
        </p:txBody>
      </p:sp>
      <p:cxnSp>
        <p:nvCxnSpPr>
          <p:cNvPr id="47" name="Straight Arrow Connector 46">
            <a:extLst>
              <a:ext uri="{FF2B5EF4-FFF2-40B4-BE49-F238E27FC236}">
                <a16:creationId xmlns:a16="http://schemas.microsoft.com/office/drawing/2014/main" id="{9913206E-4F75-4DDB-9B9D-D9B72B9D1149}"/>
              </a:ext>
            </a:extLst>
          </p:cNvPr>
          <p:cNvCxnSpPr>
            <a:cxnSpLocks/>
          </p:cNvCxnSpPr>
          <p:nvPr/>
        </p:nvCxnSpPr>
        <p:spPr bwMode="auto">
          <a:xfrm>
            <a:off x="4038600" y="5562748"/>
            <a:ext cx="0" cy="600054"/>
          </a:xfrm>
          <a:prstGeom prst="straightConnector1">
            <a:avLst/>
          </a:prstGeom>
          <a:solidFill>
            <a:srgbClr val="F9B500"/>
          </a:solidFill>
          <a:ln w="9525" cap="flat" cmpd="sng" algn="ctr">
            <a:solidFill>
              <a:srgbClr val="808284"/>
            </a:solidFill>
            <a:prstDash val="solid"/>
            <a:round/>
            <a:headEnd type="none" w="lg" len="med"/>
            <a:tailEnd type="arrow"/>
          </a:ln>
          <a:effectLst/>
        </p:spPr>
      </p:cxnSp>
      <p:cxnSp>
        <p:nvCxnSpPr>
          <p:cNvPr id="48" name="Straight Arrow Connector 47">
            <a:extLst>
              <a:ext uri="{FF2B5EF4-FFF2-40B4-BE49-F238E27FC236}">
                <a16:creationId xmlns:a16="http://schemas.microsoft.com/office/drawing/2014/main" id="{88FF6BB8-2C51-4FE9-ACD9-6170126CF184}"/>
              </a:ext>
            </a:extLst>
          </p:cNvPr>
          <p:cNvCxnSpPr>
            <a:cxnSpLocks/>
          </p:cNvCxnSpPr>
          <p:nvPr/>
        </p:nvCxnSpPr>
        <p:spPr bwMode="auto">
          <a:xfrm>
            <a:off x="7772400" y="5584327"/>
            <a:ext cx="0" cy="578475"/>
          </a:xfrm>
          <a:prstGeom prst="straightConnector1">
            <a:avLst/>
          </a:prstGeom>
          <a:solidFill>
            <a:srgbClr val="F9B500"/>
          </a:solidFill>
          <a:ln w="9525" cap="flat" cmpd="sng" algn="ctr">
            <a:solidFill>
              <a:srgbClr val="808284"/>
            </a:solidFill>
            <a:prstDash val="solid"/>
            <a:round/>
            <a:headEnd type="none" w="lg" len="med"/>
            <a:tailEnd type="arrow"/>
          </a:ln>
          <a:effectLst/>
        </p:spPr>
      </p:cxnSp>
      <p:cxnSp>
        <p:nvCxnSpPr>
          <p:cNvPr id="49" name="Straight Arrow Connector 48">
            <a:extLst>
              <a:ext uri="{FF2B5EF4-FFF2-40B4-BE49-F238E27FC236}">
                <a16:creationId xmlns:a16="http://schemas.microsoft.com/office/drawing/2014/main" id="{23487421-648A-4A30-9D5A-69E57053597B}"/>
              </a:ext>
            </a:extLst>
          </p:cNvPr>
          <p:cNvCxnSpPr>
            <a:cxnSpLocks/>
          </p:cNvCxnSpPr>
          <p:nvPr/>
        </p:nvCxnSpPr>
        <p:spPr bwMode="auto">
          <a:xfrm flipV="1">
            <a:off x="8237384" y="5576445"/>
            <a:ext cx="0" cy="356019"/>
          </a:xfrm>
          <a:prstGeom prst="straightConnector1">
            <a:avLst/>
          </a:prstGeom>
          <a:solidFill>
            <a:srgbClr val="F9B500"/>
          </a:solidFill>
          <a:ln w="9525" cap="flat" cmpd="sng" algn="ctr">
            <a:solidFill>
              <a:srgbClr val="808284"/>
            </a:solidFill>
            <a:prstDash val="solid"/>
            <a:round/>
            <a:headEnd type="none" w="lg" len="med"/>
            <a:tailEnd type="arrow"/>
          </a:ln>
          <a:effectLst/>
        </p:spPr>
      </p:cxnSp>
      <p:sp>
        <p:nvSpPr>
          <p:cNvPr id="50" name="TextBox 49">
            <a:extLst>
              <a:ext uri="{FF2B5EF4-FFF2-40B4-BE49-F238E27FC236}">
                <a16:creationId xmlns:a16="http://schemas.microsoft.com/office/drawing/2014/main" id="{A33BC29E-C352-4A77-8780-38F2B5CF14FA}"/>
              </a:ext>
            </a:extLst>
          </p:cNvPr>
          <p:cNvSpPr txBox="1"/>
          <p:nvPr/>
        </p:nvSpPr>
        <p:spPr>
          <a:xfrm>
            <a:off x="1893730" y="5345613"/>
            <a:ext cx="381485"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AP</a:t>
            </a:r>
          </a:p>
        </p:txBody>
      </p:sp>
      <p:sp>
        <p:nvSpPr>
          <p:cNvPr id="51" name="TextBox 50">
            <a:extLst>
              <a:ext uri="{FF2B5EF4-FFF2-40B4-BE49-F238E27FC236}">
                <a16:creationId xmlns:a16="http://schemas.microsoft.com/office/drawing/2014/main" id="{3D3BBB01-492A-4460-B853-0A01D8312AD9}"/>
              </a:ext>
            </a:extLst>
          </p:cNvPr>
          <p:cNvSpPr txBox="1"/>
          <p:nvPr/>
        </p:nvSpPr>
        <p:spPr>
          <a:xfrm>
            <a:off x="1893725" y="5941368"/>
            <a:ext cx="56111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STA</a:t>
            </a:r>
          </a:p>
        </p:txBody>
      </p:sp>
      <p:cxnSp>
        <p:nvCxnSpPr>
          <p:cNvPr id="52" name="Straight Arrow Connector 51">
            <a:extLst>
              <a:ext uri="{FF2B5EF4-FFF2-40B4-BE49-F238E27FC236}">
                <a16:creationId xmlns:a16="http://schemas.microsoft.com/office/drawing/2014/main" id="{99F3E158-D48B-469A-8FA2-96390B66A0EF}"/>
              </a:ext>
            </a:extLst>
          </p:cNvPr>
          <p:cNvCxnSpPr>
            <a:cxnSpLocks/>
          </p:cNvCxnSpPr>
          <p:nvPr/>
        </p:nvCxnSpPr>
        <p:spPr bwMode="auto">
          <a:xfrm flipV="1">
            <a:off x="6091903" y="5995121"/>
            <a:ext cx="1401955" cy="1415"/>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53" name="TextBox 52">
            <a:extLst>
              <a:ext uri="{FF2B5EF4-FFF2-40B4-BE49-F238E27FC236}">
                <a16:creationId xmlns:a16="http://schemas.microsoft.com/office/drawing/2014/main" id="{08D1BB93-69D3-4609-AD21-E75CCBA3B63C}"/>
              </a:ext>
            </a:extLst>
          </p:cNvPr>
          <p:cNvSpPr txBox="1"/>
          <p:nvPr/>
        </p:nvSpPr>
        <p:spPr>
          <a:xfrm>
            <a:off x="6533164" y="5765704"/>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sp>
        <p:nvSpPr>
          <p:cNvPr id="54" name="TextBox 53">
            <a:extLst>
              <a:ext uri="{FF2B5EF4-FFF2-40B4-BE49-F238E27FC236}">
                <a16:creationId xmlns:a16="http://schemas.microsoft.com/office/drawing/2014/main" id="{9E38E092-CAE0-43B0-9885-A3AC62F40255}"/>
              </a:ext>
            </a:extLst>
          </p:cNvPr>
          <p:cNvSpPr txBox="1"/>
          <p:nvPr/>
        </p:nvSpPr>
        <p:spPr>
          <a:xfrm>
            <a:off x="8320270" y="4947422"/>
            <a:ext cx="741691"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SP</a:t>
            </a:r>
          </a:p>
        </p:txBody>
      </p:sp>
      <p:sp>
        <p:nvSpPr>
          <p:cNvPr id="55" name="TextBox 54">
            <a:extLst>
              <a:ext uri="{FF2B5EF4-FFF2-40B4-BE49-F238E27FC236}">
                <a16:creationId xmlns:a16="http://schemas.microsoft.com/office/drawing/2014/main" id="{C80B0390-4E31-4A0C-925A-E3F5812C3D3E}"/>
              </a:ext>
            </a:extLst>
          </p:cNvPr>
          <p:cNvSpPr txBox="1"/>
          <p:nvPr/>
        </p:nvSpPr>
        <p:spPr>
          <a:xfrm>
            <a:off x="4635837" y="4936465"/>
            <a:ext cx="741691"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SP</a:t>
            </a:r>
          </a:p>
        </p:txBody>
      </p:sp>
      <p:sp>
        <p:nvSpPr>
          <p:cNvPr id="56" name="Rectangle 55">
            <a:extLst>
              <a:ext uri="{FF2B5EF4-FFF2-40B4-BE49-F238E27FC236}">
                <a16:creationId xmlns:a16="http://schemas.microsoft.com/office/drawing/2014/main" id="{1EFF99F6-1F30-42B0-A7D3-2ED29D74814C}"/>
              </a:ext>
            </a:extLst>
          </p:cNvPr>
          <p:cNvSpPr/>
          <p:nvPr/>
        </p:nvSpPr>
        <p:spPr bwMode="auto">
          <a:xfrm>
            <a:off x="7582306" y="5354900"/>
            <a:ext cx="342494"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TF</a:t>
            </a:r>
          </a:p>
        </p:txBody>
      </p:sp>
      <p:sp>
        <p:nvSpPr>
          <p:cNvPr id="57" name="Rectangle 56">
            <a:extLst>
              <a:ext uri="{FF2B5EF4-FFF2-40B4-BE49-F238E27FC236}">
                <a16:creationId xmlns:a16="http://schemas.microsoft.com/office/drawing/2014/main" id="{9BFBF980-6532-4BDF-A53F-08F0249D83B4}"/>
              </a:ext>
            </a:extLst>
          </p:cNvPr>
          <p:cNvSpPr/>
          <p:nvPr/>
        </p:nvSpPr>
        <p:spPr bwMode="auto">
          <a:xfrm>
            <a:off x="3886200" y="5354900"/>
            <a:ext cx="360966"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TF</a:t>
            </a:r>
          </a:p>
        </p:txBody>
      </p:sp>
      <p:sp>
        <p:nvSpPr>
          <p:cNvPr id="58" name="Rectangle 57">
            <a:extLst>
              <a:ext uri="{FF2B5EF4-FFF2-40B4-BE49-F238E27FC236}">
                <a16:creationId xmlns:a16="http://schemas.microsoft.com/office/drawing/2014/main" id="{571FAB3D-5B41-4CC4-AB93-5A0D7F2DB9FE}"/>
              </a:ext>
            </a:extLst>
          </p:cNvPr>
          <p:cNvSpPr/>
          <p:nvPr/>
        </p:nvSpPr>
        <p:spPr bwMode="auto">
          <a:xfrm rot="10800000" flipV="1">
            <a:off x="4356836" y="5926637"/>
            <a:ext cx="430752" cy="235783"/>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NDP</a:t>
            </a:r>
          </a:p>
        </p:txBody>
      </p:sp>
      <p:sp>
        <p:nvSpPr>
          <p:cNvPr id="59" name="Left Brace 58">
            <a:extLst>
              <a:ext uri="{FF2B5EF4-FFF2-40B4-BE49-F238E27FC236}">
                <a16:creationId xmlns:a16="http://schemas.microsoft.com/office/drawing/2014/main" id="{63A2FC6D-5BD7-420C-971B-B91D5D82EB5A}"/>
              </a:ext>
            </a:extLst>
          </p:cNvPr>
          <p:cNvSpPr/>
          <p:nvPr/>
        </p:nvSpPr>
        <p:spPr bwMode="auto">
          <a:xfrm rot="5400000" flipV="1">
            <a:off x="4865259" y="4071629"/>
            <a:ext cx="163639" cy="2278783"/>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cxnSp>
        <p:nvCxnSpPr>
          <p:cNvPr id="60" name="Straight Arrow Connector 59">
            <a:extLst>
              <a:ext uri="{FF2B5EF4-FFF2-40B4-BE49-F238E27FC236}">
                <a16:creationId xmlns:a16="http://schemas.microsoft.com/office/drawing/2014/main" id="{33400C65-F0F1-4785-B211-4A8C3F779888}"/>
              </a:ext>
            </a:extLst>
          </p:cNvPr>
          <p:cNvCxnSpPr>
            <a:cxnSpLocks/>
          </p:cNvCxnSpPr>
          <p:nvPr/>
        </p:nvCxnSpPr>
        <p:spPr bwMode="auto">
          <a:xfrm flipV="1">
            <a:off x="4560734" y="5584327"/>
            <a:ext cx="0" cy="348136"/>
          </a:xfrm>
          <a:prstGeom prst="straightConnector1">
            <a:avLst/>
          </a:prstGeom>
          <a:solidFill>
            <a:srgbClr val="F9B500"/>
          </a:solidFill>
          <a:ln w="9525" cap="flat" cmpd="sng" algn="ctr">
            <a:solidFill>
              <a:srgbClr val="808284"/>
            </a:solidFill>
            <a:prstDash val="solid"/>
            <a:round/>
            <a:headEnd type="none" w="lg" len="med"/>
            <a:tailEnd type="arrow"/>
          </a:ln>
          <a:effectLst/>
        </p:spPr>
      </p:cxnSp>
      <p:cxnSp>
        <p:nvCxnSpPr>
          <p:cNvPr id="61" name="Straight Arrow Connector 60">
            <a:extLst>
              <a:ext uri="{FF2B5EF4-FFF2-40B4-BE49-F238E27FC236}">
                <a16:creationId xmlns:a16="http://schemas.microsoft.com/office/drawing/2014/main" id="{11806CDC-FF3E-4E20-ABD7-AD7E5156F1D5}"/>
              </a:ext>
            </a:extLst>
          </p:cNvPr>
          <p:cNvCxnSpPr>
            <a:cxnSpLocks/>
          </p:cNvCxnSpPr>
          <p:nvPr/>
        </p:nvCxnSpPr>
        <p:spPr bwMode="auto">
          <a:xfrm flipV="1">
            <a:off x="2895600" y="5997951"/>
            <a:ext cx="912087" cy="1"/>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62" name="TextBox 61">
            <a:extLst>
              <a:ext uri="{FF2B5EF4-FFF2-40B4-BE49-F238E27FC236}">
                <a16:creationId xmlns:a16="http://schemas.microsoft.com/office/drawing/2014/main" id="{69C7C739-500B-4A54-8752-264175E323A9}"/>
              </a:ext>
            </a:extLst>
          </p:cNvPr>
          <p:cNvSpPr txBox="1"/>
          <p:nvPr/>
        </p:nvSpPr>
        <p:spPr>
          <a:xfrm>
            <a:off x="3124200" y="5765704"/>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spTree>
    <p:extLst>
      <p:ext uri="{BB962C8B-B14F-4D97-AF65-F5344CB8AC3E}">
        <p14:creationId xmlns:p14="http://schemas.microsoft.com/office/powerpoint/2010/main" val="1600075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3 – TWT for NDPA Sounding</a:t>
            </a:r>
          </a:p>
        </p:txBody>
      </p:sp>
      <p:sp>
        <p:nvSpPr>
          <p:cNvPr id="3" name="Content Placeholder 2"/>
          <p:cNvSpPr>
            <a:spLocks noGrp="1"/>
          </p:cNvSpPr>
          <p:nvPr>
            <p:ph idx="1"/>
          </p:nvPr>
        </p:nvSpPr>
        <p:spPr>
          <a:xfrm>
            <a:off x="914400" y="1828800"/>
            <a:ext cx="10667993" cy="2281307"/>
          </a:xfrm>
        </p:spPr>
        <p:txBody>
          <a:bodyPr/>
          <a:lstStyle/>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TWT-responding/scheduling AP: sensing initiator/transmitter</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TWT-requesting/scheduled STA: sensing responder/receiver</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After the STA agrees with the AP on a wake schedule for an individual TWT, it transitions to the doze state.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the beginning of the first TWT SP, the AP transmits an NDPA frame followed by an NDP frame to the STA.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STA wakes up, receives the NDPA and NDP frames, performs measurement, and </a:t>
            </a:r>
            <a:r>
              <a:rPr lang="en-GB" sz="1600" dirty="0">
                <a:latin typeface="Times New Roman" panose="02020603050405020304" pitchFamily="18" charset="0"/>
                <a:ea typeface="Times New Roman" panose="02020603050405020304" pitchFamily="18" charset="0"/>
              </a:rPr>
              <a:t>feedback</a:t>
            </a: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s measurement result.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STA goes to sleep until the start of the next TWT SP.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The AP and the STA repeat the above process during each TWT SP.</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
        <p:nvSpPr>
          <p:cNvPr id="7" name="TextBox 6">
            <a:extLst>
              <a:ext uri="{FF2B5EF4-FFF2-40B4-BE49-F238E27FC236}">
                <a16:creationId xmlns:a16="http://schemas.microsoft.com/office/drawing/2014/main" id="{DD7BB1C1-25EE-4986-AB63-5C1FFEC638AD}"/>
              </a:ext>
            </a:extLst>
          </p:cNvPr>
          <p:cNvSpPr txBox="1"/>
          <p:nvPr/>
        </p:nvSpPr>
        <p:spPr>
          <a:xfrm>
            <a:off x="3435178" y="5289499"/>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8" name="Straight Connector 7">
            <a:extLst>
              <a:ext uri="{FF2B5EF4-FFF2-40B4-BE49-F238E27FC236}">
                <a16:creationId xmlns:a16="http://schemas.microsoft.com/office/drawing/2014/main" id="{227F96C0-CCE2-4729-8024-AB4796AACE2D}"/>
              </a:ext>
            </a:extLst>
          </p:cNvPr>
          <p:cNvCxnSpPr/>
          <p:nvPr/>
        </p:nvCxnSpPr>
        <p:spPr bwMode="auto">
          <a:xfrm>
            <a:off x="1893730" y="5666500"/>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9" name="Rectangle 8">
            <a:extLst>
              <a:ext uri="{FF2B5EF4-FFF2-40B4-BE49-F238E27FC236}">
                <a16:creationId xmlns:a16="http://schemas.microsoft.com/office/drawing/2014/main" id="{14F757FD-3763-464D-B92B-126229DB3B51}"/>
              </a:ext>
            </a:extLst>
          </p:cNvPr>
          <p:cNvSpPr/>
          <p:nvPr/>
        </p:nvSpPr>
        <p:spPr bwMode="auto">
          <a:xfrm>
            <a:off x="2718079" y="5430973"/>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pitchFamily="-112" charset="-128"/>
            </a:endParaRPr>
          </a:p>
        </p:txBody>
      </p:sp>
      <p:cxnSp>
        <p:nvCxnSpPr>
          <p:cNvPr id="10" name="Straight Connector 9">
            <a:extLst>
              <a:ext uri="{FF2B5EF4-FFF2-40B4-BE49-F238E27FC236}">
                <a16:creationId xmlns:a16="http://schemas.microsoft.com/office/drawing/2014/main" id="{429F0E4C-05C4-436A-A2A3-593FEB089FAB}"/>
              </a:ext>
            </a:extLst>
          </p:cNvPr>
          <p:cNvCxnSpPr/>
          <p:nvPr/>
        </p:nvCxnSpPr>
        <p:spPr bwMode="auto">
          <a:xfrm>
            <a:off x="1921435" y="6238875"/>
            <a:ext cx="8652168"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11" name="Rectangle 10">
            <a:extLst>
              <a:ext uri="{FF2B5EF4-FFF2-40B4-BE49-F238E27FC236}">
                <a16:creationId xmlns:a16="http://schemas.microsoft.com/office/drawing/2014/main" id="{7E6E206D-1DA8-4BDE-9A00-C9EDB2AA1D11}"/>
              </a:ext>
            </a:extLst>
          </p:cNvPr>
          <p:cNvSpPr/>
          <p:nvPr/>
        </p:nvSpPr>
        <p:spPr bwMode="auto">
          <a:xfrm>
            <a:off x="2407214" y="5993823"/>
            <a:ext cx="152400"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pitchFamily="-112" charset="-128"/>
            </a:endParaRPr>
          </a:p>
        </p:txBody>
      </p:sp>
      <p:sp>
        <p:nvSpPr>
          <p:cNvPr id="12" name="TextBox 11">
            <a:extLst>
              <a:ext uri="{FF2B5EF4-FFF2-40B4-BE49-F238E27FC236}">
                <a16:creationId xmlns:a16="http://schemas.microsoft.com/office/drawing/2014/main" id="{1D274E92-45BB-431B-AA74-E03C5D814992}"/>
              </a:ext>
            </a:extLst>
          </p:cNvPr>
          <p:cNvSpPr txBox="1"/>
          <p:nvPr/>
        </p:nvSpPr>
        <p:spPr>
          <a:xfrm>
            <a:off x="2247510" y="5637055"/>
            <a:ext cx="70610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TWT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Request</a:t>
            </a:r>
          </a:p>
        </p:txBody>
      </p:sp>
      <p:sp>
        <p:nvSpPr>
          <p:cNvPr id="13" name="TextBox 12">
            <a:extLst>
              <a:ext uri="{FF2B5EF4-FFF2-40B4-BE49-F238E27FC236}">
                <a16:creationId xmlns:a16="http://schemas.microsoft.com/office/drawing/2014/main" id="{4ADBD75D-2A2F-47AB-BCB7-BB0914071AAE}"/>
              </a:ext>
            </a:extLst>
          </p:cNvPr>
          <p:cNvSpPr txBox="1"/>
          <p:nvPr/>
        </p:nvSpPr>
        <p:spPr>
          <a:xfrm>
            <a:off x="2552315" y="5102772"/>
            <a:ext cx="88622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TWT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Response</a:t>
            </a:r>
          </a:p>
        </p:txBody>
      </p:sp>
      <p:cxnSp>
        <p:nvCxnSpPr>
          <p:cNvPr id="14" name="Straight Arrow Connector 13">
            <a:extLst>
              <a:ext uri="{FF2B5EF4-FFF2-40B4-BE49-F238E27FC236}">
                <a16:creationId xmlns:a16="http://schemas.microsoft.com/office/drawing/2014/main" id="{271F55AC-3A96-46A8-92B5-23F1F9828F3D}"/>
              </a:ext>
            </a:extLst>
          </p:cNvPr>
          <p:cNvCxnSpPr>
            <a:cxnSpLocks/>
          </p:cNvCxnSpPr>
          <p:nvPr/>
        </p:nvCxnSpPr>
        <p:spPr bwMode="auto">
          <a:xfrm flipH="1">
            <a:off x="3762375" y="4938783"/>
            <a:ext cx="3721963" cy="15635"/>
          </a:xfrm>
          <a:prstGeom prst="straightConnector1">
            <a:avLst/>
          </a:prstGeom>
          <a:solidFill>
            <a:schemeClr val="accent1"/>
          </a:solidFill>
          <a:ln w="9525" cap="flat" cmpd="sng" algn="ctr">
            <a:solidFill>
              <a:srgbClr val="808284"/>
            </a:solidFill>
            <a:prstDash val="solid"/>
            <a:round/>
            <a:headEnd type="arrow" w="med" len="med"/>
            <a:tailEnd type="arrow"/>
          </a:ln>
          <a:effectLst/>
        </p:spPr>
      </p:cxnSp>
      <p:sp>
        <p:nvSpPr>
          <p:cNvPr id="15" name="TextBox 14">
            <a:extLst>
              <a:ext uri="{FF2B5EF4-FFF2-40B4-BE49-F238E27FC236}">
                <a16:creationId xmlns:a16="http://schemas.microsoft.com/office/drawing/2014/main" id="{F364A24A-6612-4B52-AFA1-DE660B374F29}"/>
              </a:ext>
            </a:extLst>
          </p:cNvPr>
          <p:cNvSpPr txBox="1"/>
          <p:nvPr/>
        </p:nvSpPr>
        <p:spPr>
          <a:xfrm>
            <a:off x="5210520" y="4722168"/>
            <a:ext cx="1246444"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TWT wake</a:t>
            </a:r>
            <a:r>
              <a:rPr kumimoji="0" lang="en-US" sz="900" b="0" i="0" u="none" strike="noStrike" kern="0" cap="none" spc="0" normalizeH="0" noProof="0" dirty="0">
                <a:ln>
                  <a:noFill/>
                </a:ln>
                <a:solidFill>
                  <a:sysClr val="windowText" lastClr="000000"/>
                </a:solidFill>
                <a:effectLst/>
                <a:uLnTx/>
                <a:uFillTx/>
                <a:latin typeface="Arial" panose="020B0604020202020204" pitchFamily="34" charset="0"/>
                <a:cs typeface="Arial" panose="020B0604020202020204" pitchFamily="34" charset="0"/>
              </a:rPr>
              <a:t> interval</a:t>
            </a:r>
            <a:endPar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cxnSp>
        <p:nvCxnSpPr>
          <p:cNvPr id="16" name="Straight Arrow Connector 15">
            <a:extLst>
              <a:ext uri="{FF2B5EF4-FFF2-40B4-BE49-F238E27FC236}">
                <a16:creationId xmlns:a16="http://schemas.microsoft.com/office/drawing/2014/main" id="{3DAABEB2-0764-4728-A6BC-7AB7A02788C8}"/>
              </a:ext>
            </a:extLst>
          </p:cNvPr>
          <p:cNvCxnSpPr>
            <a:cxnSpLocks/>
          </p:cNvCxnSpPr>
          <p:nvPr/>
        </p:nvCxnSpPr>
        <p:spPr bwMode="auto">
          <a:xfrm flipV="1">
            <a:off x="2485149" y="5666500"/>
            <a:ext cx="0" cy="336849"/>
          </a:xfrm>
          <a:prstGeom prst="straightConnector1">
            <a:avLst/>
          </a:prstGeom>
          <a:solidFill>
            <a:schemeClr val="accent1"/>
          </a:solidFill>
          <a:ln w="9525" cap="flat" cmpd="sng" algn="ctr">
            <a:solidFill>
              <a:srgbClr val="808284"/>
            </a:solidFill>
            <a:prstDash val="solid"/>
            <a:round/>
            <a:headEnd type="none" w="lg" len="med"/>
            <a:tailEnd type="arrow"/>
          </a:ln>
          <a:effectLst/>
        </p:spPr>
      </p:cxnSp>
      <p:cxnSp>
        <p:nvCxnSpPr>
          <p:cNvPr id="17" name="Straight Arrow Connector 16">
            <a:extLst>
              <a:ext uri="{FF2B5EF4-FFF2-40B4-BE49-F238E27FC236}">
                <a16:creationId xmlns:a16="http://schemas.microsoft.com/office/drawing/2014/main" id="{358D11C1-DA90-4AEE-8371-D4D2B61A07F8}"/>
              </a:ext>
            </a:extLst>
          </p:cNvPr>
          <p:cNvCxnSpPr>
            <a:cxnSpLocks/>
          </p:cNvCxnSpPr>
          <p:nvPr/>
        </p:nvCxnSpPr>
        <p:spPr bwMode="auto">
          <a:xfrm>
            <a:off x="2801204" y="5666500"/>
            <a:ext cx="0" cy="572375"/>
          </a:xfrm>
          <a:prstGeom prst="straightConnector1">
            <a:avLst/>
          </a:prstGeom>
          <a:solidFill>
            <a:schemeClr val="accent1"/>
          </a:solidFill>
          <a:ln w="9525" cap="flat" cmpd="sng" algn="ctr">
            <a:solidFill>
              <a:srgbClr val="808284"/>
            </a:solidFill>
            <a:prstDash val="solid"/>
            <a:round/>
            <a:headEnd type="none" w="lg" len="med"/>
            <a:tailEnd type="arrow"/>
          </a:ln>
          <a:effectLst/>
        </p:spPr>
      </p:cxnSp>
      <p:sp>
        <p:nvSpPr>
          <p:cNvPr id="18" name="Left Brace 17">
            <a:extLst>
              <a:ext uri="{FF2B5EF4-FFF2-40B4-BE49-F238E27FC236}">
                <a16:creationId xmlns:a16="http://schemas.microsoft.com/office/drawing/2014/main" id="{FFF27173-1251-4950-9ADC-D9B2EA4DAC8F}"/>
              </a:ext>
            </a:extLst>
          </p:cNvPr>
          <p:cNvSpPr/>
          <p:nvPr/>
        </p:nvSpPr>
        <p:spPr bwMode="auto">
          <a:xfrm rot="5400000" flipV="1">
            <a:off x="8551434" y="4147702"/>
            <a:ext cx="163639" cy="2278783"/>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pitchFamily="-112" charset="-128"/>
            </a:endParaRPr>
          </a:p>
        </p:txBody>
      </p:sp>
      <p:sp>
        <p:nvSpPr>
          <p:cNvPr id="19" name="Rectangle 18">
            <a:extLst>
              <a:ext uri="{FF2B5EF4-FFF2-40B4-BE49-F238E27FC236}">
                <a16:creationId xmlns:a16="http://schemas.microsoft.com/office/drawing/2014/main" id="{EB8C4613-FCB2-479D-B66D-0674E708806B}"/>
              </a:ext>
            </a:extLst>
          </p:cNvPr>
          <p:cNvSpPr/>
          <p:nvPr/>
        </p:nvSpPr>
        <p:spPr bwMode="auto">
          <a:xfrm rot="10800000" flipV="1">
            <a:off x="8211312" y="5421685"/>
            <a:ext cx="430752" cy="235783"/>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NDP</a:t>
            </a:r>
          </a:p>
        </p:txBody>
      </p:sp>
      <p:cxnSp>
        <p:nvCxnSpPr>
          <p:cNvPr id="20" name="Straight Arrow Connector 19">
            <a:extLst>
              <a:ext uri="{FF2B5EF4-FFF2-40B4-BE49-F238E27FC236}">
                <a16:creationId xmlns:a16="http://schemas.microsoft.com/office/drawing/2014/main" id="{5420CD7C-37EE-4C3B-97E1-BBB72C52F76D}"/>
              </a:ext>
            </a:extLst>
          </p:cNvPr>
          <p:cNvCxnSpPr>
            <a:cxnSpLocks/>
          </p:cNvCxnSpPr>
          <p:nvPr/>
        </p:nvCxnSpPr>
        <p:spPr bwMode="auto">
          <a:xfrm>
            <a:off x="4151376" y="5638821"/>
            <a:ext cx="0" cy="600054"/>
          </a:xfrm>
          <a:prstGeom prst="straightConnector1">
            <a:avLst/>
          </a:prstGeom>
          <a:solidFill>
            <a:schemeClr val="accent1"/>
          </a:solidFill>
          <a:ln w="9525" cap="flat" cmpd="sng" algn="ctr">
            <a:solidFill>
              <a:srgbClr val="808284"/>
            </a:solidFill>
            <a:prstDash val="solid"/>
            <a:round/>
            <a:headEnd type="none" w="lg" len="med"/>
            <a:tailEnd type="arrow"/>
          </a:ln>
          <a:effectLst/>
        </p:spPr>
      </p:cxnSp>
      <p:cxnSp>
        <p:nvCxnSpPr>
          <p:cNvPr id="21" name="Straight Arrow Connector 20">
            <a:extLst>
              <a:ext uri="{FF2B5EF4-FFF2-40B4-BE49-F238E27FC236}">
                <a16:creationId xmlns:a16="http://schemas.microsoft.com/office/drawing/2014/main" id="{DFE0B054-5CA5-47E3-9BBF-1160E5CD68C5}"/>
              </a:ext>
            </a:extLst>
          </p:cNvPr>
          <p:cNvCxnSpPr>
            <a:cxnSpLocks/>
          </p:cNvCxnSpPr>
          <p:nvPr/>
        </p:nvCxnSpPr>
        <p:spPr bwMode="auto">
          <a:xfrm>
            <a:off x="7818120" y="5660400"/>
            <a:ext cx="0" cy="578475"/>
          </a:xfrm>
          <a:prstGeom prst="straightConnector1">
            <a:avLst/>
          </a:prstGeom>
          <a:solidFill>
            <a:schemeClr val="accent1"/>
          </a:solidFill>
          <a:ln w="9525" cap="flat" cmpd="sng" algn="ctr">
            <a:solidFill>
              <a:srgbClr val="808284"/>
            </a:solidFill>
            <a:prstDash val="solid"/>
            <a:round/>
            <a:headEnd type="none" w="lg" len="med"/>
            <a:tailEnd type="arrow"/>
          </a:ln>
          <a:effectLst/>
        </p:spPr>
      </p:cxnSp>
      <p:sp>
        <p:nvSpPr>
          <p:cNvPr id="22" name="Rectangle 21">
            <a:extLst>
              <a:ext uri="{FF2B5EF4-FFF2-40B4-BE49-F238E27FC236}">
                <a16:creationId xmlns:a16="http://schemas.microsoft.com/office/drawing/2014/main" id="{BEFD2757-DFCB-49D2-AC1D-A13D86ACB4AC}"/>
              </a:ext>
            </a:extLst>
          </p:cNvPr>
          <p:cNvSpPr/>
          <p:nvPr/>
        </p:nvSpPr>
        <p:spPr bwMode="auto">
          <a:xfrm>
            <a:off x="8782054" y="5897880"/>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measurement feedback</a:t>
            </a:r>
          </a:p>
        </p:txBody>
      </p:sp>
      <p:cxnSp>
        <p:nvCxnSpPr>
          <p:cNvPr id="23" name="Straight Arrow Connector 22">
            <a:extLst>
              <a:ext uri="{FF2B5EF4-FFF2-40B4-BE49-F238E27FC236}">
                <a16:creationId xmlns:a16="http://schemas.microsoft.com/office/drawing/2014/main" id="{BBC84292-8220-45B4-B27C-69AAFFEDD537}"/>
              </a:ext>
            </a:extLst>
          </p:cNvPr>
          <p:cNvCxnSpPr>
            <a:cxnSpLocks/>
          </p:cNvCxnSpPr>
          <p:nvPr/>
        </p:nvCxnSpPr>
        <p:spPr bwMode="auto">
          <a:xfrm flipV="1">
            <a:off x="9227984" y="5648346"/>
            <a:ext cx="0" cy="255415"/>
          </a:xfrm>
          <a:prstGeom prst="straightConnector1">
            <a:avLst/>
          </a:prstGeom>
          <a:solidFill>
            <a:schemeClr val="accent1"/>
          </a:solidFill>
          <a:ln w="9525" cap="flat" cmpd="sng" algn="ctr">
            <a:solidFill>
              <a:srgbClr val="808284"/>
            </a:solidFill>
            <a:prstDash val="solid"/>
            <a:round/>
            <a:headEnd type="none" w="lg" len="med"/>
            <a:tailEnd type="arrow"/>
          </a:ln>
          <a:effectLst/>
        </p:spPr>
      </p:cxnSp>
      <p:sp>
        <p:nvSpPr>
          <p:cNvPr id="24" name="TextBox 23">
            <a:extLst>
              <a:ext uri="{FF2B5EF4-FFF2-40B4-BE49-F238E27FC236}">
                <a16:creationId xmlns:a16="http://schemas.microsoft.com/office/drawing/2014/main" id="{D6B08A73-AD67-4743-B9BE-D43F1EC6E20B}"/>
              </a:ext>
            </a:extLst>
          </p:cNvPr>
          <p:cNvSpPr txBox="1"/>
          <p:nvPr/>
        </p:nvSpPr>
        <p:spPr>
          <a:xfrm>
            <a:off x="1893730" y="5421686"/>
            <a:ext cx="381485"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AP</a:t>
            </a:r>
          </a:p>
        </p:txBody>
      </p:sp>
      <p:sp>
        <p:nvSpPr>
          <p:cNvPr id="25" name="TextBox 24">
            <a:extLst>
              <a:ext uri="{FF2B5EF4-FFF2-40B4-BE49-F238E27FC236}">
                <a16:creationId xmlns:a16="http://schemas.microsoft.com/office/drawing/2014/main" id="{6675081F-F513-4D11-8DB0-5A217CC49346}"/>
              </a:ext>
            </a:extLst>
          </p:cNvPr>
          <p:cNvSpPr txBox="1"/>
          <p:nvPr/>
        </p:nvSpPr>
        <p:spPr>
          <a:xfrm>
            <a:off x="1893725" y="6017441"/>
            <a:ext cx="561114"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STA</a:t>
            </a:r>
          </a:p>
        </p:txBody>
      </p:sp>
      <p:cxnSp>
        <p:nvCxnSpPr>
          <p:cNvPr id="26" name="Straight Arrow Connector 25">
            <a:extLst>
              <a:ext uri="{FF2B5EF4-FFF2-40B4-BE49-F238E27FC236}">
                <a16:creationId xmlns:a16="http://schemas.microsoft.com/office/drawing/2014/main" id="{85108331-3822-4A8A-9458-F240E2916A06}"/>
              </a:ext>
            </a:extLst>
          </p:cNvPr>
          <p:cNvCxnSpPr>
            <a:cxnSpLocks/>
          </p:cNvCxnSpPr>
          <p:nvPr/>
        </p:nvCxnSpPr>
        <p:spPr bwMode="auto">
          <a:xfrm flipV="1">
            <a:off x="6091903" y="5928319"/>
            <a:ext cx="1401955" cy="1415"/>
          </a:xfrm>
          <a:prstGeom prst="straightConnector1">
            <a:avLst/>
          </a:prstGeom>
          <a:solidFill>
            <a:schemeClr val="accent1"/>
          </a:solidFill>
          <a:ln w="9525" cap="flat" cmpd="sng" algn="ctr">
            <a:solidFill>
              <a:srgbClr val="808284"/>
            </a:solidFill>
            <a:prstDash val="solid"/>
            <a:round/>
            <a:headEnd type="arrow" w="lg" len="med"/>
            <a:tailEnd type="arrow"/>
          </a:ln>
          <a:effectLst/>
        </p:spPr>
      </p:cxnSp>
      <p:sp>
        <p:nvSpPr>
          <p:cNvPr id="27" name="TextBox 26">
            <a:extLst>
              <a:ext uri="{FF2B5EF4-FFF2-40B4-BE49-F238E27FC236}">
                <a16:creationId xmlns:a16="http://schemas.microsoft.com/office/drawing/2014/main" id="{D037A26C-8F2E-4E59-99CA-950C28484D0E}"/>
              </a:ext>
            </a:extLst>
          </p:cNvPr>
          <p:cNvSpPr txBox="1"/>
          <p:nvPr/>
        </p:nvSpPr>
        <p:spPr>
          <a:xfrm>
            <a:off x="6533164" y="5717346"/>
            <a:ext cx="1246444"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kern="0" dirty="0">
                <a:solidFill>
                  <a:sysClr val="windowText" lastClr="000000"/>
                </a:solidFill>
                <a:latin typeface="Arial" panose="020B0604020202020204" pitchFamily="34" charset="0"/>
                <a:cs typeface="Arial" panose="020B0604020202020204" pitchFamily="34" charset="0"/>
              </a:rPr>
              <a:t>doze</a:t>
            </a:r>
            <a:endPar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E4B30040-2D0E-42ED-BCE9-CAB484AC9287}"/>
              </a:ext>
            </a:extLst>
          </p:cNvPr>
          <p:cNvSpPr txBox="1"/>
          <p:nvPr/>
        </p:nvSpPr>
        <p:spPr>
          <a:xfrm>
            <a:off x="8320270" y="5023495"/>
            <a:ext cx="74169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TWT SP</a:t>
            </a:r>
          </a:p>
        </p:txBody>
      </p:sp>
      <p:sp>
        <p:nvSpPr>
          <p:cNvPr id="29" name="TextBox 28">
            <a:extLst>
              <a:ext uri="{FF2B5EF4-FFF2-40B4-BE49-F238E27FC236}">
                <a16:creationId xmlns:a16="http://schemas.microsoft.com/office/drawing/2014/main" id="{51F408F5-4019-482F-8F92-AB96E7FE5324}"/>
              </a:ext>
            </a:extLst>
          </p:cNvPr>
          <p:cNvSpPr txBox="1"/>
          <p:nvPr/>
        </p:nvSpPr>
        <p:spPr>
          <a:xfrm>
            <a:off x="4635837" y="5012538"/>
            <a:ext cx="741691"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TWT SP</a:t>
            </a:r>
          </a:p>
        </p:txBody>
      </p:sp>
      <p:sp>
        <p:nvSpPr>
          <p:cNvPr id="30" name="Rectangle 29">
            <a:extLst>
              <a:ext uri="{FF2B5EF4-FFF2-40B4-BE49-F238E27FC236}">
                <a16:creationId xmlns:a16="http://schemas.microsoft.com/office/drawing/2014/main" id="{D2EC9F70-0416-4196-AD5E-B0F532AF4145}"/>
              </a:ext>
            </a:extLst>
          </p:cNvPr>
          <p:cNvSpPr/>
          <p:nvPr/>
        </p:nvSpPr>
        <p:spPr bwMode="auto">
          <a:xfrm>
            <a:off x="7566764" y="5430973"/>
            <a:ext cx="510436"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NDPA</a:t>
            </a:r>
          </a:p>
        </p:txBody>
      </p:sp>
      <p:sp>
        <p:nvSpPr>
          <p:cNvPr id="31" name="Rectangle 30">
            <a:extLst>
              <a:ext uri="{FF2B5EF4-FFF2-40B4-BE49-F238E27FC236}">
                <a16:creationId xmlns:a16="http://schemas.microsoft.com/office/drawing/2014/main" id="{87C7F19B-AECA-41C9-8F5E-9C5AB864B092}"/>
              </a:ext>
            </a:extLst>
          </p:cNvPr>
          <p:cNvSpPr/>
          <p:nvPr/>
        </p:nvSpPr>
        <p:spPr bwMode="auto">
          <a:xfrm>
            <a:off x="3909164" y="5430973"/>
            <a:ext cx="510436" cy="235527"/>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NDPA</a:t>
            </a:r>
          </a:p>
        </p:txBody>
      </p:sp>
      <p:sp>
        <p:nvSpPr>
          <p:cNvPr id="32" name="Rectangle 31">
            <a:extLst>
              <a:ext uri="{FF2B5EF4-FFF2-40B4-BE49-F238E27FC236}">
                <a16:creationId xmlns:a16="http://schemas.microsoft.com/office/drawing/2014/main" id="{FDDAE3BD-AFB9-4E30-A73B-5279AC403261}"/>
              </a:ext>
            </a:extLst>
          </p:cNvPr>
          <p:cNvSpPr/>
          <p:nvPr/>
        </p:nvSpPr>
        <p:spPr bwMode="auto">
          <a:xfrm rot="10800000" flipV="1">
            <a:off x="4553712" y="5430974"/>
            <a:ext cx="430752" cy="236020"/>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NDP</a:t>
            </a:r>
          </a:p>
        </p:txBody>
      </p:sp>
      <p:sp>
        <p:nvSpPr>
          <p:cNvPr id="33" name="Rectangle 32">
            <a:extLst>
              <a:ext uri="{FF2B5EF4-FFF2-40B4-BE49-F238E27FC236}">
                <a16:creationId xmlns:a16="http://schemas.microsoft.com/office/drawing/2014/main" id="{5A0F8DC3-B3B4-4F7B-A238-90306EE84D9C}"/>
              </a:ext>
            </a:extLst>
          </p:cNvPr>
          <p:cNvSpPr/>
          <p:nvPr/>
        </p:nvSpPr>
        <p:spPr bwMode="auto">
          <a:xfrm>
            <a:off x="5105404" y="5898747"/>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measurement feedback</a:t>
            </a:r>
          </a:p>
        </p:txBody>
      </p:sp>
      <p:sp>
        <p:nvSpPr>
          <p:cNvPr id="34" name="Left Brace 33">
            <a:extLst>
              <a:ext uri="{FF2B5EF4-FFF2-40B4-BE49-F238E27FC236}">
                <a16:creationId xmlns:a16="http://schemas.microsoft.com/office/drawing/2014/main" id="{7B31FDD2-D257-4FD8-9662-87950134421A}"/>
              </a:ext>
            </a:extLst>
          </p:cNvPr>
          <p:cNvSpPr/>
          <p:nvPr/>
        </p:nvSpPr>
        <p:spPr bwMode="auto">
          <a:xfrm rot="5400000" flipV="1">
            <a:off x="4865259" y="4147702"/>
            <a:ext cx="163639" cy="2278783"/>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pitchFamily="-112" charset="-128"/>
            </a:endParaRPr>
          </a:p>
        </p:txBody>
      </p:sp>
      <p:cxnSp>
        <p:nvCxnSpPr>
          <p:cNvPr id="35" name="Straight Arrow Connector 34">
            <a:extLst>
              <a:ext uri="{FF2B5EF4-FFF2-40B4-BE49-F238E27FC236}">
                <a16:creationId xmlns:a16="http://schemas.microsoft.com/office/drawing/2014/main" id="{E5015154-124D-4311-8838-006888E7B1B8}"/>
              </a:ext>
            </a:extLst>
          </p:cNvPr>
          <p:cNvCxnSpPr>
            <a:cxnSpLocks/>
          </p:cNvCxnSpPr>
          <p:nvPr/>
        </p:nvCxnSpPr>
        <p:spPr bwMode="auto">
          <a:xfrm>
            <a:off x="4764024" y="5648346"/>
            <a:ext cx="0" cy="600054"/>
          </a:xfrm>
          <a:prstGeom prst="straightConnector1">
            <a:avLst/>
          </a:prstGeom>
          <a:solidFill>
            <a:schemeClr val="accent1"/>
          </a:solidFill>
          <a:ln w="9525" cap="flat" cmpd="sng" algn="ctr">
            <a:solidFill>
              <a:srgbClr val="808284"/>
            </a:solidFill>
            <a:prstDash val="solid"/>
            <a:round/>
            <a:headEnd type="none" w="lg" len="med"/>
            <a:tailEnd type="arrow"/>
          </a:ln>
          <a:effectLst/>
        </p:spPr>
      </p:cxnSp>
      <p:cxnSp>
        <p:nvCxnSpPr>
          <p:cNvPr id="36" name="Straight Arrow Connector 35">
            <a:extLst>
              <a:ext uri="{FF2B5EF4-FFF2-40B4-BE49-F238E27FC236}">
                <a16:creationId xmlns:a16="http://schemas.microsoft.com/office/drawing/2014/main" id="{5DDF3B6D-8ACB-4B3A-A37F-09574DF93228}"/>
              </a:ext>
            </a:extLst>
          </p:cNvPr>
          <p:cNvCxnSpPr>
            <a:cxnSpLocks/>
          </p:cNvCxnSpPr>
          <p:nvPr/>
        </p:nvCxnSpPr>
        <p:spPr bwMode="auto">
          <a:xfrm flipV="1">
            <a:off x="5560859" y="5666500"/>
            <a:ext cx="0" cy="227736"/>
          </a:xfrm>
          <a:prstGeom prst="straightConnector1">
            <a:avLst/>
          </a:prstGeom>
          <a:solidFill>
            <a:schemeClr val="accent1"/>
          </a:solidFill>
          <a:ln w="9525" cap="flat" cmpd="sng" algn="ctr">
            <a:solidFill>
              <a:srgbClr val="808284"/>
            </a:solidFill>
            <a:prstDash val="solid"/>
            <a:round/>
            <a:headEnd type="none" w="lg" len="med"/>
            <a:tailEnd type="arrow"/>
          </a:ln>
          <a:effectLst/>
        </p:spPr>
      </p:cxnSp>
      <p:cxnSp>
        <p:nvCxnSpPr>
          <p:cNvPr id="37" name="Straight Arrow Connector 36">
            <a:extLst>
              <a:ext uri="{FF2B5EF4-FFF2-40B4-BE49-F238E27FC236}">
                <a16:creationId xmlns:a16="http://schemas.microsoft.com/office/drawing/2014/main" id="{A55D6394-90A9-4A61-BCE0-FF0C165C1DEB}"/>
              </a:ext>
            </a:extLst>
          </p:cNvPr>
          <p:cNvCxnSpPr>
            <a:cxnSpLocks/>
          </p:cNvCxnSpPr>
          <p:nvPr/>
        </p:nvCxnSpPr>
        <p:spPr bwMode="auto">
          <a:xfrm>
            <a:off x="8424016" y="5660400"/>
            <a:ext cx="0" cy="578475"/>
          </a:xfrm>
          <a:prstGeom prst="straightConnector1">
            <a:avLst/>
          </a:prstGeom>
          <a:solidFill>
            <a:schemeClr val="accent1"/>
          </a:solidFill>
          <a:ln w="9525" cap="flat" cmpd="sng" algn="ctr">
            <a:solidFill>
              <a:srgbClr val="808284"/>
            </a:solidFill>
            <a:prstDash val="solid"/>
            <a:round/>
            <a:headEnd type="none" w="lg" len="med"/>
            <a:tailEnd type="arrow"/>
          </a:ln>
          <a:effectLst/>
        </p:spPr>
      </p:cxnSp>
      <p:cxnSp>
        <p:nvCxnSpPr>
          <p:cNvPr id="38" name="Straight Arrow Connector 37">
            <a:extLst>
              <a:ext uri="{FF2B5EF4-FFF2-40B4-BE49-F238E27FC236}">
                <a16:creationId xmlns:a16="http://schemas.microsoft.com/office/drawing/2014/main" id="{C35E8755-22D8-4CF9-ABFD-BCF6CA859E5A}"/>
              </a:ext>
            </a:extLst>
          </p:cNvPr>
          <p:cNvCxnSpPr>
            <a:cxnSpLocks/>
          </p:cNvCxnSpPr>
          <p:nvPr/>
        </p:nvCxnSpPr>
        <p:spPr bwMode="auto">
          <a:xfrm>
            <a:off x="2898648" y="5923305"/>
            <a:ext cx="937208" cy="6429"/>
          </a:xfrm>
          <a:prstGeom prst="straightConnector1">
            <a:avLst/>
          </a:prstGeom>
          <a:solidFill>
            <a:schemeClr val="accent1"/>
          </a:solidFill>
          <a:ln w="9525" cap="flat" cmpd="sng" algn="ctr">
            <a:solidFill>
              <a:srgbClr val="808284"/>
            </a:solidFill>
            <a:prstDash val="solid"/>
            <a:round/>
            <a:headEnd type="arrow" w="lg" len="med"/>
            <a:tailEnd type="arrow"/>
          </a:ln>
          <a:effectLst/>
        </p:spPr>
      </p:cxnSp>
      <p:sp>
        <p:nvSpPr>
          <p:cNvPr id="44" name="TextBox 43">
            <a:extLst>
              <a:ext uri="{FF2B5EF4-FFF2-40B4-BE49-F238E27FC236}">
                <a16:creationId xmlns:a16="http://schemas.microsoft.com/office/drawing/2014/main" id="{3880097A-6BE5-4483-B71E-D457831DFEAB}"/>
              </a:ext>
            </a:extLst>
          </p:cNvPr>
          <p:cNvSpPr txBox="1"/>
          <p:nvPr/>
        </p:nvSpPr>
        <p:spPr>
          <a:xfrm>
            <a:off x="3098845" y="571182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kern="0" dirty="0">
                <a:solidFill>
                  <a:sysClr val="windowText" lastClr="000000"/>
                </a:solidFill>
                <a:latin typeface="Arial" panose="020B0604020202020204" pitchFamily="34" charset="0"/>
                <a:cs typeface="Arial" panose="020B0604020202020204" pitchFamily="34" charset="0"/>
              </a:rPr>
              <a:t>doze</a:t>
            </a:r>
            <a:endPar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2694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A high-level introduction to TWT-based WLAN sensing measurement has been presented.</a:t>
            </a:r>
          </a:p>
          <a:p>
            <a:pPr>
              <a:buFont typeface="Times New Roman" pitchFamily="16" charset="0"/>
              <a:buChar char="•"/>
            </a:pPr>
            <a:r>
              <a:rPr lang="en-GB" sz="1800">
                <a:effectLst/>
                <a:latin typeface="Times New Roman" panose="02020603050405020304" pitchFamily="18" charset="0"/>
                <a:ea typeface="Times New Roman" panose="02020603050405020304" pitchFamily="18" charset="0"/>
              </a:rPr>
              <a:t>Using </a:t>
            </a:r>
            <a:r>
              <a:rPr lang="en-GB" sz="1800" dirty="0">
                <a:effectLst/>
                <a:latin typeface="Times New Roman" panose="02020603050405020304" pitchFamily="18" charset="0"/>
                <a:ea typeface="Times New Roman" panose="02020603050405020304" pitchFamily="18" charset="0"/>
              </a:rPr>
              <a:t>TWT, each sensing STA negotiates awake periods with the sensing AP to transmit and receive packets for sensing measurement and reporting, saving energy the rest of the time as the STA remains in the doze </a:t>
            </a:r>
            <a:r>
              <a:rPr lang="en-GB" sz="1800" dirty="0">
                <a:latin typeface="Times New Roman" panose="02020603050405020304" pitchFamily="18" charset="0"/>
                <a:ea typeface="Times New Roman" panose="02020603050405020304" pitchFamily="18" charset="0"/>
              </a:rPr>
              <a:t>state</a:t>
            </a:r>
            <a:r>
              <a:rPr lang="en-GB" sz="1800" dirty="0">
                <a:effectLst/>
                <a:latin typeface="Times New Roman" panose="02020603050405020304" pitchFamily="18" charset="0"/>
                <a:ea typeface="Times New Roman" panose="02020603050405020304" pitchFamily="18" charset="0"/>
              </a:rPr>
              <a:t>. </a:t>
            </a:r>
          </a:p>
          <a:p>
            <a:pPr lvl="1">
              <a:buFont typeface="Times New Roman" pitchFamily="16" charset="0"/>
              <a:buChar char="•"/>
            </a:pPr>
            <a:r>
              <a:rPr lang="en-US" sz="1600" dirty="0">
                <a:latin typeface="Times New Roman" panose="02020603050405020304" pitchFamily="18" charset="0"/>
                <a:ea typeface="Times New Roman" panose="02020603050405020304" pitchFamily="18" charset="0"/>
              </a:rPr>
              <a:t>Enables</a:t>
            </a:r>
            <a:r>
              <a:rPr lang="en-US" sz="1600" dirty="0">
                <a:effectLst/>
                <a:latin typeface="Times New Roman" panose="02020603050405020304" pitchFamily="18" charset="0"/>
                <a:ea typeface="Times New Roman" panose="02020603050405020304" pitchFamily="18" charset="0"/>
              </a:rPr>
              <a:t> scheduling of periodic wake time for sensing measurement</a:t>
            </a:r>
            <a:endParaRPr lang="en-GB" sz="1600" dirty="0">
              <a:latin typeface="Times New Roman" panose="02020603050405020304" pitchFamily="18" charset="0"/>
              <a:ea typeface="Times New Roman" panose="02020603050405020304" pitchFamily="18" charset="0"/>
            </a:endParaRPr>
          </a:p>
          <a:p>
            <a:pPr lvl="1">
              <a:buFont typeface="Times New Roman" pitchFamily="16" charset="0"/>
              <a:buChar char="•"/>
            </a:pPr>
            <a:r>
              <a:rPr lang="en-GB" sz="1600" dirty="0">
                <a:latin typeface="Times New Roman" panose="02020603050405020304" pitchFamily="18" charset="0"/>
                <a:ea typeface="Times New Roman" panose="02020603050405020304" pitchFamily="18" charset="0"/>
              </a:rPr>
              <a:t>L</a:t>
            </a:r>
            <a:r>
              <a:rPr lang="en-GB" sz="1600" dirty="0">
                <a:effectLst/>
                <a:latin typeface="Times New Roman" panose="02020603050405020304" pitchFamily="18" charset="0"/>
                <a:ea typeface="Times New Roman" panose="02020603050405020304" pitchFamily="18" charset="0"/>
              </a:rPr>
              <a:t>eads to low energy consumption for the participating sensing STAs </a:t>
            </a:r>
          </a:p>
          <a:p>
            <a:pPr lvl="1">
              <a:buFont typeface="Times New Roman" pitchFamily="16" charset="0"/>
              <a:buChar char="•"/>
            </a:pPr>
            <a:r>
              <a:rPr lang="en-US" sz="1600" dirty="0">
                <a:latin typeface="Times New Roman" panose="02020603050405020304" pitchFamily="18" charset="0"/>
                <a:ea typeface="Times New Roman" panose="02020603050405020304" pitchFamily="18" charset="0"/>
              </a:rPr>
              <a:t>P</a:t>
            </a:r>
            <a:r>
              <a:rPr lang="en-US" sz="1600" dirty="0">
                <a:effectLst/>
                <a:latin typeface="Times New Roman" panose="02020603050405020304" pitchFamily="18" charset="0"/>
                <a:ea typeface="Times New Roman" panose="02020603050405020304" pitchFamily="18" charset="0"/>
              </a:rPr>
              <a:t>rovides flexibility in how the transmission period can be used for exchange of sensing information, as it allows both uplink and downlink sensing traffic and does not limit transmissions only to those poll-based</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Since </a:t>
            </a:r>
            <a:r>
              <a:rPr lang="en-GB" sz="1800" dirty="0">
                <a:latin typeface="Times New Roman" panose="02020603050405020304" pitchFamily="18" charset="0"/>
                <a:ea typeface="Times New Roman" panose="02020603050405020304" pitchFamily="18" charset="0"/>
              </a:rPr>
              <a:t>the HE/EHT TWT mechanism is defined primarily for communications, i</a:t>
            </a:r>
            <a:r>
              <a:rPr lang="en-GB" sz="1800" dirty="0">
                <a:effectLst/>
                <a:latin typeface="Times New Roman" panose="02020603050405020304" pitchFamily="18" charset="0"/>
                <a:ea typeface="Times New Roman" panose="02020603050405020304" pitchFamily="18" charset="0"/>
              </a:rPr>
              <a:t>n-depth details need to be addressed in the sensing context.</a:t>
            </a:r>
          </a:p>
          <a:p>
            <a:pPr>
              <a:buFont typeface="Times New Roman" pitchFamily="16" charset="0"/>
              <a:buChar char="•"/>
            </a:pPr>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2205988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1344</Words>
  <Application>Microsoft Office PowerPoint</Application>
  <PresentationFormat>Widescreen</PresentationFormat>
  <Paragraphs>180</Paragraphs>
  <Slides>10</Slides>
  <Notes>10</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21" baseType="lpstr">
      <vt:lpstr>TimesNewRoman</vt:lpstr>
      <vt:lpstr>TimesNewRoman,Bold</vt:lpstr>
      <vt:lpstr>Arial</vt:lpstr>
      <vt:lpstr>Calibri</vt:lpstr>
      <vt:lpstr>Calibri Light</vt:lpstr>
      <vt:lpstr>Courier New</vt:lpstr>
      <vt:lpstr>Times New Roman</vt:lpstr>
      <vt:lpstr>Office Theme</vt:lpstr>
      <vt:lpstr>1_Custom Design</vt:lpstr>
      <vt:lpstr>Custom Design</vt:lpstr>
      <vt:lpstr>Document</vt:lpstr>
      <vt:lpstr>TWT for WLAN Sensing Measurement</vt:lpstr>
      <vt:lpstr>Motivation</vt:lpstr>
      <vt:lpstr>A Brief Overview of TWT</vt:lpstr>
      <vt:lpstr>Types of TWT</vt:lpstr>
      <vt:lpstr>TWT Negotiation</vt:lpstr>
      <vt:lpstr>Example 1 – Non-Trigger-Enabled Individual TWT</vt:lpstr>
      <vt:lpstr>Example 2 – Trigger-Enabled Individual TWT</vt:lpstr>
      <vt:lpstr>Example 3 – TWT for NDPA Sounding</vt:lpstr>
      <vt:lpstr>Summary</vt:lpstr>
      <vt:lpstr>SP</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TWT for WLAN Sensing</dc:title>
  <dc:creator>Dong Wei</dc:creator>
  <cp:lastModifiedBy>Dong Wei</cp:lastModifiedBy>
  <cp:revision>143</cp:revision>
  <cp:lastPrinted>1601-01-01T00:00:00Z</cp:lastPrinted>
  <dcterms:created xsi:type="dcterms:W3CDTF">2021-08-26T21:34:44Z</dcterms:created>
  <dcterms:modified xsi:type="dcterms:W3CDTF">2021-09-17T03:34:21Z</dcterms:modified>
</cp:coreProperties>
</file>