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7" r:id="rId4"/>
    <p:sldId id="265" r:id="rId5"/>
    <p:sldId id="266" r:id="rId6"/>
    <p:sldId id="269" r:id="rId7"/>
    <p:sldId id="278" r:id="rId8"/>
    <p:sldId id="282" r:id="rId9"/>
    <p:sldId id="281" r:id="rId10"/>
    <p:sldId id="279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1EAC63-DFD5-4FE2-8244-88910012E390}">
          <p14:sldIdLst>
            <p14:sldId id="256"/>
            <p14:sldId id="257"/>
            <p14:sldId id="267"/>
            <p14:sldId id="265"/>
            <p14:sldId id="266"/>
            <p14:sldId id="269"/>
            <p14:sldId id="278"/>
            <p14:sldId id="282"/>
            <p14:sldId id="281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9A9680-B237-4EE5-A1F1-E407ACFD04FA}" v="40" dt="2021-09-20T18:05:14.2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4660"/>
  </p:normalViewPr>
  <p:slideViewPr>
    <p:cSldViewPr>
      <p:cViewPr varScale="1">
        <p:scale>
          <a:sx n="106" d="100"/>
          <a:sy n="106" d="100"/>
        </p:scale>
        <p:origin x="960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802.11-21/1501r5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Jonathan egev, Intel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802.11-21/1501r5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Jonathan egev, Intel Corporation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802.11-21/1501r5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Jonathan egev, Intel Corporation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802.11-21/1501r5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Jonathan egev, Intel Corporation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802.11-21/1501r5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Jonathan egev,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46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802.11-21/1501r5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Jonathan egev,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09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802.11-21/1501r5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Jonathan egev,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2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October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October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802.11-21/1501r5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Microsoft_Excel_97-2003_Worksheet.xls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21/11-21-0329-07-0000-tgaz-mdr-report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P802.11az Report to EC on Unconditional Approval </a:t>
            </a:r>
            <a:br>
              <a:rPr lang="en-US" dirty="0"/>
            </a:br>
            <a:r>
              <a:rPr lang="en-US" dirty="0"/>
              <a:t>to go to SA Ballot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78542" y="187263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2021-10-03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404427"/>
              </p:ext>
            </p:extLst>
          </p:nvPr>
        </p:nvGraphicFramePr>
        <p:xfrm>
          <a:off x="1117600" y="2860675"/>
          <a:ext cx="10210800" cy="234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85" imgH="2406806" progId="Word.Document.8">
                  <p:embed/>
                </p:oleObj>
              </mc:Choice>
              <mc:Fallback>
                <p:oleObj name="Document" r:id="rId3" imgW="10439485" imgH="240680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860675"/>
                        <a:ext cx="10210800" cy="2347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25591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D20A1-4C8F-7E48-BD15-136CC6AF3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TGaz</a:t>
            </a:r>
            <a:r>
              <a:rPr lang="en-US" dirty="0"/>
              <a:t> Projected Timeline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0BE7D-C91D-994A-A133-24342EB64C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2021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93B0B-8D4D-0941-894D-30D81D6A8A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82C9E-F801-4345-87B4-4D06B988CA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E6C6C6-F2BE-254F-AC28-A80A0DDF9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183129"/>
              </p:ext>
            </p:extLst>
          </p:nvPr>
        </p:nvGraphicFramePr>
        <p:xfrm>
          <a:off x="1631505" y="2002497"/>
          <a:ext cx="8527437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00399">
                  <a:extLst>
                    <a:ext uri="{9D8B030D-6E8A-4147-A177-3AD203B41FA5}">
                      <a16:colId xmlns:a16="http://schemas.microsoft.com/office/drawing/2014/main" val="503046018"/>
                    </a:ext>
                  </a:extLst>
                </a:gridCol>
                <a:gridCol w="2084559">
                  <a:extLst>
                    <a:ext uri="{9D8B030D-6E8A-4147-A177-3AD203B41FA5}">
                      <a16:colId xmlns:a16="http://schemas.microsoft.com/office/drawing/2014/main" val="571804262"/>
                    </a:ext>
                  </a:extLst>
                </a:gridCol>
                <a:gridCol w="2842479">
                  <a:extLst>
                    <a:ext uri="{9D8B030D-6E8A-4147-A177-3AD203B41FA5}">
                      <a16:colId xmlns:a16="http://schemas.microsoft.com/office/drawing/2014/main" val="2957723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654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First SA Ballot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Oct. 6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Nov. 5, 2021 (30 days)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704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Second SA Ballot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Apr.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733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Third SA Ballot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August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832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EC to </a:t>
                      </a:r>
                      <a:r>
                        <a:rPr lang="en-US" dirty="0" err="1"/>
                        <a:t>Revcom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Sep.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4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REVcom</a:t>
                      </a:r>
                      <a:r>
                        <a:rPr lang="en-US" dirty="0"/>
                        <a:t> to SASB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Dec.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524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79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Introduction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This document contains the report to the IEEE 802 Executive Committee in support of a request for unconditional approval to send IEEE P802.11az D4.0 to SA Ballot.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The r3 document was approved during the interim session of the 802.11 working group on September 21, 2021.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WG motion results: Y/N/A 77-0-7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R4 adds motion results, unchanged recirculation ballot information.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 pitchFamily="34" charset="-128"/>
              </a:rPr>
              <a:t>R5 adds LB256 (unchanged recirculation) results</a:t>
            </a:r>
            <a:endParaRPr lang="en-GB" dirty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0662-342D-0047-B893-C7F52E87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0BB9F-DF7D-7B4D-B27C-54DBD5030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TGaz</a:t>
            </a:r>
            <a:r>
              <a:rPr lang="en-US" dirty="0"/>
              <a:t> Draft went through 4 WG Letter Ballots (plus unchanged recirculation). Draft 1.0 was the first to achieve &gt; 75% needed for an approved draft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TG has resolved over 3000 comments received on drafts 1.0 to 4.0.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9993B-0BD8-FE40-998A-4BA4FD5481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32E9E-83C1-C841-BA21-16700F554E7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E68E77-2030-2644-ACA0-6A2A18D87D6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75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BC3311-CE7A-E249-8A24-1037354EB1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5E7A8-002B-8E43-A24D-CCA02E347C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ECFE0-2F48-DE41-A09C-D98670D285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3DD9D-4101-AC4C-9CBD-F55B37A9B2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85801"/>
            <a:ext cx="10361613" cy="582960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802.11 WG Letter Ballot Results – P802.11az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D5A3CE-0519-484A-AF51-C2E8DAC5E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879607"/>
              </p:ext>
            </p:extLst>
          </p:nvPr>
        </p:nvGraphicFramePr>
        <p:xfrm>
          <a:off x="335360" y="1477536"/>
          <a:ext cx="11521281" cy="461902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1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30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72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2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24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24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1102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Type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Pool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Return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%Return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Abstain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%Abstain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Approve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Disapprove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%Approve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09 March 2019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TGaz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03 Jan.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TGaz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Feb.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TGaz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3.0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025545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 Sep.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Third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TGaz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4.0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</a:p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LB255.1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Post ballot vote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84499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 Oct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Fourth Recirculation Ballot for P802.11az D4.0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 – unchanged 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981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20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3842A8-B690-E941-A8D1-30EF0D47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a typeface="ＭＳ Ｐゴシック" pitchFamily="34" charset="-128"/>
              </a:rPr>
              <a:t>802.11 WG Letter Ballot Comments – P802.11az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9730A-F013-2444-8C43-12ECF4E86A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2021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579922-A0BE-A942-89EB-221739D509E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E95E4-ECC2-414A-9B7D-C93C188BF6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08D061-F5D4-4246-AA41-02F06B62E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584087"/>
              </p:ext>
            </p:extLst>
          </p:nvPr>
        </p:nvGraphicFramePr>
        <p:xfrm>
          <a:off x="1310180" y="1751014"/>
          <a:ext cx="10361083" cy="455830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83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1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0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09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Number of Comments received (Yes and No votes)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09 March 2019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TGaz</a:t>
                      </a: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1.0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1525 (785 T, 694 E, 46 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03 Jan.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</a:t>
                      </a:r>
                      <a:r>
                        <a:rPr kumimoji="0" lang="en-GB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TGaz</a:t>
                      </a: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1022 (460 T, 546 E, 16 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Feb.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Ballot for </a:t>
                      </a:r>
                      <a:r>
                        <a:rPr kumimoji="0" lang="en-GB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TGaz</a:t>
                      </a: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476 (256 T, 218 E, 2 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 Sep.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Third Recirculation Ballot for </a:t>
                      </a:r>
                      <a:r>
                        <a:rPr kumimoji="0" lang="en-GB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TGaz</a:t>
                      </a: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77 (33 T, 41 E, 3 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 Oct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Fourth Recirculation Ballot for </a:t>
                      </a:r>
                      <a:r>
                        <a:rPr kumimoji="0" lang="en-GB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TGaz</a:t>
                      </a: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4.0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 comments received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3100 (1534 T, 1499 E, 67 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59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31F7-3AD8-C648-BFEB-0F0B60AE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503334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by commenter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AF290-659D-0545-9698-E26C8E51B9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2021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FAC0A-2CEA-694D-841A-2D06A37FC7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89637-2E6F-3E47-8452-3FF43D6C15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9F640A-C450-BA4C-A682-B926FDAAD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539166"/>
              </p:ext>
            </p:extLst>
          </p:nvPr>
        </p:nvGraphicFramePr>
        <p:xfrm>
          <a:off x="191344" y="1623758"/>
          <a:ext cx="11665295" cy="2596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310604816"/>
                    </a:ext>
                  </a:extLst>
                </a:gridCol>
                <a:gridCol w="1215758">
                  <a:extLst>
                    <a:ext uri="{9D8B030D-6E8A-4147-A177-3AD203B41FA5}">
                      <a16:colId xmlns:a16="http://schemas.microsoft.com/office/drawing/2014/main" val="2765377680"/>
                    </a:ext>
                  </a:extLst>
                </a:gridCol>
                <a:gridCol w="1540370">
                  <a:extLst>
                    <a:ext uri="{9D8B030D-6E8A-4147-A177-3AD203B41FA5}">
                      <a16:colId xmlns:a16="http://schemas.microsoft.com/office/drawing/2014/main" val="838966622"/>
                    </a:ext>
                  </a:extLst>
                </a:gridCol>
                <a:gridCol w="1459297">
                  <a:extLst>
                    <a:ext uri="{9D8B030D-6E8A-4147-A177-3AD203B41FA5}">
                      <a16:colId xmlns:a16="http://schemas.microsoft.com/office/drawing/2014/main" val="3731898696"/>
                    </a:ext>
                  </a:extLst>
                </a:gridCol>
                <a:gridCol w="1297153">
                  <a:extLst>
                    <a:ext uri="{9D8B030D-6E8A-4147-A177-3AD203B41FA5}">
                      <a16:colId xmlns:a16="http://schemas.microsoft.com/office/drawing/2014/main" val="2234034023"/>
                    </a:ext>
                  </a:extLst>
                </a:gridCol>
                <a:gridCol w="2264285">
                  <a:extLst>
                    <a:ext uri="{9D8B030D-6E8A-4147-A177-3AD203B41FA5}">
                      <a16:colId xmlns:a16="http://schemas.microsoft.com/office/drawing/2014/main" val="1299444794"/>
                    </a:ext>
                  </a:extLst>
                </a:gridCol>
              </a:tblGrid>
              <a:tr h="585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Voter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LB240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LB249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LB253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LB 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050037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sz="1600" dirty="0"/>
                        <a:t>Chris Hartman (Apple, </a:t>
                      </a:r>
                      <a:r>
                        <a:rPr lang="en-US" sz="1600" dirty="0" err="1"/>
                        <a:t>inc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382544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sz="1600" dirty="0" err="1"/>
                        <a:t>Chunyu</a:t>
                      </a:r>
                      <a:r>
                        <a:rPr lang="en-US" sz="1600" dirty="0"/>
                        <a:t> Hu (Facebook)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837845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sz="1600" dirty="0"/>
                        <a:t>John Buffington (Self)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260405"/>
                  </a:ext>
                </a:extLst>
              </a:tr>
              <a:tr h="153576">
                <a:tc>
                  <a:txBody>
                    <a:bodyPr/>
                    <a:lstStyle/>
                    <a:p>
                      <a:r>
                        <a:rPr lang="en-US" sz="1600" dirty="0"/>
                        <a:t>Mark Hamilton (Ruckus/CommScope)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164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r>
                        <a:rPr lang="en-US" sz="1600" dirty="0"/>
                        <a:t>Mark Rison (Samsung)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616532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6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63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comments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55440" y="1981200"/>
            <a:ext cx="5040560" cy="16638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>
                <a:ea typeface="ＭＳ Ｐゴシック" pitchFamily="34" charset="-128"/>
              </a:rPr>
              <a:t>The composite of all unsatisfied comments and the resolutions approved by the comment resolution committee received during working group ballot may be found in the embedded document on the right:</a:t>
            </a:r>
          </a:p>
          <a:p>
            <a:pPr lvl="1">
              <a:lnSpc>
                <a:spcPct val="80000"/>
              </a:lnSpc>
            </a:pPr>
            <a:r>
              <a:rPr lang="en-GB" sz="1600" dirty="0">
                <a:ea typeface="ＭＳ Ｐゴシック" pitchFamily="34" charset="-128"/>
              </a:rPr>
              <a:t>Double click on the icon to the right to open this.</a:t>
            </a:r>
          </a:p>
          <a:p>
            <a:pPr>
              <a:lnSpc>
                <a:spcPct val="80000"/>
              </a:lnSpc>
            </a:pPr>
            <a:endParaRPr lang="en-GB" sz="1800" dirty="0">
              <a:ea typeface="ＭＳ Ｐゴシック" pitchFamily="34" charset="-128"/>
            </a:endParaRPr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October 2021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0920536" y="6478792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CA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CA"/>
              <a:t>Jonathan Segev (Intel Corporation)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052270-2648-4224-B921-855887F9EA2D}"/>
              </a:ext>
            </a:extLst>
          </p:cNvPr>
          <p:cNvSpPr txBox="1"/>
          <p:nvPr/>
        </p:nvSpPr>
        <p:spPr>
          <a:xfrm>
            <a:off x="6498167" y="2001982"/>
            <a:ext cx="3081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Unsatisfied for LB 240 through LB255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890980"/>
              </p:ext>
            </p:extLst>
          </p:nvPr>
        </p:nvGraphicFramePr>
        <p:xfrm>
          <a:off x="7464425" y="28654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400" imgH="771480" progId="Excel.Sheet.8">
                  <p:embed/>
                </p:oleObj>
              </mc:Choice>
              <mc:Fallback>
                <p:oleObj name="Worksheet" showAsIcon="1" r:id="rId2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64425" y="28654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30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42D5-2D28-4898-85AB-2B7C67C2F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654967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– Topics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D51C2-D27B-469C-8BE8-B36E0DFDE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628801"/>
            <a:ext cx="10652093" cy="4465614"/>
          </a:xfrm>
        </p:spPr>
        <p:txBody>
          <a:bodyPr/>
          <a:lstStyle/>
          <a:p>
            <a:pPr marL="0" fontAlgn="t">
              <a:spcBef>
                <a:spcPts val="0"/>
              </a:spcBef>
              <a:spcAft>
                <a:spcPts val="600"/>
              </a:spcAft>
            </a:pPr>
            <a:r>
              <a:rPr lang="en-US" sz="200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Chunyu Hu </a:t>
            </a:r>
            <a:r>
              <a:rPr lang="en-US" sz="20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(Facebook) – reporting format of TOA. </a:t>
            </a:r>
            <a:r>
              <a:rPr lang="en-US" sz="16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(3 emails sent the commenter failed to respond with which comments are unsatisfied)</a:t>
            </a:r>
            <a:r>
              <a:rPr lang="en-US" sz="20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.</a:t>
            </a:r>
          </a:p>
          <a:p>
            <a:pPr marL="0" fontAlgn="t">
              <a:spcBef>
                <a:spcPts val="0"/>
              </a:spcBef>
              <a:spcAft>
                <a:spcPts val="600"/>
              </a:spcAft>
            </a:pPr>
            <a:r>
              <a:rPr lang="en-US" sz="200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Chris Hartman </a:t>
            </a:r>
            <a:r>
              <a:rPr lang="en-US" sz="20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(Apple, </a:t>
            </a:r>
            <a:r>
              <a:rPr lang="en-US" sz="2000" b="0" kern="1200" dirty="0" err="1">
                <a:latin typeface="Times New Roman" panose="02020603050405020304" pitchFamily="18" charset="0"/>
                <a:ea typeface="MS Gothic" panose="020B0609070205080204" pitchFamily="49" charset="-128"/>
              </a:rPr>
              <a:t>inc</a:t>
            </a:r>
            <a:r>
              <a:rPr lang="en-US" sz="20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) – ISTA2RSTA LMR negotiation. </a:t>
            </a:r>
            <a:r>
              <a:rPr lang="en-US" sz="16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(no valid email address, tried contacting through social media with no response)</a:t>
            </a:r>
            <a:r>
              <a:rPr lang="en-US" sz="20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.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en-US" sz="200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Mark Hamilton 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(Ruckus/CommScope) – PASN key establishment 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(1 unsatisfied/under clarification)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.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en-US" sz="200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John Buffington 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(Self) – clause references; incorrect subclause name 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(1 under clarification)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.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en-US" sz="200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Mark Rison 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(Samsung) – </a:t>
            </a:r>
            <a:r>
              <a:rPr lang="en-US" sz="20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various topics; (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3 emails sent; no response received)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.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B9C11-459E-4421-BACA-3F30CF8360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E2E38-08C3-48E2-8AE5-22B4C368959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031DDC-655F-4BEF-93F6-15FEC002D0D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26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4C932-9022-43B8-BCA4-CABBB411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IEEE-SA Mandatory Editorial Coordination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02289-072A-43FE-9C5B-9D92DCFBC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1"/>
            <a:ext cx="10582199" cy="4113213"/>
          </a:xfrm>
        </p:spPr>
        <p:txBody>
          <a:bodyPr/>
          <a:lstStyle/>
          <a:p>
            <a:r>
              <a:rPr lang="en-US" dirty="0"/>
              <a:t>Mandatory Draft Review (MDR) and Mandatory Editorial Coordination (MEC) completed in the final report doc.: IEEE 802.11-21/0329r7:</a:t>
            </a:r>
          </a:p>
          <a:p>
            <a:r>
              <a:rPr lang="en-US" dirty="0">
                <a:hlinkClick r:id="rId2"/>
              </a:rPr>
              <a:t>https://mentor.ieee.org/802.11/dcn/21/11-21-0329-07-0000-tgaz-mdr-report.docx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3D1BC-18A1-4CE6-B187-45291EF1BD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73847-09D7-4389-BE81-AC7B338A852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822B9B-58A7-4F65-A02F-7A558E1962B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87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21710</TotalTime>
  <Words>932</Words>
  <Application>Microsoft Office PowerPoint</Application>
  <PresentationFormat>Widescreen</PresentationFormat>
  <Paragraphs>244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Office Theme</vt:lpstr>
      <vt:lpstr>Document</vt:lpstr>
      <vt:lpstr>Microsoft Excel 97-2003 Worksheet</vt:lpstr>
      <vt:lpstr>P802.11az Report to EC on Unconditional Approval  to go to SA Ballot</vt:lpstr>
      <vt:lpstr>Introduction</vt:lpstr>
      <vt:lpstr>Status Summary</vt:lpstr>
      <vt:lpstr>802.11 WG Letter Ballot Results – P802.11az</vt:lpstr>
      <vt:lpstr>802.11 WG Letter Ballot Comments – P802.11az</vt:lpstr>
      <vt:lpstr>Unsatisfied Technical comments by commenter</vt:lpstr>
      <vt:lpstr>Unsatisfied comments</vt:lpstr>
      <vt:lpstr>Unsatisfied Technical Comments – Topics</vt:lpstr>
      <vt:lpstr>IEEE-SA Mandatory Editorial Coordination</vt:lpstr>
      <vt:lpstr>TGaz Projected Timeline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P802.11az Report to EC on Approval to go to SA Ballot</dc:title>
  <dc:creator>Jonathan Segev</dc:creator>
  <cp:keywords/>
  <cp:lastModifiedBy>Segev, Jonathan</cp:lastModifiedBy>
  <cp:revision>201</cp:revision>
  <cp:lastPrinted>1601-01-01T00:00:00Z</cp:lastPrinted>
  <dcterms:created xsi:type="dcterms:W3CDTF">2019-11-09T15:46:46Z</dcterms:created>
  <dcterms:modified xsi:type="dcterms:W3CDTF">2021-10-04T14:07:52Z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8cbb5918-7074-460f-8109-a37032fced48</vt:lpwstr>
  </property>
  <property fmtid="{D5CDD505-2E9C-101B-9397-08002B2CF9AE}" pid="3" name="CTP_TimeStamp">
    <vt:lpwstr>2020-02-02 19:26:57Z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