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8" r:id="rId8"/>
    <p:sldId id="282" r:id="rId9"/>
    <p:sldId id="281" r:id="rId10"/>
    <p:sldId id="279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1EAC63-DFD5-4FE2-8244-88910012E390}">
          <p14:sldIdLst>
            <p14:sldId id="256"/>
            <p14:sldId id="257"/>
            <p14:sldId id="267"/>
            <p14:sldId id="265"/>
            <p14:sldId id="266"/>
            <p14:sldId id="269"/>
            <p14:sldId id="278"/>
            <p14:sldId id="282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A9680-B237-4EE5-A1F1-E407ACFD04FA}" v="40" dt="2021-09-20T18:05:14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>
      <p:cViewPr varScale="1">
        <p:scale>
          <a:sx n="116" d="100"/>
          <a:sy n="116" d="100"/>
        </p:scale>
        <p:origin x="546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802.11-21/1501r4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0329-07-0000-tgaz-mdr-report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P802.11az Report to EC on Unconditional Approval </a:t>
            </a:r>
            <a:br>
              <a:rPr lang="en-US" dirty="0"/>
            </a:br>
            <a:r>
              <a:rPr lang="en-US" dirty="0"/>
              <a:t>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2021-09-24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04427"/>
              </p:ext>
            </p:extLst>
          </p:nvPr>
        </p:nvGraphicFramePr>
        <p:xfrm>
          <a:off x="1117600" y="2860675"/>
          <a:ext cx="102108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406806" progId="Word.Document.8">
                  <p:embed/>
                </p:oleObj>
              </mc:Choice>
              <mc:Fallback>
                <p:oleObj name="Document" r:id="rId3" imgW="10439485" imgH="240680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860675"/>
                        <a:ext cx="10210800" cy="234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TGaz</a:t>
            </a:r>
            <a:r>
              <a:rPr lang="en-US" dirty="0"/>
              <a:t> Projected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83129"/>
              </p:ext>
            </p:extLst>
          </p:nvPr>
        </p:nvGraphicFramePr>
        <p:xfrm>
          <a:off x="1631505" y="2002497"/>
          <a:ext cx="8527437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Nov. 5, 2021 (30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Apr.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August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 to </a:t>
                      </a:r>
                      <a:r>
                        <a:rPr lang="en-US" dirty="0" err="1"/>
                        <a:t>Revcom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REVcom</a:t>
                      </a:r>
                      <a:r>
                        <a:rPr lang="en-US" dirty="0"/>
                        <a:t> to SASB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unconditional approval to send IEEE P802.11az D4.0 to SA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The r3 document was approved during the interim session of the 802.11 working group on September 21, 2021.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WG motion results: Y/N/A 77-0-7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R4 adds motion results, unchanged recirculation ballot information.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TGaz</a:t>
            </a:r>
            <a:r>
              <a:rPr lang="en-US" dirty="0"/>
              <a:t> Draft went through 4 WG Letter Ballots (plus unchanged recirculation). Draft 1.0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resolved over 3000 comments received on drafts 1.0 to 4.0.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1"/>
            <a:ext cx="10361613" cy="58296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P802.11az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89428"/>
              </p:ext>
            </p:extLst>
          </p:nvPr>
        </p:nvGraphicFramePr>
        <p:xfrm>
          <a:off x="335360" y="1477536"/>
          <a:ext cx="11521281" cy="46190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10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09 March 2019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 Jan.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Feb.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25545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 Sep.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Third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 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84499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Fourth Recirculation Ballot for P802.11az D4.0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 – unchanged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8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P802.11az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08932"/>
              </p:ext>
            </p:extLst>
          </p:nvPr>
        </p:nvGraphicFramePr>
        <p:xfrm>
          <a:off x="1310180" y="1751014"/>
          <a:ext cx="10361083" cy="45583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09 March 2019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1525 (785 T, 694 E, 46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 Jan.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1022 (460 T, 546 E, 16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Feb.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476 (256 T, 218 E, 2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 Sep.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Third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 (33 T, 41 E, 3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Oct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Fourth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3100 (1534 T, 1499 E, 67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03334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39166"/>
              </p:ext>
            </p:extLst>
          </p:nvPr>
        </p:nvGraphicFramePr>
        <p:xfrm>
          <a:off x="191344" y="1623758"/>
          <a:ext cx="11665295" cy="259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1215758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540370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459297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297153">
                  <a:extLst>
                    <a:ext uri="{9D8B030D-6E8A-4147-A177-3AD203B41FA5}">
                      <a16:colId xmlns:a16="http://schemas.microsoft.com/office/drawing/2014/main" val="2234034023"/>
                    </a:ext>
                  </a:extLst>
                </a:gridCol>
                <a:gridCol w="2264285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 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Chris Hartman (Apple, </a:t>
                      </a:r>
                      <a:r>
                        <a:rPr lang="en-US" sz="1600" dirty="0" err="1"/>
                        <a:t>inc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82544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Chunyu</a:t>
                      </a:r>
                      <a:r>
                        <a:rPr lang="en-US" sz="1600" dirty="0"/>
                        <a:t> Hu (Facebook)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John Buffington (Self)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153576">
                <a:tc>
                  <a:txBody>
                    <a:bodyPr/>
                    <a:lstStyle/>
                    <a:p>
                      <a:r>
                        <a:rPr lang="en-US" sz="1600" dirty="0"/>
                        <a:t>Mark Hamilton (Ruckus/CommScope)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600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16532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0920536" y="6478792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Jonathan Segev (Intel Corporation)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52270-2648-4224-B921-855887F9EA2D}"/>
              </a:ext>
            </a:extLst>
          </p:cNvPr>
          <p:cNvSpPr txBox="1"/>
          <p:nvPr/>
        </p:nvSpPr>
        <p:spPr>
          <a:xfrm>
            <a:off x="6498167" y="2001982"/>
            <a:ext cx="3081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Unsatisfied for LB 240 through LB255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54824"/>
              </p:ext>
            </p:extLst>
          </p:nvPr>
        </p:nvGraphicFramePr>
        <p:xfrm>
          <a:off x="7464152" y="286596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4152" y="286596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42D5-2D28-4898-85AB-2B7C67C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54967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1C2-D27B-469C-8BE8-B36E0DFD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8801"/>
            <a:ext cx="10652093" cy="4465614"/>
          </a:xfrm>
        </p:spPr>
        <p:txBody>
          <a:bodyPr/>
          <a:lstStyle/>
          <a:p>
            <a:pPr marL="0" fontAlgn="t">
              <a:spcBef>
                <a:spcPts val="0"/>
              </a:spcBef>
              <a:spcAft>
                <a:spcPts val="600"/>
              </a:spcAft>
            </a:pPr>
            <a:r>
              <a:rPr lang="en-US" sz="200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Chunyu Hu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(Facebook) – reporting format of TOA. </a:t>
            </a:r>
            <a:r>
              <a:rPr lang="en-US" sz="16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(3 emails sent the commenter failed to respond with which comments are unsatisfied)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</a:p>
          <a:p>
            <a:pPr marL="0" fontAlgn="t">
              <a:spcBef>
                <a:spcPts val="0"/>
              </a:spcBef>
              <a:spcAft>
                <a:spcPts val="600"/>
              </a:spcAft>
            </a:pPr>
            <a:r>
              <a:rPr lang="en-US" sz="200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Chris Hartman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(Apple, </a:t>
            </a:r>
            <a:r>
              <a:rPr lang="en-US" sz="2000" b="0" kern="1200" dirty="0" err="1">
                <a:latin typeface="Times New Roman" panose="02020603050405020304" pitchFamily="18" charset="0"/>
                <a:ea typeface="MS Gothic" panose="020B0609070205080204" pitchFamily="49" charset="-128"/>
              </a:rPr>
              <a:t>inc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) – ISTA2RSTA LMR negotiation. </a:t>
            </a:r>
            <a:r>
              <a:rPr lang="en-US" sz="16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(no valid email address, tried contacting through social media with no response)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Hamilton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(Ruckus/CommScope) – PASN key establishment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(1 unsatisfied/under clarification)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John Buffington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(Self) – clause references; incorrect subclause name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(1 under clarification)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Rison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(Samsung) –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various topics; (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3 emails sent; no response received)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B9C11-459E-4421-BACA-3F30CF836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E38-08C3-48E2-8AE5-22B4C3689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31DDC-655F-4BEF-93F6-15FEC002D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6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C932-9022-43B8-BCA4-CABBB411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IEEE-SA Mandatory Editorial 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02289-072A-43FE-9C5B-9D92DCFB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582199" cy="4113213"/>
          </a:xfrm>
        </p:spPr>
        <p:txBody>
          <a:bodyPr/>
          <a:lstStyle/>
          <a:p>
            <a:r>
              <a:rPr lang="en-US" dirty="0"/>
              <a:t>Mandatory Draft Review (MDR) and Mandatory Editorial Coordination (MEC) completed in the final report doc.: IEEE 802.11-21/0329r7:</a:t>
            </a:r>
          </a:p>
          <a:p>
            <a:r>
              <a:rPr lang="en-US" dirty="0">
                <a:hlinkClick r:id="rId2"/>
              </a:rPr>
              <a:t>https://mentor.ieee.org/802.11/dcn/21/11-21-0329-07-0000-tgaz-mdr-report.docx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D1BC-18A1-4CE6-B187-45291EF1B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3847-09D7-4389-BE81-AC7B338A852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22B9B-58A7-4F65-A02F-7A558E196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8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19510</TotalTime>
  <Words>921</Words>
  <Application>Microsoft Office PowerPoint</Application>
  <PresentationFormat>Widescreen</PresentationFormat>
  <Paragraphs>235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Microsoft Excel 97-2003 Worksheet</vt:lpstr>
      <vt:lpstr>P802.11az Report to EC on Unconditional Approval  to go to SA Ballot</vt:lpstr>
      <vt:lpstr>Introduction</vt:lpstr>
      <vt:lpstr>Status Summary</vt:lpstr>
      <vt:lpstr>802.11 WG Letter Ballot Results – P802.11az</vt:lpstr>
      <vt:lpstr>802.11 WG Letter Ballot Comments – P802.11az</vt:lpstr>
      <vt:lpstr>Unsatisfied Technical comments by commenter</vt:lpstr>
      <vt:lpstr>Unsatisfied comments</vt:lpstr>
      <vt:lpstr>Unsatisfied Technical Comments – Topics</vt:lpstr>
      <vt:lpstr>IEEE-SA Mandatory Editorial Coordination</vt:lpstr>
      <vt:lpstr>TGaz Projected Timeline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P802.11az Report to EC on Approval to go to SA Ballot</dc:title>
  <dc:creator>Jonathan Segev</dc:creator>
  <cp:keywords/>
  <cp:lastModifiedBy>Segev, Jonathan</cp:lastModifiedBy>
  <cp:revision>198</cp:revision>
  <cp:lastPrinted>1601-01-01T00:00:00Z</cp:lastPrinted>
  <dcterms:created xsi:type="dcterms:W3CDTF">2019-11-09T15:46:46Z</dcterms:created>
  <dcterms:modified xsi:type="dcterms:W3CDTF">2021-09-24T18:54:40Z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8cbb5918-7074-460f-8109-a37032fced48</vt:lpwstr>
  </property>
  <property fmtid="{D5CDD505-2E9C-101B-9397-08002B2CF9AE}" pid="3" name="CTP_TimeStamp">
    <vt:lpwstr>2020-02-02 19:26:57Z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