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272" r:id="rId3"/>
    <p:sldId id="380" r:id="rId4"/>
    <p:sldId id="384" r:id="rId5"/>
    <p:sldId id="311" r:id="rId6"/>
    <p:sldId id="385"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08" autoAdjust="0"/>
    <p:restoredTop sz="96327" autoAdjust="0"/>
  </p:normalViewPr>
  <p:slideViewPr>
    <p:cSldViewPr>
      <p:cViewPr varScale="1">
        <p:scale>
          <a:sx n="114" d="100"/>
          <a:sy n="114" d="100"/>
        </p:scale>
        <p:origin x="654"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3</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89742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4</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896699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September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802.11-21/1470r0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5807025" y="6476484"/>
            <a:ext cx="279563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sz="2800" dirty="0"/>
              <a:t>Scope of </a:t>
            </a:r>
            <a:r>
              <a:rPr lang="en-US" altLang="en-US" sz="2800" dirty="0" err="1"/>
              <a:t>TGbh</a:t>
            </a:r>
            <a:r>
              <a:rPr lang="en-US" altLang="en-US" sz="2800" dirty="0"/>
              <a:t> and </a:t>
            </a:r>
            <a:r>
              <a:rPr lang="en-US" altLang="en-US" sz="2800" dirty="0" err="1"/>
              <a:t>TGbi</a:t>
            </a:r>
            <a:endParaRPr lang="en-US" altLang="en-US" sz="2800" dirty="0"/>
          </a:p>
        </p:txBody>
      </p:sp>
      <p:sp>
        <p:nvSpPr>
          <p:cNvPr id="15363" name="Rectangle 6"/>
          <p:cNvSpPr>
            <a:spLocks noGrp="1" noChangeArrowheads="1"/>
          </p:cNvSpPr>
          <p:nvPr>
            <p:ph type="body" idx="1"/>
          </p:nvPr>
        </p:nvSpPr>
        <p:spPr>
          <a:xfrm>
            <a:off x="685800" y="1752600"/>
            <a:ext cx="7772400" cy="381000"/>
          </a:xfrm>
          <a:noFill/>
        </p:spPr>
        <p:txBody>
          <a:bodyPr/>
          <a:lstStyle/>
          <a:p>
            <a:pPr algn="ctr">
              <a:buFontTx/>
              <a:buNone/>
            </a:pPr>
            <a:r>
              <a:rPr lang="en-US" altLang="en-US" sz="2000" dirty="0"/>
              <a:t>Date:</a:t>
            </a:r>
            <a:r>
              <a:rPr lang="en-US" altLang="en-US" sz="2000" b="0" dirty="0"/>
              <a:t> 2021-09-09</a:t>
            </a:r>
          </a:p>
        </p:txBody>
      </p:sp>
      <p:graphicFrame>
        <p:nvGraphicFramePr>
          <p:cNvPr id="15364" name="Object 11"/>
          <p:cNvGraphicFramePr>
            <a:graphicFrameLocks noChangeAspect="1"/>
          </p:cNvGraphicFramePr>
          <p:nvPr>
            <p:extLst>
              <p:ext uri="{D42A27DB-BD31-4B8C-83A1-F6EECF244321}">
                <p14:modId xmlns:p14="http://schemas.microsoft.com/office/powerpoint/2010/main" val="1907484002"/>
              </p:ext>
            </p:extLst>
          </p:nvPr>
        </p:nvGraphicFramePr>
        <p:xfrm>
          <a:off x="515938" y="3386138"/>
          <a:ext cx="7677150" cy="1738312"/>
        </p:xfrm>
        <a:graphic>
          <a:graphicData uri="http://schemas.openxmlformats.org/presentationml/2006/ole">
            <mc:AlternateContent xmlns:mc="http://schemas.openxmlformats.org/markup-compatibility/2006">
              <mc:Choice xmlns:v="urn:schemas-microsoft-com:vml" Requires="v">
                <p:oleObj name="Document" r:id="rId3" imgW="8338141" imgH="1884038" progId="Word.Document.8">
                  <p:embed/>
                </p:oleObj>
              </mc:Choice>
              <mc:Fallback>
                <p:oleObj name="Document" r:id="rId3" imgW="8338141" imgH="1884038" progId="Word.Document.8">
                  <p:embed/>
                  <p:pic>
                    <p:nvPicPr>
                      <p:cNvPr id="0" name="Object 11"/>
                      <p:cNvPicPr>
                        <a:picLocks noChangeAspect="1" noChangeArrowheads="1"/>
                      </p:cNvPicPr>
                      <p:nvPr/>
                    </p:nvPicPr>
                    <p:blipFill>
                      <a:blip r:embed="rId4"/>
                      <a:srcRect/>
                      <a:stretch>
                        <a:fillRect/>
                      </a:stretch>
                    </p:blipFill>
                    <p:spPr bwMode="auto">
                      <a:xfrm>
                        <a:off x="515938" y="3386138"/>
                        <a:ext cx="7677150" cy="1738312"/>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eaLnBrk="1" hangingPunct="1">
              <a:buFontTx/>
              <a:buNone/>
            </a:pPr>
            <a:r>
              <a:rPr lang="en-US" altLang="en-US" dirty="0"/>
              <a:t>Discussion of the scope for </a:t>
            </a:r>
            <a:r>
              <a:rPr lang="en-US" altLang="en-US" dirty="0" err="1"/>
              <a:t>TGbh</a:t>
            </a:r>
            <a:r>
              <a:rPr lang="en-US" altLang="en-US" dirty="0"/>
              <a:t> and </a:t>
            </a:r>
            <a:r>
              <a:rPr lang="en-US" altLang="en-US" dirty="0" err="1"/>
              <a:t>TGbi</a:t>
            </a:r>
            <a:r>
              <a:rPr lang="en-US" altLang="en-US"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Background</a:t>
            </a:r>
          </a:p>
        </p:txBody>
      </p:sp>
      <p:sp>
        <p:nvSpPr>
          <p:cNvPr id="35843" name="Rectangle 3"/>
          <p:cNvSpPr>
            <a:spLocks noGrp="1" noChangeArrowheads="1"/>
          </p:cNvSpPr>
          <p:nvPr>
            <p:ph idx="1"/>
          </p:nvPr>
        </p:nvSpPr>
        <p:spPr>
          <a:xfrm>
            <a:off x="685800" y="1905000"/>
            <a:ext cx="7772400" cy="4191000"/>
          </a:xfrm>
        </p:spPr>
        <p:txBody>
          <a:bodyPr>
            <a:normAutofit/>
          </a:bodyPr>
          <a:lstStyle/>
          <a:p>
            <a:pPr eaLnBrk="1" hangingPunct="1"/>
            <a:r>
              <a:rPr lang="en-US" altLang="en-US" dirty="0"/>
              <a:t>Both </a:t>
            </a:r>
            <a:r>
              <a:rPr lang="en-US" altLang="en-US" dirty="0" err="1"/>
              <a:t>TGbh</a:t>
            </a:r>
            <a:r>
              <a:rPr lang="en-US" altLang="en-US" dirty="0"/>
              <a:t> and </a:t>
            </a:r>
            <a:r>
              <a:rPr lang="en-US" altLang="en-US" dirty="0" err="1"/>
              <a:t>TGbi</a:t>
            </a:r>
            <a:r>
              <a:rPr lang="en-US" altLang="en-US" dirty="0"/>
              <a:t> were started by the RCM TIG and study group, and they have related scope</a:t>
            </a:r>
          </a:p>
          <a:p>
            <a:pPr eaLnBrk="1" hangingPunct="1"/>
            <a:r>
              <a:rPr lang="en-US" altLang="en-US" dirty="0"/>
              <a:t>This has resulted in some confusion over which group is appropriate for consideration of some contributions</a:t>
            </a:r>
          </a:p>
          <a:p>
            <a:pPr eaLnBrk="1" hangingPunct="1"/>
            <a:r>
              <a:rPr lang="en-US" altLang="en-US" dirty="0"/>
              <a:t>This document is meant for discussion, to try to reach consensus among members of both TGs on how to understand the respective PARs, and what topics will be considered within each group, to help avoid overlap.</a:t>
            </a:r>
          </a:p>
          <a:p>
            <a:pPr eaLnBrk="1" hangingPunct="1"/>
            <a:endParaRPr lang="en-US" altLang="en-US" dirty="0"/>
          </a:p>
        </p:txBody>
      </p:sp>
    </p:spTree>
    <p:extLst>
      <p:ext uri="{BB962C8B-B14F-4D97-AF65-F5344CB8AC3E}">
        <p14:creationId xmlns:p14="http://schemas.microsoft.com/office/powerpoint/2010/main" val="1744910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Scope for 802.11</a:t>
            </a:r>
          </a:p>
        </p:txBody>
      </p:sp>
      <p:sp>
        <p:nvSpPr>
          <p:cNvPr id="35843" name="Rectangle 3"/>
          <p:cNvSpPr>
            <a:spLocks noGrp="1" noChangeArrowheads="1"/>
          </p:cNvSpPr>
          <p:nvPr>
            <p:ph idx="1"/>
          </p:nvPr>
        </p:nvSpPr>
        <p:spPr>
          <a:xfrm>
            <a:off x="457200" y="1524000"/>
            <a:ext cx="8153400" cy="4724400"/>
          </a:xfrm>
        </p:spPr>
        <p:txBody>
          <a:bodyPr>
            <a:normAutofit fontScale="92500"/>
          </a:bodyPr>
          <a:lstStyle/>
          <a:p>
            <a:pPr eaLnBrk="1" hangingPunct="1"/>
            <a:r>
              <a:rPr lang="en-US" altLang="en-US" dirty="0"/>
              <a:t>Both groups have an overall scope defined by the scope of 802.11 itself, of course.</a:t>
            </a:r>
          </a:p>
          <a:p>
            <a:pPr eaLnBrk="1" hangingPunct="1"/>
            <a:r>
              <a:rPr lang="en-US" altLang="en-US" dirty="0"/>
              <a:t>Some contributions may need to be considered for whether they are within 802.11 scope.  In particular, note that 802.11 as a MAC/PHY Standard limits itself to mechanisms in the MAC/PHY (sub)layers.</a:t>
            </a:r>
          </a:p>
          <a:p>
            <a:pPr eaLnBrk="1" hangingPunct="1"/>
            <a:r>
              <a:rPr lang="en-US" altLang="en-US" dirty="0"/>
              <a:t>However, there are situations where a MAC/PHY mechanism is appropriate, even when the mechanism is supporting features or functions at a higher-layer.  Examples in the current Standard include: </a:t>
            </a:r>
            <a:r>
              <a:rPr lang="fr-FR" altLang="en-US" dirty="0"/>
              <a:t>Proxy ARP, FILS HLP Container, Location, TDLS </a:t>
            </a:r>
            <a:r>
              <a:rPr lang="fr-FR" altLang="en-US" dirty="0" err="1"/>
              <a:t>Capability</a:t>
            </a:r>
            <a:r>
              <a:rPr lang="fr-FR" altLang="en-US" dirty="0"/>
              <a:t>, Venue URL, Civic Location, etc.</a:t>
            </a:r>
          </a:p>
          <a:p>
            <a:pPr eaLnBrk="1" hangingPunct="1"/>
            <a:r>
              <a:rPr lang="en-US" altLang="en-US" dirty="0"/>
              <a:t>Both TGs should consider the 802.11 scope when considering a contribution, independently.</a:t>
            </a:r>
          </a:p>
        </p:txBody>
      </p:sp>
    </p:spTree>
    <p:extLst>
      <p:ext uri="{BB962C8B-B14F-4D97-AF65-F5344CB8AC3E}">
        <p14:creationId xmlns:p14="http://schemas.microsoft.com/office/powerpoint/2010/main" val="1056407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Scope of </a:t>
            </a:r>
            <a:r>
              <a:rPr lang="en-US" altLang="en-US" dirty="0" err="1"/>
              <a:t>TGbh</a:t>
            </a:r>
            <a:r>
              <a:rPr lang="en-US" altLang="en-US" dirty="0"/>
              <a:t> and </a:t>
            </a:r>
            <a:r>
              <a:rPr lang="en-US" altLang="en-US" dirty="0" err="1"/>
              <a:t>TGbi</a:t>
            </a:r>
            <a:endParaRPr lang="en-US" altLang="en-US" dirty="0"/>
          </a:p>
        </p:txBody>
      </p:sp>
      <p:sp>
        <p:nvSpPr>
          <p:cNvPr id="38915" name="Rectangle 3"/>
          <p:cNvSpPr>
            <a:spLocks noGrp="1" noChangeArrowheads="1"/>
          </p:cNvSpPr>
          <p:nvPr>
            <p:ph idx="1"/>
          </p:nvPr>
        </p:nvSpPr>
        <p:spPr>
          <a:xfrm>
            <a:off x="685800" y="1752600"/>
            <a:ext cx="7772400" cy="4648200"/>
          </a:xfrm>
        </p:spPr>
        <p:txBody>
          <a:bodyPr>
            <a:normAutofit lnSpcReduction="10000"/>
          </a:bodyPr>
          <a:lstStyle/>
          <a:p>
            <a:r>
              <a:rPr lang="en-US" altLang="en-US" dirty="0"/>
              <a:t>Issues that are within </a:t>
            </a:r>
            <a:r>
              <a:rPr lang="en-US" altLang="en-US" dirty="0" err="1"/>
              <a:t>TGbh</a:t>
            </a:r>
            <a:r>
              <a:rPr lang="en-US" altLang="en-US" dirty="0"/>
              <a:t> scope, defined by the PAR, paraphrased as:</a:t>
            </a:r>
          </a:p>
          <a:p>
            <a:pPr lvl="1"/>
            <a:r>
              <a:rPr lang="en-US" altLang="en-US" dirty="0"/>
              <a:t>The issue being addressed is a facility or behavior that is disrupted by randomized MAC addresses or MAC addresses that are changing over time, where previously the service functioned based on the assumption of a unique association between a STA and a MAC address.</a:t>
            </a:r>
          </a:p>
          <a:p>
            <a:pPr lvl="1"/>
            <a:r>
              <a:rPr lang="en-US" altLang="en-US" dirty="0"/>
              <a:t>The modifications being proposed do not expose trackable user information to third parties, expose an individual’s presence or behavior, or otherwise affect a user’s privacy.</a:t>
            </a:r>
          </a:p>
          <a:p>
            <a:r>
              <a:rPr lang="en-US" altLang="en-US" dirty="0"/>
              <a:t>Issues that are within </a:t>
            </a:r>
            <a:r>
              <a:rPr lang="en-US" altLang="en-US" dirty="0" err="1"/>
              <a:t>TGbi</a:t>
            </a:r>
            <a:r>
              <a:rPr lang="en-US" altLang="en-US" dirty="0"/>
              <a:t> scope, defined by the PAR, paraphrased as:</a:t>
            </a:r>
          </a:p>
          <a:p>
            <a:pPr lvl="1"/>
            <a:r>
              <a:rPr lang="en-US" altLang="en-US" dirty="0"/>
              <a:t>The amendment is to “specify new mechanisms that address and improve user privacy.” </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Authors’ derived opinions</a:t>
            </a:r>
          </a:p>
        </p:txBody>
      </p:sp>
      <p:sp>
        <p:nvSpPr>
          <p:cNvPr id="38915" name="Rectangle 3"/>
          <p:cNvSpPr>
            <a:spLocks noGrp="1" noChangeArrowheads="1"/>
          </p:cNvSpPr>
          <p:nvPr>
            <p:ph idx="1"/>
          </p:nvPr>
        </p:nvSpPr>
        <p:spPr>
          <a:xfrm>
            <a:off x="685800" y="1752600"/>
            <a:ext cx="7772400" cy="4648200"/>
          </a:xfrm>
        </p:spPr>
        <p:txBody>
          <a:bodyPr>
            <a:normAutofit/>
          </a:bodyPr>
          <a:lstStyle/>
          <a:p>
            <a:r>
              <a:rPr lang="en-US" altLang="en-US" dirty="0"/>
              <a:t>Randomized/changing MAC addresses were discussed in 802.11aq, and are already being done by </a:t>
            </a:r>
            <a:r>
              <a:rPr lang="en-US" altLang="en-US"/>
              <a:t>many STA devices</a:t>
            </a:r>
            <a:r>
              <a:rPr lang="en-US" altLang="en-US" dirty="0"/>
              <a:t>.  There is no need to discuss the value/purpose of RCM, other than to understand its scope of usage.</a:t>
            </a:r>
          </a:p>
          <a:p>
            <a:r>
              <a:rPr lang="en-US" altLang="en-US" dirty="0"/>
              <a:t>Impacts caused by RCM and mitigations/solutions for those impacts should be discussed in </a:t>
            </a:r>
            <a:r>
              <a:rPr lang="en-US" altLang="en-US" dirty="0" err="1"/>
              <a:t>TGbh</a:t>
            </a:r>
            <a:r>
              <a:rPr lang="en-US" altLang="en-US" dirty="0"/>
              <a:t>.</a:t>
            </a:r>
          </a:p>
          <a:p>
            <a:r>
              <a:rPr lang="en-US" altLang="en-US" dirty="0"/>
              <a:t>Other privacy concerns or enhancements, beyond “fixing impacts of RCM”, should be discussed in </a:t>
            </a:r>
            <a:r>
              <a:rPr lang="en-US" altLang="en-US" dirty="0" err="1"/>
              <a:t>TGbi</a:t>
            </a:r>
            <a:r>
              <a:rPr lang="en-US" altLang="en-US" dirty="0"/>
              <a:t>.</a:t>
            </a:r>
          </a:p>
          <a:p>
            <a:endParaRPr lang="en-US" altLang="en-US" dirty="0"/>
          </a:p>
          <a:p>
            <a:endParaRPr lang="en-US" altLang="en-US" dirty="0"/>
          </a:p>
          <a:p>
            <a:endParaRPr lang="en-US" altLang="en-US" dirty="0"/>
          </a:p>
          <a:p>
            <a:pPr lvl="1"/>
            <a:endParaRPr lang="en-US" altLang="en-US" dirty="0"/>
          </a:p>
          <a:p>
            <a:endParaRPr lang="en-US" altLang="en-US" dirty="0"/>
          </a:p>
        </p:txBody>
      </p:sp>
    </p:spTree>
    <p:extLst>
      <p:ext uri="{BB962C8B-B14F-4D97-AF65-F5344CB8AC3E}">
        <p14:creationId xmlns:p14="http://schemas.microsoft.com/office/powerpoint/2010/main" val="217986706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55109</TotalTime>
  <Words>495</Words>
  <Application>Microsoft Office PowerPoint</Application>
  <PresentationFormat>On-screen Show (4:3)</PresentationFormat>
  <Paragraphs>46</Paragraphs>
  <Slides>6</Slides>
  <Notes>4</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9" baseType="lpstr">
      <vt:lpstr>Times New Roman</vt:lpstr>
      <vt:lpstr>802-11-Submission</vt:lpstr>
      <vt:lpstr>Microsoft Word 97 - 2003 Document</vt:lpstr>
      <vt:lpstr>Scope of TGbh and TGbi</vt:lpstr>
      <vt:lpstr>Abstract</vt:lpstr>
      <vt:lpstr>Background</vt:lpstr>
      <vt:lpstr>Scope for 802.11</vt:lpstr>
      <vt:lpstr>Scope of TGbh and TGbi</vt:lpstr>
      <vt:lpstr>Authors’ derived opinions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Hamilton;Carol Ansley</dc:creator>
  <cp:lastModifiedBy>Hamilton, Mark</cp:lastModifiedBy>
  <cp:revision>737</cp:revision>
  <cp:lastPrinted>1998-02-10T13:28:06Z</cp:lastPrinted>
  <dcterms:created xsi:type="dcterms:W3CDTF">2009-07-15T16:38:20Z</dcterms:created>
  <dcterms:modified xsi:type="dcterms:W3CDTF">2021-09-09T20:04:19Z</dcterms:modified>
</cp:coreProperties>
</file>