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67" r:id="rId20"/>
    <p:sldId id="354" r:id="rId21"/>
    <p:sldId id="358" r:id="rId22"/>
    <p:sldId id="366" r:id="rId23"/>
    <p:sldId id="357" r:id="rId24"/>
    <p:sldId id="351" r:id="rId25"/>
    <p:sldId id="346" r:id="rId26"/>
    <p:sldId id="347" r:id="rId27"/>
    <p:sldId id="344" r:id="rId28"/>
    <p:sldId id="333" r:id="rId29"/>
    <p:sldId id="322" r:id="rId30"/>
    <p:sldId id="320" r:id="rId31"/>
    <p:sldId id="327" r:id="rId32"/>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802.11-21/1460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802.11-21/1460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802.11-21/1460</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802.11-21/1460</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802.11-21/1460r01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September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September 07,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2021-09-07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82"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06BF7-3878-0E43-96AA-DCBFF07F126F}"/>
              </a:ext>
            </a:extLst>
          </p:cNvPr>
          <p:cNvSpPr>
            <a:spLocks noGrp="1"/>
          </p:cNvSpPr>
          <p:nvPr>
            <p:ph type="title"/>
          </p:nvPr>
        </p:nvSpPr>
        <p:spPr/>
        <p:txBody>
          <a:bodyPr/>
          <a:lstStyle/>
          <a:p>
            <a:r>
              <a:rPr lang="en-US" dirty="0"/>
              <a:t>Steps towards D2.0</a:t>
            </a:r>
          </a:p>
        </p:txBody>
      </p:sp>
      <p:sp>
        <p:nvSpPr>
          <p:cNvPr id="3" name="Date Placeholder 2">
            <a:extLst>
              <a:ext uri="{FF2B5EF4-FFF2-40B4-BE49-F238E27FC236}">
                <a16:creationId xmlns:a16="http://schemas.microsoft.com/office/drawing/2014/main" id="{4B0B02C9-4A44-3944-BD32-2AA7BE4035D3}"/>
              </a:ext>
            </a:extLst>
          </p:cNvPr>
          <p:cNvSpPr>
            <a:spLocks noGrp="1"/>
          </p:cNvSpPr>
          <p:nvPr>
            <p:ph type="dt" idx="10"/>
          </p:nvPr>
        </p:nvSpPr>
        <p:spPr/>
        <p:txBody>
          <a:bodyPr/>
          <a:lstStyle/>
          <a:p>
            <a:r>
              <a:rPr lang="en-GB"/>
              <a:t>September 2021</a:t>
            </a:r>
          </a:p>
        </p:txBody>
      </p:sp>
      <p:sp>
        <p:nvSpPr>
          <p:cNvPr id="4" name="Footer Placeholder 3">
            <a:extLst>
              <a:ext uri="{FF2B5EF4-FFF2-40B4-BE49-F238E27FC236}">
                <a16:creationId xmlns:a16="http://schemas.microsoft.com/office/drawing/2014/main" id="{8396A2A1-B8D5-2647-9BEF-2C4CD841A3DA}"/>
              </a:ext>
            </a:extLst>
          </p:cNvPr>
          <p:cNvSpPr>
            <a:spLocks noGrp="1"/>
          </p:cNvSpPr>
          <p:nvPr>
            <p:ph type="ftr" idx="11"/>
          </p:nvPr>
        </p:nvSpPr>
        <p:spPr>
          <a:xfrm>
            <a:off x="5368805" y="4876006"/>
            <a:ext cx="3184520" cy="135731"/>
          </a:xfrm>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AFCD7F2A-F6EF-3141-B9B0-F6258D901E66}"/>
              </a:ext>
            </a:extLst>
          </p:cNvPr>
          <p:cNvSpPr>
            <a:spLocks noGrp="1"/>
          </p:cNvSpPr>
          <p:nvPr>
            <p:ph type="sldNum" idx="12"/>
          </p:nvPr>
        </p:nvSpPr>
        <p:spPr>
          <a:xfrm>
            <a:off x="4355976" y="4876006"/>
            <a:ext cx="528637" cy="272653"/>
          </a:xfrm>
        </p:spPr>
        <p:txBody>
          <a:bodyPr/>
          <a:lstStyle/>
          <a:p>
            <a:r>
              <a:rPr lang="en-GB"/>
              <a:t>Slide </a:t>
            </a:r>
            <a:fld id="{06B781AF-4CCF-49B0-A572-DE54FBE5D942}" type="slidenum">
              <a:rPr lang="en-GB" smtClean="0"/>
              <a:pPr/>
              <a:t>19</a:t>
            </a:fld>
            <a:endParaRPr lang="en-GB"/>
          </a:p>
        </p:txBody>
      </p:sp>
      <p:sp>
        <p:nvSpPr>
          <p:cNvPr id="7" name="TextBox 6">
            <a:extLst>
              <a:ext uri="{FF2B5EF4-FFF2-40B4-BE49-F238E27FC236}">
                <a16:creationId xmlns:a16="http://schemas.microsoft.com/office/drawing/2014/main" id="{050F30AF-451E-8D41-B101-A36D152416CC}"/>
              </a:ext>
            </a:extLst>
          </p:cNvPr>
          <p:cNvSpPr txBox="1"/>
          <p:nvPr/>
        </p:nvSpPr>
        <p:spPr>
          <a:xfrm>
            <a:off x="1163215" y="1232429"/>
            <a:ext cx="1317990" cy="276999"/>
          </a:xfrm>
          <a:prstGeom prst="rect">
            <a:avLst/>
          </a:prstGeom>
          <a:noFill/>
          <a:ln w="25400">
            <a:solidFill>
              <a:schemeClr val="accent1"/>
            </a:solidFill>
          </a:ln>
        </p:spPr>
        <p:txBody>
          <a:bodyPr wrap="none" rtlCol="0">
            <a:spAutoFit/>
          </a:bodyPr>
          <a:lstStyle/>
          <a:p>
            <a:r>
              <a:rPr lang="en-US" sz="1200" dirty="0" err="1">
                <a:solidFill>
                  <a:schemeClr val="tx1"/>
                </a:solidFill>
              </a:rPr>
              <a:t>TGbc</a:t>
            </a:r>
            <a:r>
              <a:rPr lang="en-US" sz="1200" dirty="0">
                <a:solidFill>
                  <a:schemeClr val="tx1"/>
                </a:solidFill>
              </a:rPr>
              <a:t> Draft D1.04</a:t>
            </a:r>
          </a:p>
        </p:txBody>
      </p:sp>
      <p:sp>
        <p:nvSpPr>
          <p:cNvPr id="8" name="TextBox 7">
            <a:extLst>
              <a:ext uri="{FF2B5EF4-FFF2-40B4-BE49-F238E27FC236}">
                <a16:creationId xmlns:a16="http://schemas.microsoft.com/office/drawing/2014/main" id="{47B6AF4A-F04D-684C-A43D-065F4AF2F1FC}"/>
              </a:ext>
            </a:extLst>
          </p:cNvPr>
          <p:cNvSpPr txBox="1"/>
          <p:nvPr/>
        </p:nvSpPr>
        <p:spPr>
          <a:xfrm>
            <a:off x="3014731" y="1707654"/>
            <a:ext cx="3159212" cy="461665"/>
          </a:xfrm>
          <a:prstGeom prst="rect">
            <a:avLst/>
          </a:prstGeom>
          <a:noFill/>
          <a:ln w="25400">
            <a:solidFill>
              <a:schemeClr val="accent1"/>
            </a:solidFill>
          </a:ln>
        </p:spPr>
        <p:txBody>
          <a:bodyPr wrap="square" rtlCol="0">
            <a:spAutoFit/>
          </a:bodyPr>
          <a:lstStyle/>
          <a:p>
            <a:r>
              <a:rPr lang="en-US" sz="1200" dirty="0">
                <a:solidFill>
                  <a:schemeClr val="tx1"/>
                </a:solidFill>
              </a:rPr>
              <a:t>Approved comment resolutions for remaining CIDs</a:t>
            </a:r>
          </a:p>
        </p:txBody>
      </p:sp>
      <p:sp>
        <p:nvSpPr>
          <p:cNvPr id="9" name="TextBox 8">
            <a:extLst>
              <a:ext uri="{FF2B5EF4-FFF2-40B4-BE49-F238E27FC236}">
                <a16:creationId xmlns:a16="http://schemas.microsoft.com/office/drawing/2014/main" id="{0EBC5669-213D-554E-B31B-3A24F67BDC29}"/>
              </a:ext>
            </a:extLst>
          </p:cNvPr>
          <p:cNvSpPr txBox="1"/>
          <p:nvPr/>
        </p:nvSpPr>
        <p:spPr>
          <a:xfrm>
            <a:off x="1099432" y="2638220"/>
            <a:ext cx="1915298" cy="276999"/>
          </a:xfrm>
          <a:prstGeom prst="rect">
            <a:avLst/>
          </a:prstGeom>
          <a:noFill/>
          <a:ln w="25400">
            <a:solidFill>
              <a:schemeClr val="accent1"/>
            </a:solidFill>
          </a:ln>
        </p:spPr>
        <p:txBody>
          <a:bodyPr wrap="square" rtlCol="0">
            <a:spAutoFit/>
          </a:bodyPr>
          <a:lstStyle/>
          <a:p>
            <a:r>
              <a:rPr lang="en-US" sz="1200" dirty="0" err="1">
                <a:solidFill>
                  <a:schemeClr val="tx1"/>
                </a:solidFill>
              </a:rPr>
              <a:t>TGbc</a:t>
            </a:r>
            <a:r>
              <a:rPr lang="en-US" sz="1200" dirty="0">
                <a:solidFill>
                  <a:schemeClr val="tx1"/>
                </a:solidFill>
              </a:rPr>
              <a:t> Draft D1.05</a:t>
            </a:r>
          </a:p>
        </p:txBody>
      </p:sp>
      <p:cxnSp>
        <p:nvCxnSpPr>
          <p:cNvPr id="10" name="Straight Arrow Connector 9">
            <a:extLst>
              <a:ext uri="{FF2B5EF4-FFF2-40B4-BE49-F238E27FC236}">
                <a16:creationId xmlns:a16="http://schemas.microsoft.com/office/drawing/2014/main" id="{52EFB0AB-4FCE-FC48-98B5-D4A03181CC3B}"/>
              </a:ext>
            </a:extLst>
          </p:cNvPr>
          <p:cNvCxnSpPr>
            <a:stCxn id="7" idx="2"/>
            <a:endCxn id="9" idx="0"/>
          </p:cNvCxnSpPr>
          <p:nvPr/>
        </p:nvCxnSpPr>
        <p:spPr>
          <a:xfrm>
            <a:off x="1822210" y="1509428"/>
            <a:ext cx="234871" cy="1128792"/>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09A43E82-8A7F-5F4E-900D-DCEA4C7409BD}"/>
              </a:ext>
            </a:extLst>
          </p:cNvPr>
          <p:cNvCxnSpPr>
            <a:cxnSpLocks/>
            <a:stCxn id="8" idx="1"/>
            <a:endCxn id="9" idx="0"/>
          </p:cNvCxnSpPr>
          <p:nvPr/>
        </p:nvCxnSpPr>
        <p:spPr>
          <a:xfrm flipH="1">
            <a:off x="2057081" y="1938487"/>
            <a:ext cx="957650" cy="69973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A2C6CF2-2E38-AB4C-8BB3-C0B89336A091}"/>
              </a:ext>
            </a:extLst>
          </p:cNvPr>
          <p:cNvCxnSpPr>
            <a:cxnSpLocks/>
          </p:cNvCxnSpPr>
          <p:nvPr/>
        </p:nvCxnSpPr>
        <p:spPr>
          <a:xfrm>
            <a:off x="827584" y="1606379"/>
            <a:ext cx="772297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336ADA2-BB0F-4543-899B-C291D6C11ADD}"/>
              </a:ext>
            </a:extLst>
          </p:cNvPr>
          <p:cNvCxnSpPr>
            <a:cxnSpLocks/>
          </p:cNvCxnSpPr>
          <p:nvPr/>
        </p:nvCxnSpPr>
        <p:spPr>
          <a:xfrm>
            <a:off x="852298" y="2355726"/>
            <a:ext cx="7698259"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7F15480F-4286-4640-AA08-704AA35792CB}"/>
              </a:ext>
            </a:extLst>
          </p:cNvPr>
          <p:cNvSpPr txBox="1"/>
          <p:nvPr/>
        </p:nvSpPr>
        <p:spPr>
          <a:xfrm>
            <a:off x="2875838" y="3075806"/>
            <a:ext cx="3783227" cy="646331"/>
          </a:xfrm>
          <a:prstGeom prst="rect">
            <a:avLst/>
          </a:prstGeom>
          <a:noFill/>
          <a:ln w="25400">
            <a:solidFill>
              <a:schemeClr val="accent1"/>
            </a:solidFill>
          </a:ln>
        </p:spPr>
        <p:txBody>
          <a:bodyPr wrap="square" rtlCol="0">
            <a:spAutoFit/>
          </a:bodyPr>
          <a:lstStyle/>
          <a:p>
            <a:r>
              <a:rPr lang="en-US" sz="1200" dirty="0" err="1">
                <a:solidFill>
                  <a:schemeClr val="tx1"/>
                </a:solidFill>
              </a:rPr>
              <a:t>TGbc</a:t>
            </a:r>
            <a:r>
              <a:rPr lang="en-US" sz="1200" dirty="0">
                <a:solidFill>
                  <a:schemeClr val="tx1"/>
                </a:solidFill>
              </a:rPr>
              <a:t> internal review</a:t>
            </a:r>
          </a:p>
          <a:p>
            <a:r>
              <a:rPr lang="en-US" sz="1200" dirty="0">
                <a:solidFill>
                  <a:schemeClr val="tx1"/>
                </a:solidFill>
              </a:rPr>
              <a:t>(verify correct implementation of resolutions &amp; editorial cross-check)</a:t>
            </a:r>
          </a:p>
        </p:txBody>
      </p:sp>
      <p:cxnSp>
        <p:nvCxnSpPr>
          <p:cNvPr id="15" name="Straight Arrow Connector 14">
            <a:extLst>
              <a:ext uri="{FF2B5EF4-FFF2-40B4-BE49-F238E27FC236}">
                <a16:creationId xmlns:a16="http://schemas.microsoft.com/office/drawing/2014/main" id="{E800C3D0-5C23-5945-87DE-21A3DC560847}"/>
              </a:ext>
            </a:extLst>
          </p:cNvPr>
          <p:cNvCxnSpPr>
            <a:cxnSpLocks/>
            <a:stCxn id="9" idx="2"/>
            <a:endCxn id="14" idx="1"/>
          </p:cNvCxnSpPr>
          <p:nvPr/>
        </p:nvCxnSpPr>
        <p:spPr>
          <a:xfrm>
            <a:off x="2057081" y="2915219"/>
            <a:ext cx="818757" cy="48375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C76555E-2B02-2A40-B311-6C5103ADBCBC}"/>
              </a:ext>
            </a:extLst>
          </p:cNvPr>
          <p:cNvSpPr txBox="1"/>
          <p:nvPr/>
        </p:nvSpPr>
        <p:spPr>
          <a:xfrm>
            <a:off x="6734175" y="1203598"/>
            <a:ext cx="1608261" cy="276999"/>
          </a:xfrm>
          <a:prstGeom prst="rect">
            <a:avLst/>
          </a:prstGeom>
          <a:noFill/>
          <a:ln w="25400">
            <a:noFill/>
          </a:ln>
        </p:spPr>
        <p:txBody>
          <a:bodyPr wrap="none" rtlCol="0">
            <a:spAutoFit/>
          </a:bodyPr>
          <a:lstStyle/>
          <a:p>
            <a:r>
              <a:rPr lang="en-US" sz="1200" dirty="0">
                <a:solidFill>
                  <a:schemeClr val="tx1"/>
                </a:solidFill>
              </a:rPr>
              <a:t>Pre September-Plenary</a:t>
            </a:r>
          </a:p>
        </p:txBody>
      </p:sp>
      <p:sp>
        <p:nvSpPr>
          <p:cNvPr id="17" name="TextBox 16">
            <a:extLst>
              <a:ext uri="{FF2B5EF4-FFF2-40B4-BE49-F238E27FC236}">
                <a16:creationId xmlns:a16="http://schemas.microsoft.com/office/drawing/2014/main" id="{69C68C26-EFFB-F345-A2EA-FF2CF0535C02}"/>
              </a:ext>
            </a:extLst>
          </p:cNvPr>
          <p:cNvSpPr txBox="1"/>
          <p:nvPr/>
        </p:nvSpPr>
        <p:spPr>
          <a:xfrm>
            <a:off x="6734175" y="1707654"/>
            <a:ext cx="1364604" cy="276999"/>
          </a:xfrm>
          <a:prstGeom prst="rect">
            <a:avLst/>
          </a:prstGeom>
          <a:noFill/>
          <a:ln w="25400">
            <a:noFill/>
          </a:ln>
        </p:spPr>
        <p:txBody>
          <a:bodyPr wrap="none" rtlCol="0">
            <a:spAutoFit/>
          </a:bodyPr>
          <a:lstStyle/>
          <a:p>
            <a:r>
              <a:rPr lang="en-US" sz="1200" dirty="0">
                <a:solidFill>
                  <a:schemeClr val="tx1"/>
                </a:solidFill>
              </a:rPr>
              <a:t>September-Plenary</a:t>
            </a:r>
          </a:p>
        </p:txBody>
      </p:sp>
      <p:sp>
        <p:nvSpPr>
          <p:cNvPr id="18" name="TextBox 17">
            <a:extLst>
              <a:ext uri="{FF2B5EF4-FFF2-40B4-BE49-F238E27FC236}">
                <a16:creationId xmlns:a16="http://schemas.microsoft.com/office/drawing/2014/main" id="{BC7F32A8-77F9-314B-B53D-D154F7FE7772}"/>
              </a:ext>
            </a:extLst>
          </p:cNvPr>
          <p:cNvSpPr txBox="1"/>
          <p:nvPr/>
        </p:nvSpPr>
        <p:spPr>
          <a:xfrm>
            <a:off x="1101430" y="3859792"/>
            <a:ext cx="1915298" cy="276999"/>
          </a:xfrm>
          <a:prstGeom prst="rect">
            <a:avLst/>
          </a:prstGeom>
          <a:noFill/>
          <a:ln w="25400">
            <a:solidFill>
              <a:schemeClr val="accent1"/>
            </a:solidFill>
          </a:ln>
        </p:spPr>
        <p:txBody>
          <a:bodyPr wrap="square" rtlCol="0">
            <a:spAutoFit/>
          </a:bodyPr>
          <a:lstStyle/>
          <a:p>
            <a:r>
              <a:rPr lang="en-US" sz="1200" dirty="0" err="1">
                <a:solidFill>
                  <a:schemeClr val="tx1"/>
                </a:solidFill>
              </a:rPr>
              <a:t>TGbc</a:t>
            </a:r>
            <a:r>
              <a:rPr lang="en-US" sz="1200" dirty="0">
                <a:solidFill>
                  <a:schemeClr val="tx1"/>
                </a:solidFill>
              </a:rPr>
              <a:t> Draft D2.0</a:t>
            </a:r>
          </a:p>
        </p:txBody>
      </p:sp>
      <p:cxnSp>
        <p:nvCxnSpPr>
          <p:cNvPr id="19" name="Straight Arrow Connector 18">
            <a:extLst>
              <a:ext uri="{FF2B5EF4-FFF2-40B4-BE49-F238E27FC236}">
                <a16:creationId xmlns:a16="http://schemas.microsoft.com/office/drawing/2014/main" id="{C5059D8C-3ABF-2642-BF15-55C48186DCAC}"/>
              </a:ext>
            </a:extLst>
          </p:cNvPr>
          <p:cNvCxnSpPr>
            <a:cxnSpLocks/>
            <a:stCxn id="9" idx="2"/>
            <a:endCxn id="18" idx="0"/>
          </p:cNvCxnSpPr>
          <p:nvPr/>
        </p:nvCxnSpPr>
        <p:spPr>
          <a:xfrm>
            <a:off x="2057081" y="2915219"/>
            <a:ext cx="1998" cy="94457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BB98D1B-EC44-7748-BB0B-805A58E9C47E}"/>
              </a:ext>
            </a:extLst>
          </p:cNvPr>
          <p:cNvCxnSpPr>
            <a:cxnSpLocks/>
            <a:stCxn id="14" idx="1"/>
            <a:endCxn id="18" idx="0"/>
          </p:cNvCxnSpPr>
          <p:nvPr/>
        </p:nvCxnSpPr>
        <p:spPr>
          <a:xfrm flipH="1">
            <a:off x="2059079" y="3398972"/>
            <a:ext cx="816759" cy="460820"/>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E715084-5408-F046-859E-5C557FF3864B}"/>
              </a:ext>
            </a:extLst>
          </p:cNvPr>
          <p:cNvSpPr txBox="1"/>
          <p:nvPr/>
        </p:nvSpPr>
        <p:spPr>
          <a:xfrm>
            <a:off x="6737967" y="2571750"/>
            <a:ext cx="1667572" cy="276999"/>
          </a:xfrm>
          <a:prstGeom prst="rect">
            <a:avLst/>
          </a:prstGeom>
          <a:noFill/>
          <a:ln w="25400">
            <a:noFill/>
          </a:ln>
        </p:spPr>
        <p:txBody>
          <a:bodyPr wrap="none" rtlCol="0">
            <a:spAutoFit/>
          </a:bodyPr>
          <a:lstStyle/>
          <a:p>
            <a:r>
              <a:rPr lang="en-US" sz="1200" dirty="0">
                <a:solidFill>
                  <a:schemeClr val="tx1"/>
                </a:solidFill>
              </a:rPr>
              <a:t>Post September-Plenary</a:t>
            </a:r>
          </a:p>
        </p:txBody>
      </p:sp>
      <p:sp>
        <p:nvSpPr>
          <p:cNvPr id="22" name="TextBox 21">
            <a:extLst>
              <a:ext uri="{FF2B5EF4-FFF2-40B4-BE49-F238E27FC236}">
                <a16:creationId xmlns:a16="http://schemas.microsoft.com/office/drawing/2014/main" id="{CBD51810-E480-FE4B-9AE1-F03BD38111FC}"/>
              </a:ext>
            </a:extLst>
          </p:cNvPr>
          <p:cNvSpPr txBox="1"/>
          <p:nvPr/>
        </p:nvSpPr>
        <p:spPr>
          <a:xfrm>
            <a:off x="1099432" y="4371950"/>
            <a:ext cx="2439835" cy="276999"/>
          </a:xfrm>
          <a:prstGeom prst="rect">
            <a:avLst/>
          </a:prstGeom>
          <a:noFill/>
          <a:ln w="25400">
            <a:solidFill>
              <a:srgbClr val="00B050"/>
            </a:solidFill>
          </a:ln>
        </p:spPr>
        <p:txBody>
          <a:bodyPr wrap="square" rtlCol="0">
            <a:spAutoFit/>
          </a:bodyPr>
          <a:lstStyle/>
          <a:p>
            <a:r>
              <a:rPr lang="en-US" sz="1200" dirty="0">
                <a:solidFill>
                  <a:schemeClr val="tx1"/>
                </a:solidFill>
              </a:rPr>
              <a:t>WG Recirculation Ballot</a:t>
            </a:r>
          </a:p>
        </p:txBody>
      </p:sp>
      <p:cxnSp>
        <p:nvCxnSpPr>
          <p:cNvPr id="23" name="Straight Arrow Connector 22">
            <a:extLst>
              <a:ext uri="{FF2B5EF4-FFF2-40B4-BE49-F238E27FC236}">
                <a16:creationId xmlns:a16="http://schemas.microsoft.com/office/drawing/2014/main" id="{B4C28A7E-2671-1540-87E0-B46F906A1668}"/>
              </a:ext>
            </a:extLst>
          </p:cNvPr>
          <p:cNvCxnSpPr>
            <a:cxnSpLocks/>
            <a:stCxn id="18" idx="2"/>
            <a:endCxn id="22" idx="0"/>
          </p:cNvCxnSpPr>
          <p:nvPr/>
        </p:nvCxnSpPr>
        <p:spPr>
          <a:xfrm>
            <a:off x="2059079" y="4136791"/>
            <a:ext cx="260271" cy="235159"/>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9893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September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September 07,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cxnSp>
        <p:nvCxnSpPr>
          <p:cNvPr id="8" name="Straight Connector 7">
            <a:extLst>
              <a:ext uri="{FF2B5EF4-FFF2-40B4-BE49-F238E27FC236}">
                <a16:creationId xmlns:a16="http://schemas.microsoft.com/office/drawing/2014/main" id="{3B6BB872-2E99-054E-84D3-E21DAD7A4DFC}"/>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553111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042184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cxnSp>
        <p:nvCxnSpPr>
          <p:cNvPr id="8" name="Straight Connector 7">
            <a:extLst>
              <a:ext uri="{FF2B5EF4-FFF2-40B4-BE49-F238E27FC236}">
                <a16:creationId xmlns:a16="http://schemas.microsoft.com/office/drawing/2014/main" id="{ED51A796-9AD6-F747-B268-172D01C4594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435995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September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29</a:t>
            </a:fld>
            <a:endParaRPr lang="en-GB"/>
          </a:p>
        </p:txBody>
      </p:sp>
    </p:spTree>
    <p:extLst>
      <p:ext uri="{BB962C8B-B14F-4D97-AF65-F5344CB8AC3E}">
        <p14:creationId xmlns:p14="http://schemas.microsoft.com/office/powerpoint/2010/main" val="343874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=mad7ef80dec114168a0bc92298c069fbd</a:t>
            </a:r>
          </a:p>
          <a:p>
            <a:endParaRPr lang="en-GB" sz="1600" dirty="0"/>
          </a:p>
          <a:p>
            <a:r>
              <a:rPr lang="en-GB" sz="1600" dirty="0"/>
              <a:t>Meeting number: 179 032 5650</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highlight>
                  <a:srgbClr val="FFFF00"/>
                </a:highlight>
              </a:rPr>
              <a:t>Announcement – Steps towards D2.0</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September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7CACC0F0-145B-7744-827B-A364811E90EE}"/>
              </a:ext>
            </a:extLst>
          </p:cNvPr>
          <p:cNvGraphicFramePr>
            <a:graphicFrameLocks noGrp="1"/>
          </p:cNvGraphicFramePr>
          <p:nvPr>
            <p:extLst>
              <p:ext uri="{D42A27DB-BD31-4B8C-83A1-F6EECF244321}">
                <p14:modId xmlns:p14="http://schemas.microsoft.com/office/powerpoint/2010/main" val="1548066939"/>
              </p:ext>
            </p:extLst>
          </p:nvPr>
        </p:nvGraphicFramePr>
        <p:xfrm>
          <a:off x="1174750" y="2063750"/>
          <a:ext cx="6794500" cy="101600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2403240781"/>
                    </a:ext>
                  </a:extLst>
                </a:gridCol>
                <a:gridCol w="431598">
                  <a:extLst>
                    <a:ext uri="{9D8B030D-6E8A-4147-A177-3AD203B41FA5}">
                      <a16:colId xmlns:a16="http://schemas.microsoft.com/office/drawing/2014/main" val="2637369932"/>
                    </a:ext>
                  </a:extLst>
                </a:gridCol>
                <a:gridCol w="431598">
                  <a:extLst>
                    <a:ext uri="{9D8B030D-6E8A-4147-A177-3AD203B41FA5}">
                      <a16:colId xmlns:a16="http://schemas.microsoft.com/office/drawing/2014/main" val="3971290224"/>
                    </a:ext>
                  </a:extLst>
                </a:gridCol>
                <a:gridCol w="431598">
                  <a:extLst>
                    <a:ext uri="{9D8B030D-6E8A-4147-A177-3AD203B41FA5}">
                      <a16:colId xmlns:a16="http://schemas.microsoft.com/office/drawing/2014/main" val="3879470568"/>
                    </a:ext>
                  </a:extLst>
                </a:gridCol>
                <a:gridCol w="2335709">
                  <a:extLst>
                    <a:ext uri="{9D8B030D-6E8A-4147-A177-3AD203B41FA5}">
                      <a16:colId xmlns:a16="http://schemas.microsoft.com/office/drawing/2014/main" val="3677435153"/>
                    </a:ext>
                  </a:extLst>
                </a:gridCol>
                <a:gridCol w="2335709">
                  <a:extLst>
                    <a:ext uri="{9D8B030D-6E8A-4147-A177-3AD203B41FA5}">
                      <a16:colId xmlns:a16="http://schemas.microsoft.com/office/drawing/2014/main" val="647947761"/>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04604221"/>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2021</a:t>
                      </a:r>
                      <a:endParaRPr lang="en-GB" sz="1000" b="0" i="0" u="none" strike="noStrike" dirty="0">
                        <a:effectLst/>
                        <a:latin typeface="Arial" panose="020B0604020202020204" pitchFamily="34" charset="0"/>
                      </a:endParaRPr>
                    </a:p>
                  </a:txBody>
                  <a:tcPr marL="9525" marR="9525" marT="9525" marB="0" anchor="b"/>
                </a:tc>
                <a:tc>
                  <a:txBody>
                    <a:bodyPr/>
                    <a:lstStyle/>
                    <a:p>
                      <a:pPr algn="r" fontAlgn="b"/>
                      <a:r>
                        <a:rPr lang="en-GB" sz="1000" u="none" strike="noStrike">
                          <a:effectLst/>
                        </a:rPr>
                        <a:t>768</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12</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11.100.2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716309257"/>
                  </a:ext>
                </a:extLst>
              </a:tr>
              <a:tr h="165100">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239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12</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11.100.2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932797183"/>
                  </a:ext>
                </a:extLst>
              </a:tr>
              <a:tr h="165100">
                <a:tc>
                  <a:txBody>
                    <a:bodyPr/>
                    <a:lstStyle/>
                    <a:p>
                      <a:pPr algn="r" fontAlgn="b"/>
                      <a:r>
                        <a:rPr lang="en-GB" sz="1000" u="none" strike="sngStrike" dirty="0">
                          <a:effectLst/>
                        </a:rPr>
                        <a:t>20</a:t>
                      </a:r>
                      <a:endParaRPr lang="en-GB" sz="1000" b="0" i="0" u="none" strike="sngStrike" dirty="0">
                        <a:effectLst/>
                        <a:latin typeface="Arial" panose="020B0604020202020204" pitchFamily="34" charset="0"/>
                      </a:endParaRPr>
                    </a:p>
                  </a:txBody>
                  <a:tcPr marL="9525" marR="9525" marT="9525" marB="0" anchor="b"/>
                </a:tc>
                <a:tc>
                  <a:txBody>
                    <a:bodyPr/>
                    <a:lstStyle/>
                    <a:p>
                      <a:pPr algn="r" fontAlgn="b"/>
                      <a:r>
                        <a:rPr lang="en-GB" sz="1000" u="none" strike="sngStrike" dirty="0">
                          <a:effectLst/>
                        </a:rPr>
                        <a:t>2021</a:t>
                      </a:r>
                      <a:endParaRPr lang="en-GB" sz="1000" b="0" i="0" u="none" strike="sngStrike" dirty="0">
                        <a:effectLst/>
                        <a:latin typeface="Arial" panose="020B0604020202020204" pitchFamily="34" charset="0"/>
                      </a:endParaRPr>
                    </a:p>
                  </a:txBody>
                  <a:tcPr marL="9525" marR="9525" marT="9525" marB="0" anchor="b"/>
                </a:tc>
                <a:tc>
                  <a:txBody>
                    <a:bodyPr/>
                    <a:lstStyle/>
                    <a:p>
                      <a:pPr algn="r" fontAlgn="b"/>
                      <a:r>
                        <a:rPr lang="en-GB" sz="1000" u="none" strike="sngStrike" dirty="0">
                          <a:effectLst/>
                        </a:rPr>
                        <a:t>1459</a:t>
                      </a:r>
                      <a:endParaRPr lang="en-GB" sz="1000" b="0" i="0" u="none" strike="sngStrike" dirty="0">
                        <a:effectLst/>
                        <a:latin typeface="Arial" panose="020B0604020202020204" pitchFamily="34" charset="0"/>
                      </a:endParaRPr>
                    </a:p>
                  </a:txBody>
                  <a:tcPr marL="9525" marR="9525" marT="9525" marB="0" anchor="b"/>
                </a:tc>
                <a:tc>
                  <a:txBody>
                    <a:bodyPr/>
                    <a:lstStyle/>
                    <a:p>
                      <a:pPr algn="r" fontAlgn="b"/>
                      <a:r>
                        <a:rPr lang="en-GB" sz="1000" u="none" strike="sngStrike" dirty="0">
                          <a:effectLst/>
                        </a:rPr>
                        <a:t>0</a:t>
                      </a:r>
                      <a:endParaRPr lang="en-GB" sz="1000" b="0" i="0" u="none" strike="sngStrike" dirty="0">
                        <a:effectLst/>
                        <a:latin typeface="Arial" panose="020B0604020202020204" pitchFamily="34" charset="0"/>
                      </a:endParaRPr>
                    </a:p>
                  </a:txBody>
                  <a:tcPr marL="9525" marR="9525" marT="9525" marB="0" anchor="b"/>
                </a:tc>
                <a:tc>
                  <a:txBody>
                    <a:bodyPr/>
                    <a:lstStyle/>
                    <a:p>
                      <a:pPr algn="l" fontAlgn="b"/>
                      <a:r>
                        <a:rPr lang="en-GB" sz="1000" u="none" strike="sngStrike" dirty="0">
                          <a:effectLst/>
                        </a:rPr>
                        <a:t>Resolution Document for Clause 12</a:t>
                      </a:r>
                      <a:endParaRPr lang="en-GB" sz="1000" b="0" i="0" u="none" strike="sngStrike" dirty="0">
                        <a:effectLst/>
                        <a:latin typeface="Arial" panose="020B0604020202020204" pitchFamily="34" charset="0"/>
                      </a:endParaRPr>
                    </a:p>
                  </a:txBody>
                  <a:tcPr marL="9525" marR="9525" marT="9525" marB="0" anchor="b"/>
                </a:tc>
                <a:tc>
                  <a:txBody>
                    <a:bodyPr/>
                    <a:lstStyle/>
                    <a:p>
                      <a:pPr algn="l" fontAlgn="b"/>
                      <a:r>
                        <a:rPr lang="en-GB" sz="1000" u="none" strike="sngStrike" dirty="0">
                          <a:effectLst/>
                        </a:rPr>
                        <a:t>Hitoshi Morioka (SRC Software)</a:t>
                      </a:r>
                      <a:endParaRPr lang="en-GB" sz="1000" b="0" i="0" u="none" strike="sng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734616974"/>
                  </a:ext>
                </a:extLst>
              </a:tr>
              <a:tr h="165100">
                <a:tc>
                  <a:txBody>
                    <a:bodyPr/>
                    <a:lstStyle/>
                    <a:p>
                      <a:pPr algn="r" fontAlgn="b"/>
                      <a:r>
                        <a:rPr lang="en-GB" sz="1000" u="none" strike="noStrike">
                          <a:effectLst/>
                        </a:rPr>
                        <a:t>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1458</a:t>
                      </a:r>
                      <a:endParaRPr lang="en-GB" sz="1000" b="0" i="0" u="none" strike="noStrike" dirty="0">
                        <a:effectLst/>
                        <a:latin typeface="Arial" panose="020B0604020202020204" pitchFamily="34" charset="0"/>
                      </a:endParaRPr>
                    </a:p>
                  </a:txBody>
                  <a:tcPr marL="9525" marR="9525" marT="9525" marB="0" anchor="b"/>
                </a:tc>
                <a:tc>
                  <a:txBody>
                    <a:bodyPr/>
                    <a:lstStyle/>
                    <a:p>
                      <a:pPr algn="r" fontAlgn="b"/>
                      <a:r>
                        <a:rPr lang="en-GB" sz="1000" u="none" strike="noStrike" dirty="0">
                          <a:effectLst/>
                        </a:rPr>
                        <a:t>0</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Resolutions for Clause 12</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65303932"/>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3246</TotalTime>
  <Words>2260</Words>
  <Application>Microsoft Macintosh PowerPoint</Application>
  <PresentationFormat>On-screen Show (16:9)</PresentationFormat>
  <Paragraphs>293</Paragraphs>
  <Slides>31</Slides>
  <Notes>2</Notes>
  <HiddenSlides>4</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Monotype Sorts</vt:lpstr>
      <vt:lpstr>Times New Roman</vt:lpstr>
      <vt:lpstr>802-11-BCS-Chair-Slides-Template</vt:lpstr>
      <vt:lpstr>Document</vt:lpstr>
      <vt:lpstr>Agenda TGbc Telco September 07,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Steps towards D2.0</vt:lpstr>
      <vt:lpstr>Editor’s Report</vt:lpstr>
      <vt:lpstr>Status Comment Assignment &amp; Resolution</vt:lpstr>
      <vt:lpstr>Status Comment Assignment &amp; Resolution</vt:lpstr>
      <vt:lpstr>Plan for upcoming telcos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318</cp:revision>
  <cp:lastPrinted>1601-01-01T00:00:00Z</cp:lastPrinted>
  <dcterms:created xsi:type="dcterms:W3CDTF">2020-02-25T15:01:23Z</dcterms:created>
  <dcterms:modified xsi:type="dcterms:W3CDTF">2021-09-07T13:35:12Z</dcterms:modified>
  <cp:category/>
</cp:coreProperties>
</file>