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0"/>
  </p:notesMasterIdLst>
  <p:handoutMasterIdLst>
    <p:handoutMasterId r:id="rId21"/>
  </p:handoutMasterIdLst>
  <p:sldIdLst>
    <p:sldId id="256" r:id="rId3"/>
    <p:sldId id="257" r:id="rId4"/>
    <p:sldId id="265" r:id="rId5"/>
    <p:sldId id="268" r:id="rId6"/>
    <p:sldId id="270" r:id="rId7"/>
    <p:sldId id="262" r:id="rId8"/>
    <p:sldId id="276" r:id="rId9"/>
    <p:sldId id="274" r:id="rId10"/>
    <p:sldId id="280" r:id="rId11"/>
    <p:sldId id="281" r:id="rId12"/>
    <p:sldId id="267" r:id="rId13"/>
    <p:sldId id="271" r:id="rId14"/>
    <p:sldId id="269" r:id="rId15"/>
    <p:sldId id="283" r:id="rId16"/>
    <p:sldId id="273" r:id="rId17"/>
    <p:sldId id="278" r:id="rId18"/>
    <p:sldId id="282"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2" autoAdjust="0"/>
    <p:restoredTop sz="94662" autoAdjust="0"/>
  </p:normalViewPr>
  <p:slideViewPr>
    <p:cSldViewPr>
      <p:cViewPr varScale="1">
        <p:scale>
          <a:sx n="102" d="100"/>
          <a:sy n="102" d="100"/>
        </p:scale>
        <p:origin x="594"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064"/>
    </p:cViewPr>
  </p:sorterViewPr>
  <p:notesViewPr>
    <p:cSldViewPr>
      <p:cViewPr varScale="1">
        <p:scale>
          <a:sx n="81" d="100"/>
          <a:sy n="81" d="100"/>
        </p:scale>
        <p:origin x="3516"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802.11-21/1445r0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August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Dong Wei, NXP Semiconductors</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802.11-21/1445r0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August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Dong Wei, NXP Semiconductors</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39365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73638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25067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70695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263787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4425954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901756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47393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555990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383718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256787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802.11-21/1445r0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279124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44679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August 2021</a:t>
            </a:r>
          </a:p>
        </p:txBody>
      </p:sp>
      <p:sp>
        <p:nvSpPr>
          <p:cNvPr id="6" name="Rectangle 6"/>
          <p:cNvSpPr>
            <a:spLocks noGrp="1" noChangeArrowheads="1"/>
          </p:cNvSpPr>
          <p:nvPr>
            <p:ph type="ftr"/>
          </p:nvPr>
        </p:nvSpPr>
        <p:spPr>
          <a:ln/>
        </p:spPr>
        <p:txBody>
          <a:bodyPr/>
          <a:lstStyle/>
          <a:p>
            <a:r>
              <a:rPr lang="en-US"/>
              <a:t>Dong Wei, NXP Semiconductors</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2985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2021</a:t>
            </a:r>
            <a:endParaRPr lang="en-GB" dirty="0"/>
          </a:p>
        </p:txBody>
      </p:sp>
      <p:sp>
        <p:nvSpPr>
          <p:cNvPr id="5" name="Footer Placeholder 4"/>
          <p:cNvSpPr>
            <a:spLocks noGrp="1"/>
          </p:cNvSpPr>
          <p:nvPr>
            <p:ph type="ftr" idx="11"/>
          </p:nvPr>
        </p:nvSpPr>
        <p:spPr/>
        <p:txBody>
          <a:bodyPr/>
          <a:lstStyle>
            <a:lvl1pPr>
              <a:defRPr/>
            </a:lvl1pPr>
          </a:lstStyle>
          <a:p>
            <a:r>
              <a:rPr lang="en-GB"/>
              <a:t>Dong Wei, NXP Semiconductors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4B234-59E6-498A-B723-A446F2457D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201E239-5A76-4CE9-A32D-D79059430B4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391BB3-3453-4144-BED5-9D83E6DF2C31}"/>
              </a:ext>
            </a:extLst>
          </p:cNvPr>
          <p:cNvSpPr>
            <a:spLocks noGrp="1"/>
          </p:cNvSpPr>
          <p:nvPr>
            <p:ph type="dt" sz="half" idx="10"/>
          </p:nvPr>
        </p:nvSpPr>
        <p:spPr/>
        <p:txBody>
          <a:bodyPr/>
          <a:lstStyle/>
          <a:p>
            <a:fld id="{AD9E45E3-470B-4C27-B1BE-CC0CCDC3D715}" type="datetimeFigureOut">
              <a:rPr lang="en-US" smtClean="0"/>
              <a:t>11/8/2021</a:t>
            </a:fld>
            <a:endParaRPr lang="en-US"/>
          </a:p>
        </p:txBody>
      </p:sp>
      <p:sp>
        <p:nvSpPr>
          <p:cNvPr id="5" name="Footer Placeholder 4">
            <a:extLst>
              <a:ext uri="{FF2B5EF4-FFF2-40B4-BE49-F238E27FC236}">
                <a16:creationId xmlns:a16="http://schemas.microsoft.com/office/drawing/2014/main" id="{8A558034-75FD-4F0B-AD9A-4548ED0AFB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26F0E3-E065-491E-BC27-4D390C9B1B1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3777127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665D5-8EA9-423A-9A19-CB005440A1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BFEDCE-4C84-4F6C-B774-D913E6FE5C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BC73CB-9A1D-4045-8024-AF65F65ABB5D}"/>
              </a:ext>
            </a:extLst>
          </p:cNvPr>
          <p:cNvSpPr>
            <a:spLocks noGrp="1"/>
          </p:cNvSpPr>
          <p:nvPr>
            <p:ph type="dt" sz="half" idx="10"/>
          </p:nvPr>
        </p:nvSpPr>
        <p:spPr/>
        <p:txBody>
          <a:bodyPr/>
          <a:lstStyle/>
          <a:p>
            <a:fld id="{AD9E45E3-470B-4C27-B1BE-CC0CCDC3D715}" type="datetimeFigureOut">
              <a:rPr lang="en-US" smtClean="0"/>
              <a:t>11/8/2021</a:t>
            </a:fld>
            <a:endParaRPr lang="en-US"/>
          </a:p>
        </p:txBody>
      </p:sp>
      <p:sp>
        <p:nvSpPr>
          <p:cNvPr id="5" name="Footer Placeholder 4">
            <a:extLst>
              <a:ext uri="{FF2B5EF4-FFF2-40B4-BE49-F238E27FC236}">
                <a16:creationId xmlns:a16="http://schemas.microsoft.com/office/drawing/2014/main" id="{68D7C41E-8333-421F-A6C9-301580214C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8E4D10-13BC-4E90-A2C5-C74921C4DB0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8023785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0C78B-AD75-400D-924F-B9991CB993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C652CB-52F2-4D1B-B2FE-54461B7BC82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2369495-9FCE-43C4-8BD4-EAD8473223A7}"/>
              </a:ext>
            </a:extLst>
          </p:cNvPr>
          <p:cNvSpPr>
            <a:spLocks noGrp="1"/>
          </p:cNvSpPr>
          <p:nvPr>
            <p:ph type="dt" sz="half" idx="10"/>
          </p:nvPr>
        </p:nvSpPr>
        <p:spPr/>
        <p:txBody>
          <a:bodyPr/>
          <a:lstStyle/>
          <a:p>
            <a:fld id="{AD9E45E3-470B-4C27-B1BE-CC0CCDC3D715}" type="datetimeFigureOut">
              <a:rPr lang="en-US" smtClean="0"/>
              <a:t>11/8/2021</a:t>
            </a:fld>
            <a:endParaRPr lang="en-US"/>
          </a:p>
        </p:txBody>
      </p:sp>
      <p:sp>
        <p:nvSpPr>
          <p:cNvPr id="5" name="Footer Placeholder 4">
            <a:extLst>
              <a:ext uri="{FF2B5EF4-FFF2-40B4-BE49-F238E27FC236}">
                <a16:creationId xmlns:a16="http://schemas.microsoft.com/office/drawing/2014/main" id="{7DD4112B-BB1A-4F11-A778-92B240141B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96760E-74EB-4D6C-92AC-1280F41306B7}"/>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5440336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97B6C-E72D-4E7A-8556-AAAF913BEE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0880EBB-44D5-4DB4-9B41-093E763316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88F875-E634-4579-8AF7-D8ED727D6C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20C61F-FCD5-4683-8675-235ABE100BFF}"/>
              </a:ext>
            </a:extLst>
          </p:cNvPr>
          <p:cNvSpPr>
            <a:spLocks noGrp="1"/>
          </p:cNvSpPr>
          <p:nvPr>
            <p:ph type="dt" sz="half" idx="10"/>
          </p:nvPr>
        </p:nvSpPr>
        <p:spPr/>
        <p:txBody>
          <a:bodyPr/>
          <a:lstStyle/>
          <a:p>
            <a:fld id="{AD9E45E3-470B-4C27-B1BE-CC0CCDC3D715}" type="datetimeFigureOut">
              <a:rPr lang="en-US" smtClean="0"/>
              <a:t>11/8/2021</a:t>
            </a:fld>
            <a:endParaRPr lang="en-US"/>
          </a:p>
        </p:txBody>
      </p:sp>
      <p:sp>
        <p:nvSpPr>
          <p:cNvPr id="6" name="Footer Placeholder 5">
            <a:extLst>
              <a:ext uri="{FF2B5EF4-FFF2-40B4-BE49-F238E27FC236}">
                <a16:creationId xmlns:a16="http://schemas.microsoft.com/office/drawing/2014/main" id="{814D3117-3F19-4E4C-9D42-E7556EC8C0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E1E923-B287-442B-BA1C-0C82A38EAAB0}"/>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21650294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18F41-F77F-45E4-8856-716B37F5EA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7BD594-9272-4ABB-9464-87DB8F7E7DA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D0D8A1B-E4AF-4E49-99DD-8DDBFF45F5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3510B84-DE9B-408E-846A-5E531E3E14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FD9BA5-5987-4DB4-9E0D-7C930B799C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17067D1-D556-491B-ADCC-E30228E6C6A9}"/>
              </a:ext>
            </a:extLst>
          </p:cNvPr>
          <p:cNvSpPr>
            <a:spLocks noGrp="1"/>
          </p:cNvSpPr>
          <p:nvPr>
            <p:ph type="dt" sz="half" idx="10"/>
          </p:nvPr>
        </p:nvSpPr>
        <p:spPr/>
        <p:txBody>
          <a:bodyPr/>
          <a:lstStyle/>
          <a:p>
            <a:fld id="{AD9E45E3-470B-4C27-B1BE-CC0CCDC3D715}" type="datetimeFigureOut">
              <a:rPr lang="en-US" smtClean="0"/>
              <a:t>11/8/2021</a:t>
            </a:fld>
            <a:endParaRPr lang="en-US"/>
          </a:p>
        </p:txBody>
      </p:sp>
      <p:sp>
        <p:nvSpPr>
          <p:cNvPr id="8" name="Footer Placeholder 7">
            <a:extLst>
              <a:ext uri="{FF2B5EF4-FFF2-40B4-BE49-F238E27FC236}">
                <a16:creationId xmlns:a16="http://schemas.microsoft.com/office/drawing/2014/main" id="{FA7D0445-EA9B-4908-B54C-16DACBD958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0A5371-2622-4930-BCBD-64D88972B015}"/>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78134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689F5B-F022-4341-99E7-BB7FD009AFC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750C8AE-1D9C-4559-A0BF-D32027A98989}"/>
              </a:ext>
            </a:extLst>
          </p:cNvPr>
          <p:cNvSpPr>
            <a:spLocks noGrp="1"/>
          </p:cNvSpPr>
          <p:nvPr>
            <p:ph type="dt" sz="half" idx="10"/>
          </p:nvPr>
        </p:nvSpPr>
        <p:spPr/>
        <p:txBody>
          <a:bodyPr/>
          <a:lstStyle/>
          <a:p>
            <a:fld id="{AD9E45E3-470B-4C27-B1BE-CC0CCDC3D715}" type="datetimeFigureOut">
              <a:rPr lang="en-US" smtClean="0"/>
              <a:t>11/8/2021</a:t>
            </a:fld>
            <a:endParaRPr lang="en-US"/>
          </a:p>
        </p:txBody>
      </p:sp>
      <p:sp>
        <p:nvSpPr>
          <p:cNvPr id="4" name="Footer Placeholder 3">
            <a:extLst>
              <a:ext uri="{FF2B5EF4-FFF2-40B4-BE49-F238E27FC236}">
                <a16:creationId xmlns:a16="http://schemas.microsoft.com/office/drawing/2014/main" id="{C055D32F-56C4-44E1-8FE9-E73FDF16053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683DD04-0D27-4A5F-9AE4-6CD9A18F9EBF}"/>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9397917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FBD930-C4A2-44E8-9D66-CCEC20B36D53}"/>
              </a:ext>
            </a:extLst>
          </p:cNvPr>
          <p:cNvSpPr>
            <a:spLocks noGrp="1"/>
          </p:cNvSpPr>
          <p:nvPr>
            <p:ph type="dt" sz="half" idx="10"/>
          </p:nvPr>
        </p:nvSpPr>
        <p:spPr/>
        <p:txBody>
          <a:bodyPr/>
          <a:lstStyle/>
          <a:p>
            <a:fld id="{AD9E45E3-470B-4C27-B1BE-CC0CCDC3D715}" type="datetimeFigureOut">
              <a:rPr lang="en-US" smtClean="0"/>
              <a:t>11/8/2021</a:t>
            </a:fld>
            <a:endParaRPr lang="en-US"/>
          </a:p>
        </p:txBody>
      </p:sp>
      <p:sp>
        <p:nvSpPr>
          <p:cNvPr id="3" name="Footer Placeholder 2">
            <a:extLst>
              <a:ext uri="{FF2B5EF4-FFF2-40B4-BE49-F238E27FC236}">
                <a16:creationId xmlns:a16="http://schemas.microsoft.com/office/drawing/2014/main" id="{CE16437B-3A18-413A-B84A-9A9E7BA62FF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A1E3BF1-64E1-4BA0-97D4-F3E03ECC936D}"/>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1256922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DE1D3-8870-4F6E-80A0-7D23BFCE863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23E0A9-41D8-4944-A6F1-7E356B3F98D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A32E2F1-F656-480F-AD27-A84F6ED5FF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14EF20-139A-463C-8A08-1B13C420CCD8}"/>
              </a:ext>
            </a:extLst>
          </p:cNvPr>
          <p:cNvSpPr>
            <a:spLocks noGrp="1"/>
          </p:cNvSpPr>
          <p:nvPr>
            <p:ph type="dt" sz="half" idx="10"/>
          </p:nvPr>
        </p:nvSpPr>
        <p:spPr/>
        <p:txBody>
          <a:bodyPr/>
          <a:lstStyle/>
          <a:p>
            <a:fld id="{AD9E45E3-470B-4C27-B1BE-CC0CCDC3D715}" type="datetimeFigureOut">
              <a:rPr lang="en-US" smtClean="0"/>
              <a:t>11/8/2021</a:t>
            </a:fld>
            <a:endParaRPr lang="en-US"/>
          </a:p>
        </p:txBody>
      </p:sp>
      <p:sp>
        <p:nvSpPr>
          <p:cNvPr id="6" name="Footer Placeholder 5">
            <a:extLst>
              <a:ext uri="{FF2B5EF4-FFF2-40B4-BE49-F238E27FC236}">
                <a16:creationId xmlns:a16="http://schemas.microsoft.com/office/drawing/2014/main" id="{1E665CAD-E283-44AA-9C73-6C4057411E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2D345D-704D-4C44-9BEE-37723255E2AB}"/>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5030365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A96C6-C18E-4720-BDBF-5BCA153DAE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2D2308-2ABD-4688-8B56-196BEC9013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2123FB4-3A5C-41B7-BD62-5B86910EA8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368317-79CF-4371-9796-D8F81EAC8F29}"/>
              </a:ext>
            </a:extLst>
          </p:cNvPr>
          <p:cNvSpPr>
            <a:spLocks noGrp="1"/>
          </p:cNvSpPr>
          <p:nvPr>
            <p:ph type="dt" sz="half" idx="10"/>
          </p:nvPr>
        </p:nvSpPr>
        <p:spPr/>
        <p:txBody>
          <a:bodyPr/>
          <a:lstStyle/>
          <a:p>
            <a:fld id="{AD9E45E3-470B-4C27-B1BE-CC0CCDC3D715}" type="datetimeFigureOut">
              <a:rPr lang="en-US" smtClean="0"/>
              <a:t>11/8/2021</a:t>
            </a:fld>
            <a:endParaRPr lang="en-US"/>
          </a:p>
        </p:txBody>
      </p:sp>
      <p:sp>
        <p:nvSpPr>
          <p:cNvPr id="6" name="Footer Placeholder 5">
            <a:extLst>
              <a:ext uri="{FF2B5EF4-FFF2-40B4-BE49-F238E27FC236}">
                <a16:creationId xmlns:a16="http://schemas.microsoft.com/office/drawing/2014/main" id="{C5394AEC-11DD-4CFB-91EA-83411BFBF1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43516A-45E6-4CDA-9629-423928A28F03}"/>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309713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BFE36-9BBD-47D1-9479-F13477BF27D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C60AE6-7846-4EF7-8E6E-20B554C87DE1}"/>
              </a:ext>
            </a:extLst>
          </p:cNvPr>
          <p:cNvSpPr>
            <a:spLocks noGrp="1"/>
          </p:cNvSpPr>
          <p:nvPr>
            <p:ph type="dt" idx="10"/>
          </p:nvPr>
        </p:nvSpPr>
        <p:spPr/>
        <p:txBody>
          <a:bodyPr/>
          <a:lstStyle/>
          <a:p>
            <a:r>
              <a:rPr lang="en-US" dirty="0"/>
              <a:t>November 2021</a:t>
            </a:r>
            <a:endParaRPr lang="en-GB" dirty="0"/>
          </a:p>
        </p:txBody>
      </p:sp>
      <p:sp>
        <p:nvSpPr>
          <p:cNvPr id="4" name="Footer Placeholder 3">
            <a:extLst>
              <a:ext uri="{FF2B5EF4-FFF2-40B4-BE49-F238E27FC236}">
                <a16:creationId xmlns:a16="http://schemas.microsoft.com/office/drawing/2014/main" id="{5928C7FA-0899-4B0F-8CDA-D01AB6223FC7}"/>
              </a:ext>
            </a:extLst>
          </p:cNvPr>
          <p:cNvSpPr>
            <a:spLocks noGrp="1"/>
          </p:cNvSpPr>
          <p:nvPr>
            <p:ph type="ftr" idx="11"/>
          </p:nvPr>
        </p:nvSpPr>
        <p:spPr/>
        <p:txBody>
          <a:bodyPr/>
          <a:lstStyle/>
          <a:p>
            <a:r>
              <a:rPr lang="en-GB"/>
              <a:t>Dong Wei, NXP Semiconductors</a:t>
            </a:r>
            <a:endParaRPr lang="en-GB" dirty="0"/>
          </a:p>
        </p:txBody>
      </p:sp>
      <p:sp>
        <p:nvSpPr>
          <p:cNvPr id="5" name="Slide Number Placeholder 4">
            <a:extLst>
              <a:ext uri="{FF2B5EF4-FFF2-40B4-BE49-F238E27FC236}">
                <a16:creationId xmlns:a16="http://schemas.microsoft.com/office/drawing/2014/main" id="{B92DE2B1-D9C3-4C50-B70B-F39BC15DCB0B}"/>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extLst>
      <p:ext uri="{BB962C8B-B14F-4D97-AF65-F5344CB8AC3E}">
        <p14:creationId xmlns:p14="http://schemas.microsoft.com/office/powerpoint/2010/main" val="259100537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4A66C5-DF51-43EC-979B-6A1A3A9F76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AB73C8D-3A81-4FE0-8AEE-4B695CFD5DC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BEE11F-8951-48C1-B130-ABC36587458E}"/>
              </a:ext>
            </a:extLst>
          </p:cNvPr>
          <p:cNvSpPr>
            <a:spLocks noGrp="1"/>
          </p:cNvSpPr>
          <p:nvPr>
            <p:ph type="dt" sz="half" idx="10"/>
          </p:nvPr>
        </p:nvSpPr>
        <p:spPr/>
        <p:txBody>
          <a:bodyPr/>
          <a:lstStyle/>
          <a:p>
            <a:fld id="{AD9E45E3-470B-4C27-B1BE-CC0CCDC3D715}" type="datetimeFigureOut">
              <a:rPr lang="en-US" smtClean="0"/>
              <a:t>11/8/2021</a:t>
            </a:fld>
            <a:endParaRPr lang="en-US"/>
          </a:p>
        </p:txBody>
      </p:sp>
      <p:sp>
        <p:nvSpPr>
          <p:cNvPr id="5" name="Footer Placeholder 4">
            <a:extLst>
              <a:ext uri="{FF2B5EF4-FFF2-40B4-BE49-F238E27FC236}">
                <a16:creationId xmlns:a16="http://schemas.microsoft.com/office/drawing/2014/main" id="{E74EFC93-E09B-4A1A-B9C3-38E9FE54BDC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AA101EE-D583-4716-9E68-5AEDFA985CAC}"/>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16972917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9F189B-F597-4F62-9EA2-7584AB3BCEC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8492DA-5523-428B-81EA-982AF9A10E0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9C7963-0528-464A-8442-DD1EA07D32D6}"/>
              </a:ext>
            </a:extLst>
          </p:cNvPr>
          <p:cNvSpPr>
            <a:spLocks noGrp="1"/>
          </p:cNvSpPr>
          <p:nvPr>
            <p:ph type="dt" sz="half" idx="10"/>
          </p:nvPr>
        </p:nvSpPr>
        <p:spPr/>
        <p:txBody>
          <a:bodyPr/>
          <a:lstStyle/>
          <a:p>
            <a:fld id="{AD9E45E3-470B-4C27-B1BE-CC0CCDC3D715}" type="datetimeFigureOut">
              <a:rPr lang="en-US" smtClean="0"/>
              <a:t>11/8/2021</a:t>
            </a:fld>
            <a:endParaRPr lang="en-US"/>
          </a:p>
        </p:txBody>
      </p:sp>
      <p:sp>
        <p:nvSpPr>
          <p:cNvPr id="5" name="Footer Placeholder 4">
            <a:extLst>
              <a:ext uri="{FF2B5EF4-FFF2-40B4-BE49-F238E27FC236}">
                <a16:creationId xmlns:a16="http://schemas.microsoft.com/office/drawing/2014/main" id="{130B366B-5E41-4193-99FC-1E64DCCD8E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44ABBF-7B93-4829-B6C6-3E1ECDBFB508}"/>
              </a:ext>
            </a:extLst>
          </p:cNvPr>
          <p:cNvSpPr>
            <a:spLocks noGrp="1"/>
          </p:cNvSpPr>
          <p:nvPr>
            <p:ph type="sldNum" sz="quarter" idx="12"/>
          </p:nvPr>
        </p:nvSpPr>
        <p:spPr/>
        <p:txBody>
          <a:bodyPr/>
          <a:lstStyle/>
          <a:p>
            <a:fld id="{317B2730-37B7-4B4A-95E5-7E23081A2B48}" type="slidenum">
              <a:rPr lang="en-US" smtClean="0"/>
              <a:t>‹#›</a:t>
            </a:fld>
            <a:endParaRPr lang="en-US"/>
          </a:p>
        </p:txBody>
      </p:sp>
    </p:spTree>
    <p:extLst>
      <p:ext uri="{BB962C8B-B14F-4D97-AF65-F5344CB8AC3E}">
        <p14:creationId xmlns:p14="http://schemas.microsoft.com/office/powerpoint/2010/main" val="924467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Dong Wei, NXP Semiconductors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2021</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2021</a:t>
            </a:r>
            <a:endParaRPr lang="en-GB" dirty="0"/>
          </a:p>
        </p:txBody>
      </p:sp>
      <p:sp>
        <p:nvSpPr>
          <p:cNvPr id="6" name="Footer Placeholder 5"/>
          <p:cNvSpPr>
            <a:spLocks noGrp="1"/>
          </p:cNvSpPr>
          <p:nvPr>
            <p:ph type="ftr" idx="11"/>
          </p:nvPr>
        </p:nvSpPr>
        <p:spPr/>
        <p:txBody>
          <a:bodyPr/>
          <a:lstStyle>
            <a:lvl1pPr>
              <a:defRPr/>
            </a:lvl1pPr>
          </a:lstStyle>
          <a:p>
            <a:r>
              <a:rPr lang="en-GB"/>
              <a:t>Dong Wei, NXP Semiconductors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Dong Wei, NXP Semiconductors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2021</a:t>
            </a:r>
            <a:endParaRPr lang="en-GB" dirty="0"/>
          </a:p>
        </p:txBody>
      </p:sp>
      <p:sp>
        <p:nvSpPr>
          <p:cNvPr id="4" name="Footer Placeholder 3"/>
          <p:cNvSpPr>
            <a:spLocks noGrp="1"/>
          </p:cNvSpPr>
          <p:nvPr>
            <p:ph type="ftr" idx="11"/>
          </p:nvPr>
        </p:nvSpPr>
        <p:spPr/>
        <p:txBody>
          <a:bodyPr/>
          <a:lstStyle>
            <a:lvl1pPr>
              <a:defRPr/>
            </a:lvl1pPr>
          </a:lstStyle>
          <a:p>
            <a:r>
              <a:rPr lang="en-GB"/>
              <a:t>Dong Wei, NXP Semiconductors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2021</a:t>
            </a:r>
            <a:endParaRPr lang="en-GB" dirty="0"/>
          </a:p>
        </p:txBody>
      </p:sp>
      <p:sp>
        <p:nvSpPr>
          <p:cNvPr id="3" name="Footer Placeholder 2"/>
          <p:cNvSpPr>
            <a:spLocks noGrp="1"/>
          </p:cNvSpPr>
          <p:nvPr>
            <p:ph type="ftr" idx="11"/>
          </p:nvPr>
        </p:nvSpPr>
        <p:spPr/>
        <p:txBody>
          <a:bodyPr/>
          <a:lstStyle>
            <a:lvl1pPr>
              <a:defRPr/>
            </a:lvl1pPr>
          </a:lstStyle>
          <a:p>
            <a:r>
              <a:rPr lang="en-GB"/>
              <a:t>Dong Wei, NXP Semiconductors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a:p>
        </p:txBody>
      </p:sp>
      <p:sp>
        <p:nvSpPr>
          <p:cNvPr id="5" name="Footer Placeholder 4"/>
          <p:cNvSpPr>
            <a:spLocks noGrp="1"/>
          </p:cNvSpPr>
          <p:nvPr>
            <p:ph type="ftr" idx="11"/>
          </p:nvPr>
        </p:nvSpPr>
        <p:spPr/>
        <p:txBody>
          <a:bodyPr/>
          <a:lstStyle>
            <a:lvl1pPr>
              <a:defRPr/>
            </a:lvl1pPr>
          </a:lstStyle>
          <a:p>
            <a:r>
              <a:rPr lang="en-GB"/>
              <a:t>Dong Wei, NXP Semiconductors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Dong Wei, NXP Semiconductors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802.11-21/1445r2</a:t>
            </a:r>
          </a:p>
        </p:txBody>
      </p:sp>
    </p:spTree>
  </p:cSld>
  <p:clrMap bg1="lt1" tx1="dk1" bg2="lt2" tx2="dk2" accent1="accent1" accent2="accent2" accent3="accent3" accent4="accent4" accent5="accent5" accent6="accent6" hlink="hlink" folHlink="folHlink"/>
  <p:sldLayoutIdLst>
    <p:sldLayoutId id="2147483649" r:id="rId1"/>
    <p:sldLayoutId id="2147483672" r:id="rId2"/>
    <p:sldLayoutId id="2147483650" r:id="rId3"/>
    <p:sldLayoutId id="2147483651" r:id="rId4"/>
    <p:sldLayoutId id="2147483652" r:id="rId5"/>
    <p:sldLayoutId id="2147483653" r:id="rId6"/>
    <p:sldLayoutId id="2147483654" r:id="rId7"/>
    <p:sldLayoutId id="2147483655" r:id="rId8"/>
    <p:sldLayoutId id="2147483658" r:id="rId9"/>
    <p:sldLayoutId id="2147483659"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97BE04-4F0B-49AC-8F2E-ACAC7FF575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0F32D8C-940C-44BB-A85B-F1AEE6C3B1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CFC3A4-F17A-49F8-9D05-CAF9A5056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9E45E3-470B-4C27-B1BE-CC0CCDC3D715}" type="datetimeFigureOut">
              <a:rPr lang="en-US" smtClean="0"/>
              <a:t>11/8/2021</a:t>
            </a:fld>
            <a:endParaRPr lang="en-US"/>
          </a:p>
        </p:txBody>
      </p:sp>
      <p:sp>
        <p:nvSpPr>
          <p:cNvPr id="5" name="Footer Placeholder 4">
            <a:extLst>
              <a:ext uri="{FF2B5EF4-FFF2-40B4-BE49-F238E27FC236}">
                <a16:creationId xmlns:a16="http://schemas.microsoft.com/office/drawing/2014/main" id="{2AA86319-68FE-474B-A62B-E7A76744FC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7B3B778-C8BE-4714-B1CD-34A582FAD6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7B2730-37B7-4B4A-95E5-7E23081A2B48}" type="slidenum">
              <a:rPr lang="en-US" smtClean="0"/>
              <a:t>‹#›</a:t>
            </a:fld>
            <a:endParaRPr lang="en-US"/>
          </a:p>
        </p:txBody>
      </p:sp>
    </p:spTree>
    <p:extLst>
      <p:ext uri="{BB962C8B-B14F-4D97-AF65-F5344CB8AC3E}">
        <p14:creationId xmlns:p14="http://schemas.microsoft.com/office/powerpoint/2010/main" val="27040257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Requirements for Sensing Transmitters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2021-11-01</a:t>
            </a:r>
          </a:p>
        </p:txBody>
      </p:sp>
      <p:sp>
        <p:nvSpPr>
          <p:cNvPr id="6" name="Date Placeholder 3"/>
          <p:cNvSpPr>
            <a:spLocks noGrp="1"/>
          </p:cNvSpPr>
          <p:nvPr>
            <p:ph type="dt" idx="10"/>
          </p:nvPr>
        </p:nvSpPr>
        <p:spPr/>
        <p:txBody>
          <a:bodyPr/>
          <a:lstStyle/>
          <a:p>
            <a:r>
              <a:rPr lang="en-US" dirty="0"/>
              <a:t>November 2021</a:t>
            </a:r>
            <a:endParaRPr lang="en-GB" dirty="0"/>
          </a:p>
        </p:txBody>
      </p:sp>
      <p:sp>
        <p:nvSpPr>
          <p:cNvPr id="7" name="Footer Placeholder 4"/>
          <p:cNvSpPr>
            <a:spLocks noGrp="1"/>
          </p:cNvSpPr>
          <p:nvPr>
            <p:ph type="ftr" idx="11"/>
          </p:nvPr>
        </p:nvSpPr>
        <p:spPr/>
        <p:txBody>
          <a:bodyPr/>
          <a:lstStyle/>
          <a:p>
            <a:r>
              <a:rPr lang="en-GB" dirty="0"/>
              <a:t>Dong Wei, NXP Semiconductors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53112260"/>
              </p:ext>
            </p:extLst>
          </p:nvPr>
        </p:nvGraphicFramePr>
        <p:xfrm>
          <a:off x="993775" y="2411413"/>
          <a:ext cx="10272713" cy="2492375"/>
        </p:xfrm>
        <a:graphic>
          <a:graphicData uri="http://schemas.openxmlformats.org/presentationml/2006/ole">
            <mc:AlternateContent xmlns:mc="http://schemas.openxmlformats.org/markup-compatibility/2006">
              <mc:Choice xmlns:v="urn:schemas-microsoft-com:vml" Requires="v">
                <p:oleObj spid="_x0000_s1136" name="Document" r:id="rId4" imgW="10439485" imgH="2549931" progId="Word.Document.8">
                  <p:embed/>
                </p:oleObj>
              </mc:Choice>
              <mc:Fallback>
                <p:oleObj name="Document" r:id="rId4" imgW="10439485" imgH="2549931" progId="Word.Document.8">
                  <p:embed/>
                  <p:pic>
                    <p:nvPicPr>
                      <p:cNvPr id="0" name="Picture 3"/>
                      <p:cNvPicPr>
                        <a:picLocks noChangeAspect="1" noChangeArrowheads="1"/>
                      </p:cNvPicPr>
                      <p:nvPr/>
                    </p:nvPicPr>
                    <p:blipFill>
                      <a:blip r:embed="rId5"/>
                      <a:srcRect/>
                      <a:stretch>
                        <a:fillRect/>
                      </a:stretch>
                    </p:blipFill>
                    <p:spPr bwMode="auto">
                      <a:xfrm>
                        <a:off x="993775" y="2411413"/>
                        <a:ext cx="10272713" cy="24923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Non-TB Sensing Measurement Instance for Bidirectional Sounding</a:t>
            </a:r>
          </a:p>
        </p:txBody>
      </p:sp>
      <p:sp>
        <p:nvSpPr>
          <p:cNvPr id="3" name="Content Placeholder 2"/>
          <p:cNvSpPr>
            <a:spLocks noGrp="1"/>
          </p:cNvSpPr>
          <p:nvPr>
            <p:ph idx="1"/>
          </p:nvPr>
        </p:nvSpPr>
        <p:spPr>
          <a:xfrm>
            <a:off x="914400" y="1828800"/>
            <a:ext cx="10667993" cy="2281307"/>
          </a:xfrm>
        </p:spPr>
        <p:txBody>
          <a:bodyPr/>
          <a:lstStyle/>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16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Once the AP obtains a TXOP, it shall initiate a non-TB sensing measurement instance by transmitting an NDPA frame to the non-AP STA followed by an Initiator-to-Responder (I2R) NDP SIFS after. SIFS after the I2R NDP, the non-AP STA shall transmit a Responder-to-Initiator (R2I) NDP to the AP.</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lang="en-US" sz="1600" dirty="0">
                <a:latin typeface="Times New Roman" panose="02020603050405020304" pitchFamily="18" charset="0"/>
                <a:ea typeface="Times New Roman" panose="02020603050405020304" pitchFamily="18" charset="0"/>
              </a:rPr>
              <a:t>This instance may serve as the basis for</a:t>
            </a:r>
            <a:r>
              <a:rPr kumimoji="0" lang="en-US" sz="16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 a unified flow to cover the aforementioned two scenarios:</a:t>
            </a:r>
          </a:p>
          <a:p>
            <a:pPr marL="685800" lvl="1">
              <a:spcBef>
                <a:spcPts val="600"/>
              </a:spcBef>
              <a:buFont typeface="Courier New" panose="02070309020205020404" pitchFamily="49" charset="0"/>
              <a:buChar char="o"/>
              <a:defRPr/>
            </a:pPr>
            <a:r>
              <a:rPr kumimoji="0" lang="en-US" sz="14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If the AP is only the sensing transmitter, then the R2I NDP </a:t>
            </a:r>
            <a:r>
              <a:rPr lang="en-US" sz="1400" dirty="0">
                <a:latin typeface="Times New Roman" panose="02020603050405020304" pitchFamily="18" charset="0"/>
                <a:ea typeface="Times New Roman" panose="02020603050405020304" pitchFamily="18" charset="0"/>
                <a:cs typeface="+mn-cs"/>
              </a:rPr>
              <a:t>is a “dummy” DNP and </a:t>
            </a:r>
            <a:r>
              <a:rPr kumimoji="0" lang="en-US" sz="14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should be transmitted with minimum possible length with one LTF symbol.</a:t>
            </a:r>
          </a:p>
          <a:p>
            <a:pPr marL="685800" lvl="1">
              <a:spcBef>
                <a:spcPts val="600"/>
              </a:spcBef>
              <a:buFont typeface="Courier New" panose="02070309020205020404" pitchFamily="49" charset="0"/>
              <a:buChar char="o"/>
              <a:defRPr/>
            </a:pPr>
            <a:r>
              <a:rPr kumimoji="0" lang="en-US" sz="14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If the AP is only the sensing receiver, then the I2R NDP is </a:t>
            </a:r>
            <a:r>
              <a:rPr lang="en-US" sz="1400" dirty="0">
                <a:latin typeface="Times New Roman" panose="02020603050405020304" pitchFamily="18" charset="0"/>
                <a:ea typeface="Times New Roman" panose="02020603050405020304" pitchFamily="18" charset="0"/>
                <a:cs typeface="+mn-cs"/>
              </a:rPr>
              <a:t>a “dummy” DNP </a:t>
            </a:r>
            <a:r>
              <a:rPr kumimoji="0" lang="en-US" sz="14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and should be transmitted with minimum possible length with one LTF symbol.</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
        <p:nvSpPr>
          <p:cNvPr id="7" name="TextBox 6">
            <a:extLst>
              <a:ext uri="{FF2B5EF4-FFF2-40B4-BE49-F238E27FC236}">
                <a16:creationId xmlns:a16="http://schemas.microsoft.com/office/drawing/2014/main" id="{DD7BB1C1-25EE-4986-AB63-5C1FFEC638AD}"/>
              </a:ext>
            </a:extLst>
          </p:cNvPr>
          <p:cNvSpPr txBox="1"/>
          <p:nvPr/>
        </p:nvSpPr>
        <p:spPr>
          <a:xfrm>
            <a:off x="3435178" y="4800600"/>
            <a:ext cx="914400" cy="914400"/>
          </a:xfrm>
          <a:prstGeom prst="rect">
            <a:avLst/>
          </a:prstGeom>
          <a:noFill/>
        </p:spPr>
        <p:txBody>
          <a:bodyPr wrap="none" lIns="91440" tIns="45720" rIns="91440" rtlCol="0" anchor="t">
            <a:noAutofit/>
          </a:bodyPr>
          <a:lstStyle/>
          <a:p>
            <a:endParaRPr lang="en-US" sz="2200" dirty="0" err="1">
              <a:solidFill>
                <a:schemeClr val="tx1"/>
              </a:solidFill>
            </a:endParaRPr>
          </a:p>
        </p:txBody>
      </p:sp>
      <p:cxnSp>
        <p:nvCxnSpPr>
          <p:cNvPr id="8" name="Straight Connector 7">
            <a:extLst>
              <a:ext uri="{FF2B5EF4-FFF2-40B4-BE49-F238E27FC236}">
                <a16:creationId xmlns:a16="http://schemas.microsoft.com/office/drawing/2014/main" id="{227F96C0-CCE2-4729-8024-AB4796AACE2D}"/>
              </a:ext>
            </a:extLst>
          </p:cNvPr>
          <p:cNvCxnSpPr/>
          <p:nvPr/>
        </p:nvCxnSpPr>
        <p:spPr bwMode="auto">
          <a:xfrm>
            <a:off x="1893730" y="5177601"/>
            <a:ext cx="8679873" cy="0"/>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10" name="Straight Connector 9">
            <a:extLst>
              <a:ext uri="{FF2B5EF4-FFF2-40B4-BE49-F238E27FC236}">
                <a16:creationId xmlns:a16="http://schemas.microsoft.com/office/drawing/2014/main" id="{429F0E4C-05C4-436A-A2A3-593FEB089FAB}"/>
              </a:ext>
            </a:extLst>
          </p:cNvPr>
          <p:cNvCxnSpPr/>
          <p:nvPr/>
        </p:nvCxnSpPr>
        <p:spPr bwMode="auto">
          <a:xfrm>
            <a:off x="1921435" y="5749976"/>
            <a:ext cx="8652168"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22" name="Rectangle 21">
            <a:extLst>
              <a:ext uri="{FF2B5EF4-FFF2-40B4-BE49-F238E27FC236}">
                <a16:creationId xmlns:a16="http://schemas.microsoft.com/office/drawing/2014/main" id="{BEFD2757-DFCB-49D2-AC1D-A13D86ACB4AC}"/>
              </a:ext>
            </a:extLst>
          </p:cNvPr>
          <p:cNvSpPr/>
          <p:nvPr/>
        </p:nvSpPr>
        <p:spPr bwMode="auto">
          <a:xfrm>
            <a:off x="4164025" y="4834478"/>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I2R</a:t>
            </a:r>
          </a:p>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NDP</a:t>
            </a: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sp>
        <p:nvSpPr>
          <p:cNvPr id="24" name="TextBox 23">
            <a:extLst>
              <a:ext uri="{FF2B5EF4-FFF2-40B4-BE49-F238E27FC236}">
                <a16:creationId xmlns:a16="http://schemas.microsoft.com/office/drawing/2014/main" id="{D6B08A73-AD67-4743-B9BE-D43F1EC6E20B}"/>
              </a:ext>
            </a:extLst>
          </p:cNvPr>
          <p:cNvSpPr txBox="1"/>
          <p:nvPr/>
        </p:nvSpPr>
        <p:spPr>
          <a:xfrm>
            <a:off x="1893730" y="4932787"/>
            <a:ext cx="381485"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a:t>
            </a:r>
          </a:p>
        </p:txBody>
      </p:sp>
      <p:sp>
        <p:nvSpPr>
          <p:cNvPr id="25" name="TextBox 24">
            <a:extLst>
              <a:ext uri="{FF2B5EF4-FFF2-40B4-BE49-F238E27FC236}">
                <a16:creationId xmlns:a16="http://schemas.microsoft.com/office/drawing/2014/main" id="{6675081F-F513-4D11-8DB0-5A217CC49346}"/>
              </a:ext>
            </a:extLst>
          </p:cNvPr>
          <p:cNvSpPr txBox="1"/>
          <p:nvPr/>
        </p:nvSpPr>
        <p:spPr>
          <a:xfrm>
            <a:off x="1893725" y="5528542"/>
            <a:ext cx="561114"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a:t>
            </a:r>
          </a:p>
        </p:txBody>
      </p:sp>
      <p:sp>
        <p:nvSpPr>
          <p:cNvPr id="33" name="Rectangle 32">
            <a:extLst>
              <a:ext uri="{FF2B5EF4-FFF2-40B4-BE49-F238E27FC236}">
                <a16:creationId xmlns:a16="http://schemas.microsoft.com/office/drawing/2014/main" id="{5A0F8DC3-B3B4-4F7B-A238-90306EE84D9C}"/>
              </a:ext>
            </a:extLst>
          </p:cNvPr>
          <p:cNvSpPr/>
          <p:nvPr/>
        </p:nvSpPr>
        <p:spPr bwMode="auto">
          <a:xfrm>
            <a:off x="5636215" y="541020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R2I</a:t>
            </a:r>
          </a:p>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NDP</a:t>
            </a:r>
          </a:p>
        </p:txBody>
      </p:sp>
      <p:sp>
        <p:nvSpPr>
          <p:cNvPr id="44" name="TextBox 43">
            <a:extLst>
              <a:ext uri="{FF2B5EF4-FFF2-40B4-BE49-F238E27FC236}">
                <a16:creationId xmlns:a16="http://schemas.microsoft.com/office/drawing/2014/main" id="{3880097A-6BE5-4483-B71E-D457831DFEAB}"/>
              </a:ext>
            </a:extLst>
          </p:cNvPr>
          <p:cNvSpPr txBox="1"/>
          <p:nvPr/>
        </p:nvSpPr>
        <p:spPr>
          <a:xfrm>
            <a:off x="3657600" y="59413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0" name="Rectangle 39">
            <a:extLst>
              <a:ext uri="{FF2B5EF4-FFF2-40B4-BE49-F238E27FC236}">
                <a16:creationId xmlns:a16="http://schemas.microsoft.com/office/drawing/2014/main" id="{D1BCB004-B167-4988-B5A8-94F92F36279D}"/>
              </a:ext>
            </a:extLst>
          </p:cNvPr>
          <p:cNvSpPr/>
          <p:nvPr/>
        </p:nvSpPr>
        <p:spPr bwMode="auto">
          <a:xfrm>
            <a:off x="2663587" y="4834478"/>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Sensing</a:t>
            </a:r>
            <a:r>
              <a:rPr kumimoji="0" lang="en-US" sz="900" b="0" i="0" u="none" strike="noStrike" cap="none" normalizeH="0" baseline="0" dirty="0">
                <a:ln>
                  <a:noFill/>
                </a:ln>
                <a:solidFill>
                  <a:schemeClr val="tx1"/>
                </a:solidFill>
                <a:effectLst/>
                <a:latin typeface="Arial" charset="0"/>
                <a:ea typeface="ＭＳ Ｐゴシック" pitchFamily="-112" charset="-128"/>
              </a:rPr>
              <a:t> NDPA</a:t>
            </a:r>
          </a:p>
        </p:txBody>
      </p:sp>
      <p:cxnSp>
        <p:nvCxnSpPr>
          <p:cNvPr id="48" name="Straight Arrow Connector 47">
            <a:extLst>
              <a:ext uri="{FF2B5EF4-FFF2-40B4-BE49-F238E27FC236}">
                <a16:creationId xmlns:a16="http://schemas.microsoft.com/office/drawing/2014/main" id="{76713BA6-8CB1-41D9-95C2-FB03D699239C}"/>
              </a:ext>
            </a:extLst>
          </p:cNvPr>
          <p:cNvCxnSpPr/>
          <p:nvPr/>
        </p:nvCxnSpPr>
        <p:spPr bwMode="auto">
          <a:xfrm>
            <a:off x="3580572" y="5867400"/>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49" name="Straight Arrow Connector 48">
            <a:extLst>
              <a:ext uri="{FF2B5EF4-FFF2-40B4-BE49-F238E27FC236}">
                <a16:creationId xmlns:a16="http://schemas.microsoft.com/office/drawing/2014/main" id="{C841144D-5490-485F-BEA3-A135C0E55FEC}"/>
              </a:ext>
            </a:extLst>
          </p:cNvPr>
          <p:cNvCxnSpPr/>
          <p:nvPr/>
        </p:nvCxnSpPr>
        <p:spPr bwMode="auto">
          <a:xfrm>
            <a:off x="5081010" y="5871328"/>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4" name="TextBox 53">
            <a:extLst>
              <a:ext uri="{FF2B5EF4-FFF2-40B4-BE49-F238E27FC236}">
                <a16:creationId xmlns:a16="http://schemas.microsoft.com/office/drawing/2014/main" id="{202E15D5-8BF1-4FC0-9420-B63E5EBAC703}"/>
              </a:ext>
            </a:extLst>
          </p:cNvPr>
          <p:cNvSpPr txBox="1"/>
          <p:nvPr/>
        </p:nvSpPr>
        <p:spPr>
          <a:xfrm>
            <a:off x="5182428" y="594360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19" name="Rectangle 18">
            <a:extLst>
              <a:ext uri="{FF2B5EF4-FFF2-40B4-BE49-F238E27FC236}">
                <a16:creationId xmlns:a16="http://schemas.microsoft.com/office/drawing/2014/main" id="{C047397D-1174-42E7-96E6-478569C3309E}"/>
              </a:ext>
            </a:extLst>
          </p:cNvPr>
          <p:cNvSpPr/>
          <p:nvPr/>
        </p:nvSpPr>
        <p:spPr bwMode="auto">
          <a:xfrm>
            <a:off x="7143757" y="541020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measurement feedback</a:t>
            </a:r>
          </a:p>
        </p:txBody>
      </p:sp>
      <p:cxnSp>
        <p:nvCxnSpPr>
          <p:cNvPr id="20" name="Straight Arrow Connector 19">
            <a:extLst>
              <a:ext uri="{FF2B5EF4-FFF2-40B4-BE49-F238E27FC236}">
                <a16:creationId xmlns:a16="http://schemas.microsoft.com/office/drawing/2014/main" id="{63AB46C9-00B2-46B6-8306-82FA423D95AD}"/>
              </a:ext>
            </a:extLst>
          </p:cNvPr>
          <p:cNvCxnSpPr/>
          <p:nvPr/>
        </p:nvCxnSpPr>
        <p:spPr bwMode="auto">
          <a:xfrm>
            <a:off x="6553200" y="5867400"/>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1" name="TextBox 20">
            <a:extLst>
              <a:ext uri="{FF2B5EF4-FFF2-40B4-BE49-F238E27FC236}">
                <a16:creationId xmlns:a16="http://schemas.microsoft.com/office/drawing/2014/main" id="{6E04D1D8-4F01-4E76-AA4D-62FEBB073AD6}"/>
              </a:ext>
            </a:extLst>
          </p:cNvPr>
          <p:cNvSpPr txBox="1"/>
          <p:nvPr/>
        </p:nvSpPr>
        <p:spPr>
          <a:xfrm>
            <a:off x="6630228" y="594360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Tree>
    <p:extLst>
      <p:ext uri="{BB962C8B-B14F-4D97-AF65-F5344CB8AC3E}">
        <p14:creationId xmlns:p14="http://schemas.microsoft.com/office/powerpoint/2010/main" val="27120430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Trigger-based Sensing Measurement Instance</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In TB sensing measurement, if only one AP and one non-AP STA participate, then there is no MU near-far problem and hence the transmit power of the sensing transmitter can be fixed. </a:t>
            </a:r>
          </a:p>
          <a:p>
            <a:pPr>
              <a:buFont typeface="Times New Roman" pitchFamily="16" charset="0"/>
              <a:buChar char="•"/>
            </a:pPr>
            <a:r>
              <a:rPr lang="en-GB" sz="1800" u="sng" dirty="0">
                <a:latin typeface="Times New Roman" panose="02020603050405020304" pitchFamily="18" charset="0"/>
              </a:rPr>
              <a:t>A use case</a:t>
            </a:r>
            <a:r>
              <a:rPr lang="en-GB" sz="1800" dirty="0">
                <a:latin typeface="Times New Roman" panose="02020603050405020304" pitchFamily="18" charset="0"/>
              </a:rPr>
              <a:t>: </a:t>
            </a:r>
          </a:p>
          <a:p>
            <a:pPr marL="339725" indent="0"/>
            <a:r>
              <a:rPr lang="en-GB" sz="1800" dirty="0">
                <a:latin typeface="Times New Roman" panose="02020603050405020304" pitchFamily="18" charset="0"/>
              </a:rPr>
              <a:t>An AP and multiple non-AP STAs participate in a sensing session where infrequent sensing measurements is adequate. The AP can schedule TB sensing measurements with the STAs sequentially so that only one STA is involved in each measurement instance, which allows constant transmit power for each sensing transmitter. </a:t>
            </a:r>
            <a:endParaRPr lang="en-GB" sz="18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11</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0358511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Summary</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latin typeface="Times New Roman" panose="02020603050405020304" pitchFamily="18" charset="0"/>
                <a:ea typeface="Times New Roman" panose="02020603050405020304" pitchFamily="18" charset="0"/>
              </a:rPr>
              <a:t>CSI fluctuation caused by changes to transmitter configurations</a:t>
            </a:r>
            <a:r>
              <a:rPr lang="en-GB" sz="1800" dirty="0"/>
              <a:t> can degrade WLAN sensing performance.</a:t>
            </a:r>
          </a:p>
          <a:p>
            <a:pPr>
              <a:buFont typeface="Times New Roman" pitchFamily="16" charset="0"/>
              <a:buChar char="•"/>
            </a:pPr>
            <a:r>
              <a:rPr lang="en-GB" sz="1800" dirty="0"/>
              <a:t>To avoid this performance degradation, requirements for transmit beamforming and transmit power at a sensing transmitter are discussed.</a:t>
            </a:r>
          </a:p>
          <a:p>
            <a:pPr lvl="1">
              <a:buFont typeface="Times New Roman" pitchFamily="16" charset="0"/>
              <a:buChar char="•"/>
            </a:pPr>
            <a:r>
              <a:rPr lang="en-GB" sz="1600" dirty="0"/>
              <a:t>No beamforming is applied to sensing NDPs.</a:t>
            </a:r>
          </a:p>
          <a:p>
            <a:pPr lvl="1">
              <a:buFont typeface="Times New Roman" pitchFamily="16" charset="0"/>
              <a:buChar char="•"/>
            </a:pPr>
            <a:r>
              <a:rPr lang="en-GB" sz="1600" dirty="0"/>
              <a:t>For non-TB sensing measurement (either with an AP as the initiator or with a non-AP STA as the initiator), the transmit power of the sensing transmitter shall be fixed.</a:t>
            </a:r>
          </a:p>
          <a:p>
            <a:pPr lvl="1">
              <a:buFont typeface="Times New Roman" pitchFamily="16" charset="0"/>
              <a:buChar char="•"/>
            </a:pPr>
            <a:r>
              <a:rPr lang="en-GB" sz="1600" dirty="0"/>
              <a:t>For TB sensing measurement with only one AP and one non-AP STA involved, the transmit power of the sensing transmitter shall be fixed.</a:t>
            </a:r>
          </a:p>
          <a:p>
            <a:pPr>
              <a:buFont typeface="Times New Roman" pitchFamily="16" charset="0"/>
              <a:buChar char="•"/>
            </a:pPr>
            <a:r>
              <a:rPr lang="en-GB" sz="1800" dirty="0">
                <a:latin typeface="Times New Roman" panose="02020603050405020304" pitchFamily="18" charset="0"/>
              </a:rPr>
              <a:t>The transmit power issue for the more general MU TB sensing measurement will be addressed in a future contribution.</a:t>
            </a:r>
            <a:endParaRPr lang="en-GB" sz="18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2205988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SP1</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dirty="0"/>
              <a:t>Do you agree with the following?</a:t>
            </a:r>
          </a:p>
          <a:p>
            <a:pPr marL="800100" lvl="1" indent="-342900">
              <a:buFont typeface="Courier New" panose="02070309020205020404" pitchFamily="49" charset="0"/>
              <a:buChar char="o"/>
            </a:pPr>
            <a:r>
              <a:rPr lang="en-GB" sz="1800" dirty="0">
                <a:latin typeface="Times New Roman" panose="02020603050405020304" pitchFamily="18" charset="0"/>
                <a:ea typeface="Times New Roman" panose="02020603050405020304" pitchFamily="18" charset="0"/>
              </a:rPr>
              <a:t>The NDP in 11bf shall have the following property: </a:t>
            </a:r>
            <a:r>
              <a:rPr lang="en-US" sz="1800" dirty="0">
                <a:latin typeface="Times New Roman" panose="02020603050405020304" pitchFamily="18" charset="0"/>
                <a:ea typeface="Times New Roman" panose="02020603050405020304" pitchFamily="18" charset="0"/>
              </a:rPr>
              <a:t>no </a:t>
            </a:r>
            <a:r>
              <a:rPr lang="en-GB" sz="1800" dirty="0">
                <a:effectLst/>
                <a:latin typeface="Times New Roman" panose="02020603050405020304" pitchFamily="18" charset="0"/>
                <a:ea typeface="Times New Roman" panose="02020603050405020304" pitchFamily="18" charset="0"/>
              </a:rPr>
              <a:t>beamforming steering matrix is applied to the waveform.</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289968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SP1a</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dirty="0"/>
              <a:t>For the NDP in 11bf, which of the following beamforming requirements do you agree?</a:t>
            </a:r>
          </a:p>
          <a:p>
            <a:pPr marL="800100" lvl="1" indent="-342900">
              <a:buFont typeface="+mj-lt"/>
              <a:buAutoNum type="alphaUcPeriod"/>
            </a:pPr>
            <a:r>
              <a:rPr lang="en-US" sz="1800" dirty="0">
                <a:latin typeface="Times New Roman" panose="02020603050405020304" pitchFamily="18" charset="0"/>
                <a:ea typeface="Times New Roman" panose="02020603050405020304" pitchFamily="18" charset="0"/>
              </a:rPr>
              <a:t>No </a:t>
            </a:r>
            <a:r>
              <a:rPr lang="en-GB" sz="1800" dirty="0">
                <a:effectLst/>
                <a:latin typeface="Times New Roman" panose="02020603050405020304" pitchFamily="18" charset="0"/>
                <a:ea typeface="Times New Roman" panose="02020603050405020304" pitchFamily="18" charset="0"/>
              </a:rPr>
              <a:t>beamforming steering matrix is applied to the waveform (i.e. the same as in 11az).</a:t>
            </a:r>
          </a:p>
          <a:p>
            <a:pPr marL="800100" lvl="1" indent="-342900">
              <a:buFont typeface="+mj-lt"/>
              <a:buAutoNum type="alphaUcPeriod"/>
            </a:pPr>
            <a:r>
              <a:rPr lang="en-GB" sz="1800" dirty="0">
                <a:effectLst/>
                <a:latin typeface="Times New Roman" panose="02020603050405020304" pitchFamily="18" charset="0"/>
                <a:ea typeface="Times New Roman" panose="02020603050405020304" pitchFamily="18" charset="0"/>
              </a:rPr>
              <a:t>The beamforming steering matrix shall be kept unchanged when transmitting multiple sounding NDPs during a sensing session.</a:t>
            </a:r>
          </a:p>
          <a:p>
            <a:pPr marL="800100" lvl="1" indent="-342900">
              <a:buFont typeface="+mj-lt"/>
              <a:buAutoNum type="alphaUcPeriod"/>
            </a:pPr>
            <a:r>
              <a:rPr lang="en-GB" sz="1800" dirty="0">
                <a:latin typeface="Times New Roman" panose="02020603050405020304" pitchFamily="18" charset="0"/>
              </a:rPr>
              <a:t>No restriction is imposed on the </a:t>
            </a:r>
            <a:r>
              <a:rPr lang="en-GB" sz="1800" dirty="0">
                <a:effectLst/>
                <a:latin typeface="Times New Roman" panose="02020603050405020304" pitchFamily="18" charset="0"/>
                <a:ea typeface="Times New Roman" panose="02020603050405020304" pitchFamily="18" charset="0"/>
              </a:rPr>
              <a:t>beamforming steering matrix being applied to the waveform.</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4093180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SP2</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dirty="0"/>
              <a:t>Do you agree with the following?</a:t>
            </a:r>
          </a:p>
          <a:p>
            <a:pPr marL="742950" marR="0" lvl="1" indent="-285750" algn="l" defTabSz="914400" rtl="0" eaLnBrk="0" fontAlgn="base" latinLnBrk="0" hangingPunct="0">
              <a:lnSpc>
                <a:spcPct val="100000"/>
              </a:lnSpc>
              <a:spcBef>
                <a:spcPct val="20000"/>
              </a:spcBef>
              <a:spcAft>
                <a:spcPct val="0"/>
              </a:spcAft>
              <a:buClrTx/>
              <a:buSzTx/>
              <a:buFont typeface="Courier New" panose="02070309020205020404" pitchFamily="49" charset="0"/>
              <a:buChar char="o"/>
              <a:tabLst/>
              <a:defRPr/>
            </a:pPr>
            <a:r>
              <a:rPr kumimoji="0" lang="en-US" sz="1800" b="0" i="0" u="none" strike="noStrike" kern="0" cap="none" spc="0" normalizeH="0" baseline="0" noProof="0" dirty="0">
                <a:ln>
                  <a:noFill/>
                </a:ln>
                <a:solidFill>
                  <a:srgbClr val="000000"/>
                </a:solidFill>
                <a:effectLst/>
                <a:uLnTx/>
                <a:uFillTx/>
                <a:latin typeface="Times New Roman"/>
              </a:rPr>
              <a:t>11bf shall define the following non-trigger based (non-TB) sensing measurement </a:t>
            </a:r>
            <a:r>
              <a:rPr kumimoji="0" lang="en-US" altLang="zh-CN" sz="1800" b="0" i="0" u="none" strike="noStrike" kern="0" cap="none" spc="0" normalizeH="0" baseline="0" noProof="0" dirty="0">
                <a:ln>
                  <a:noFill/>
                </a:ln>
                <a:solidFill>
                  <a:srgbClr val="000000"/>
                </a:solidFill>
                <a:effectLst/>
                <a:uLnTx/>
                <a:uFillTx/>
                <a:latin typeface="Times New Roman"/>
              </a:rPr>
              <a:t>instances</a:t>
            </a:r>
            <a:r>
              <a:rPr kumimoji="0" lang="en-US" sz="1800" b="0" i="0" u="none" strike="noStrike" kern="0" cap="none" spc="0" normalizeH="0" baseline="0" noProof="0" dirty="0">
                <a:ln>
                  <a:noFill/>
                </a:ln>
                <a:solidFill>
                  <a:srgbClr val="000000"/>
                </a:solidFill>
                <a:effectLst/>
                <a:uLnTx/>
                <a:uFillTx/>
                <a:latin typeface="Times New Roman"/>
              </a:rPr>
              <a:t> with o</a:t>
            </a:r>
            <a:r>
              <a:rPr lang="en-US" sz="1800" dirty="0">
                <a:latin typeface="Times New Roman"/>
              </a:rPr>
              <a:t>ne</a:t>
            </a:r>
            <a:r>
              <a:rPr kumimoji="0" lang="en-US" sz="1800" b="0" i="0" u="none" strike="noStrike" kern="0" cap="none" spc="0" normalizeH="0" baseline="0" noProof="0" dirty="0">
                <a:ln>
                  <a:noFill/>
                </a:ln>
                <a:solidFill>
                  <a:srgbClr val="000000"/>
                </a:solidFill>
                <a:effectLst/>
                <a:uLnTx/>
                <a:uFillTx/>
                <a:latin typeface="Times New Roman"/>
              </a:rPr>
              <a:t> AP </a:t>
            </a:r>
            <a:r>
              <a:rPr lang="en-US" sz="1800" dirty="0">
                <a:latin typeface="Times New Roman"/>
              </a:rPr>
              <a:t>being</a:t>
            </a:r>
            <a:r>
              <a:rPr kumimoji="0" lang="en-US" sz="1800" b="0" i="0" u="none" strike="noStrike" kern="0" cap="none" spc="0" normalizeH="0" baseline="0" noProof="0" dirty="0">
                <a:ln>
                  <a:noFill/>
                </a:ln>
                <a:solidFill>
                  <a:srgbClr val="000000"/>
                </a:solidFill>
                <a:effectLst/>
                <a:uLnTx/>
                <a:uFillTx/>
                <a:latin typeface="Times New Roman"/>
              </a:rPr>
              <a:t> the sensing initiator and one non-AP STA </a:t>
            </a:r>
            <a:r>
              <a:rPr lang="en-US" sz="1800" dirty="0">
                <a:latin typeface="Times New Roman"/>
              </a:rPr>
              <a:t>being</a:t>
            </a:r>
            <a:r>
              <a:rPr kumimoji="0" lang="en-US" sz="1800" b="0" i="0" u="none" strike="noStrike" kern="0" cap="none" spc="0" normalizeH="0" baseline="0" noProof="0" dirty="0">
                <a:ln>
                  <a:noFill/>
                </a:ln>
                <a:solidFill>
                  <a:srgbClr val="000000"/>
                </a:solidFill>
                <a:effectLst/>
                <a:uLnTx/>
                <a:uFillTx/>
                <a:latin typeface="Times New Roman"/>
              </a:rPr>
              <a:t> the sensing responder:</a:t>
            </a:r>
            <a:endParaRPr kumimoji="0" lang="en-US" sz="1400" b="0" i="0" u="none" strike="noStrike" kern="0" cap="none" spc="0" normalizeH="0" baseline="0" noProof="0" dirty="0">
              <a:ln>
                <a:noFill/>
              </a:ln>
              <a:solidFill>
                <a:srgbClr val="000000"/>
              </a:solidFill>
              <a:effectLst/>
              <a:uLnTx/>
              <a:uFillTx/>
              <a:latin typeface="Times New Roman"/>
            </a:endParaRP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AP is only the sensing receiver;</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lang="en-US" sz="1400" dirty="0">
                <a:latin typeface="Times New Roman"/>
              </a:rPr>
              <a:t>The AP is only the sensing transmitter;</a:t>
            </a:r>
          </a:p>
          <a:p>
            <a:pPr marL="1085850" marR="0" lvl="2" indent="-228600" algn="l" defTabSz="914400" rtl="0" eaLnBrk="0" fontAlgn="base" latinLnBrk="0" hangingPunct="0">
              <a:lnSpc>
                <a:spcPct val="10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Times New Roman"/>
              </a:rPr>
              <a:t>The AP is both </a:t>
            </a:r>
            <a:r>
              <a:rPr lang="en-US" sz="1400" dirty="0">
                <a:latin typeface="Times New Roman"/>
              </a:rPr>
              <a:t>the sensing transmitter and the </a:t>
            </a:r>
            <a:r>
              <a:rPr kumimoji="0" lang="en-US" sz="1400" b="0" i="0" u="none" strike="noStrike" kern="0" cap="none" spc="0" normalizeH="0" baseline="0" noProof="0" dirty="0">
                <a:ln>
                  <a:noFill/>
                </a:ln>
                <a:solidFill>
                  <a:srgbClr val="000000"/>
                </a:solidFill>
                <a:effectLst/>
                <a:uLnTx/>
                <a:uFillTx/>
                <a:latin typeface="Times New Roman"/>
              </a:rPr>
              <a:t>sensing receiver.</a:t>
            </a:r>
          </a:p>
          <a:p>
            <a:pPr marL="457200" lvl="1" indent="287338"/>
            <a:r>
              <a:rPr lang="en-US" sz="1800" dirty="0">
                <a:effectLst/>
                <a:latin typeface="Times New Roman" panose="02020603050405020304" pitchFamily="18" charset="0"/>
                <a:ea typeface="Times New Roman" panose="02020603050405020304" pitchFamily="18" charset="0"/>
              </a:rPr>
              <a:t>Whether the three instances are defined individually or in a unified flow is TBD.</a:t>
            </a:r>
          </a:p>
          <a:p>
            <a:pPr marL="800100" lvl="1" indent="-342900">
              <a:buFont typeface="Courier New" panose="02070309020205020404" pitchFamily="49" charset="0"/>
              <a:buChar char="o"/>
            </a:pPr>
            <a:endParaRPr lang="en-US" sz="1800" dirty="0">
              <a:effectLst/>
              <a:latin typeface="Times New Roman" panose="02020603050405020304" pitchFamily="18" charset="0"/>
              <a:ea typeface="Times New Roman" panose="02020603050405020304" pitchFamily="18" charset="0"/>
            </a:endParaRPr>
          </a:p>
          <a:p>
            <a:pPr marL="457200" lvl="1" indent="0"/>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0844373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SP3</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dirty="0"/>
              <a:t>Do you agree with the following?</a:t>
            </a:r>
          </a:p>
          <a:p>
            <a:pPr marL="800100" lvl="1" indent="-342900">
              <a:buFont typeface="Courier New" panose="02070309020205020404" pitchFamily="49" charset="0"/>
              <a:buChar char="o"/>
            </a:pPr>
            <a:r>
              <a:rPr lang="en-GB" sz="1800" dirty="0">
                <a:latin typeface="Times New Roman" panose="02020603050405020304" pitchFamily="18" charset="0"/>
                <a:ea typeface="Times New Roman" panose="02020603050405020304" pitchFamily="18" charset="0"/>
              </a:rPr>
              <a:t>For non-TB sensing measurement</a:t>
            </a:r>
            <a:r>
              <a:rPr lang="en-GB" sz="1800" dirty="0"/>
              <a:t> (either with an AP as the initiator or with a non-AP STA as the initiator)</a:t>
            </a:r>
            <a:r>
              <a:rPr lang="en-GB" sz="1800" dirty="0">
                <a:latin typeface="Times New Roman" panose="02020603050405020304" pitchFamily="18" charset="0"/>
                <a:ea typeface="Times New Roman" panose="02020603050405020304" pitchFamily="18" charset="0"/>
              </a:rPr>
              <a:t>, the MAC sublayer of the</a:t>
            </a:r>
            <a:r>
              <a:rPr lang="en-GB" sz="1800" dirty="0">
                <a:effectLst/>
                <a:latin typeface="Times New Roman" panose="02020603050405020304" pitchFamily="18" charset="0"/>
                <a:ea typeface="Times New Roman" panose="02020603050405020304" pitchFamily="18" charset="0"/>
              </a:rPr>
              <a:t> sensing transmitter shall not change the TXPWR_LEVEL_INDEX parameter of the TXVECTOR when transmitting multiple sounding NDPs to the sensing receiver during a sensing session.</a:t>
            </a:r>
            <a:endParaRPr lang="en-US" sz="1800" dirty="0">
              <a:effectLst/>
              <a:latin typeface="Times New Roman" panose="02020603050405020304" pitchFamily="18" charset="0"/>
              <a:ea typeface="Times New Roman" panose="02020603050405020304" pitchFamily="18" charset="0"/>
            </a:endParaRPr>
          </a:p>
          <a:p>
            <a:pPr marL="800100" lvl="1" indent="-342900">
              <a:buFont typeface="Courier New" panose="02070309020205020404" pitchFamily="49" charset="0"/>
              <a:buChar char="o"/>
            </a:pPr>
            <a:endParaRPr lang="en-US" sz="1800" dirty="0">
              <a:effectLst/>
              <a:latin typeface="Times New Roman" panose="02020603050405020304" pitchFamily="18" charset="0"/>
              <a:ea typeface="Times New Roman" panose="02020603050405020304" pitchFamily="18" charset="0"/>
            </a:endParaRPr>
          </a:p>
          <a:p>
            <a:pPr marL="457200" lvl="1" indent="0"/>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3262686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SP4</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dirty="0"/>
              <a:t>Do you agree with the following?</a:t>
            </a:r>
          </a:p>
          <a:p>
            <a:pPr marL="800100" lvl="1" indent="-342900">
              <a:buFont typeface="Courier New" panose="02070309020205020404" pitchFamily="49" charset="0"/>
              <a:buChar char="o"/>
            </a:pPr>
            <a:r>
              <a:rPr lang="en-GB" sz="1800" dirty="0">
                <a:latin typeface="Times New Roman" panose="02020603050405020304" pitchFamily="18" charset="0"/>
                <a:ea typeface="Times New Roman" panose="02020603050405020304" pitchFamily="18" charset="0"/>
              </a:rPr>
              <a:t>If only one-AP and one non-AP STA participate in TB sensing measurement, then the MAC sublayer of the</a:t>
            </a:r>
            <a:r>
              <a:rPr lang="en-GB" sz="1800" dirty="0">
                <a:effectLst/>
                <a:latin typeface="Times New Roman" panose="02020603050405020304" pitchFamily="18" charset="0"/>
                <a:ea typeface="Times New Roman" panose="02020603050405020304" pitchFamily="18" charset="0"/>
              </a:rPr>
              <a:t> sensing transmitter shall not change the TXPWR_LEVEL_INDEX parameter of the TXVECTOR when transmitting multiple sounding NDPs to the sensing receiver during a sensing session.</a:t>
            </a:r>
            <a:endParaRPr lang="en-US" sz="1800" dirty="0">
              <a:effectLst/>
              <a:latin typeface="Times New Roman" panose="02020603050405020304" pitchFamily="18" charset="0"/>
              <a:ea typeface="Times New Roman" panose="02020603050405020304" pitchFamily="18" charset="0"/>
            </a:endParaRPr>
          </a:p>
          <a:p>
            <a:pPr marL="800100" lvl="1" indent="-342900">
              <a:buFont typeface="Courier New" panose="02070309020205020404" pitchFamily="49" charset="0"/>
              <a:buChar char="o"/>
            </a:pPr>
            <a:endParaRPr lang="en-US" sz="1800" dirty="0">
              <a:effectLst/>
              <a:latin typeface="Times New Roman" panose="02020603050405020304" pitchFamily="18" charset="0"/>
              <a:ea typeface="Times New Roman" panose="02020603050405020304" pitchFamily="18" charset="0"/>
            </a:endParaRPr>
          </a:p>
          <a:p>
            <a:pPr marL="457200" lvl="1" indent="0"/>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228467312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marL="57150" indent="-5715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Requirements for sensing transmitters in CSI-based WLAN sensing are discussed.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It is agreed that CSI (that is, the channel measured during the training symbols of a received PPDU) is a type of sensing measurement result for sub-7 GHz WLAN sensing. </a:t>
            </a:r>
          </a:p>
          <a:p>
            <a:pPr>
              <a:buFont typeface="Times New Roman" pitchFamily="16" charset="0"/>
              <a:buChar char="•"/>
            </a:pPr>
            <a:r>
              <a:rPr lang="en-GB" sz="1800" dirty="0">
                <a:latin typeface="Times New Roman" panose="02020603050405020304" pitchFamily="18" charset="0"/>
                <a:ea typeface="Times New Roman" panose="02020603050405020304" pitchFamily="18" charset="0"/>
              </a:rPr>
              <a:t>For a wide range of WLAN sensing applications, measuring and monitoring CSI variation over time are essential. </a:t>
            </a:r>
            <a:endParaRPr lang="en-GB" sz="1800"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A time series of CSI measurements captures how wireless signals travel through surrounding objects and humans in the time, frequency, and spatial domains.</a:t>
            </a:r>
            <a:r>
              <a:rPr lang="en-GB" dirty="0"/>
              <a:t> </a:t>
            </a:r>
          </a:p>
          <a:p>
            <a:pPr lvl="1">
              <a:buFont typeface="Times New Roman" pitchFamily="16" charset="0"/>
              <a:buChar char="•"/>
            </a:pPr>
            <a:r>
              <a:rPr lang="en-GB" sz="1600" b="1" dirty="0">
                <a:effectLst/>
                <a:latin typeface="Times New Roman" panose="02020603050405020304" pitchFamily="18" charset="0"/>
                <a:ea typeface="Times New Roman" panose="02020603050405020304" pitchFamily="18" charset="0"/>
              </a:rPr>
              <a:t>For example, CSI amplitude variations in the time domain have different patterns for different humans, activities, gestures, etc., which can be used for human presence detection, motion detection, activity recognition, gesture recognition, and human identification/authentication.</a:t>
            </a:r>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3645960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 (cont’d)</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To measure a single snapshot of CSI, a sensing transmitter needs to transmit a sounding PPDU (e.g., an NDP) to a sensing receiver. </a:t>
            </a: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To obtain a time series of CSI measurements, the sensing transmitter is required to transmit </a:t>
            </a:r>
            <a:r>
              <a:rPr lang="en-GB" sz="1800" dirty="0">
                <a:latin typeface="Times New Roman" panose="02020603050405020304" pitchFamily="18" charset="0"/>
                <a:ea typeface="Times New Roman" panose="02020603050405020304" pitchFamily="18" charset="0"/>
              </a:rPr>
              <a:t>multiple </a:t>
            </a:r>
            <a:r>
              <a:rPr lang="en-GB" sz="1800" dirty="0">
                <a:effectLst/>
                <a:latin typeface="Times New Roman" panose="02020603050405020304" pitchFamily="18" charset="0"/>
                <a:ea typeface="Times New Roman" panose="02020603050405020304" pitchFamily="18" charset="0"/>
              </a:rPr>
              <a:t>sounding PPDUs to the sensing receiver at various time instants. </a:t>
            </a: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CSI-based </a:t>
            </a:r>
            <a:r>
              <a:rPr lang="en-US" sz="1800" dirty="0">
                <a:effectLst/>
                <a:latin typeface="Times New Roman" panose="02020603050405020304" pitchFamily="18" charset="0"/>
                <a:ea typeface="Times New Roman" panose="02020603050405020304" pitchFamily="18" charset="0"/>
              </a:rPr>
              <a:t>WLAN sensing can be impacted by dynamic changes in sensing transmitter configurations (e.g. transmit power and transmit beamforming). </a:t>
            </a:r>
          </a:p>
          <a:p>
            <a:pPr lvl="1">
              <a:buFont typeface="Times New Roman" pitchFamily="16" charset="0"/>
              <a:buChar char="•"/>
            </a:pPr>
            <a:r>
              <a:rPr lang="en-US" sz="1600" dirty="0">
                <a:solidFill>
                  <a:srgbClr val="FF0000"/>
                </a:solidFill>
                <a:latin typeface="Times New Roman" panose="02020603050405020304" pitchFamily="18" charset="0"/>
                <a:ea typeface="Times New Roman" panose="02020603050405020304" pitchFamily="18" charset="0"/>
              </a:rPr>
              <a:t>It can become challenging to distinguish between CSI variations caused by the activities of a sensing target and caused by changes to transmitter configurations.</a:t>
            </a:r>
            <a:endParaRPr lang="en-US" sz="1600" dirty="0">
              <a:solidFill>
                <a:srgbClr val="FF0000"/>
              </a:solidFill>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1800" dirty="0"/>
              <a:t>In contribution </a:t>
            </a:r>
            <a:r>
              <a:rPr lang="en-US" sz="1800" dirty="0"/>
              <a:t>11-20-1851-03-00bf-Overview-of-Wi-Fi-sensing-protocol, it was suggested: “</a:t>
            </a:r>
            <a:r>
              <a:rPr lang="en-US" sz="1800" i="1" dirty="0"/>
              <a:t>PHY configuration freeze/hold – PPDUs used for measurement shall be transmitted with same set of transmit parameters”.</a:t>
            </a:r>
          </a:p>
          <a:p>
            <a:pPr>
              <a:buFont typeface="Times New Roman" pitchFamily="16" charset="0"/>
              <a:buChar char="•"/>
            </a:pPr>
            <a:endParaRPr lang="en-GB" sz="18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6739818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Transmit Beamforming</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US" sz="1800" dirty="0">
                <a:solidFill>
                  <a:srgbClr val="000000"/>
                </a:solidFill>
                <a:effectLst/>
                <a:latin typeface="Times New Roman" panose="02020603050405020304" pitchFamily="18" charset="0"/>
                <a:ea typeface="Times New Roman" panose="02020603050405020304" pitchFamily="18" charset="0"/>
              </a:rPr>
              <a:t>WLAN transmitters may use beamforming which changes the amplitude and phase of CSI measurements. </a:t>
            </a:r>
          </a:p>
          <a:p>
            <a:pPr>
              <a:buFont typeface="Times New Roman" pitchFamily="16" charset="0"/>
              <a:buChar char="•"/>
            </a:pPr>
            <a:r>
              <a:rPr lang="en-US" sz="1800" dirty="0">
                <a:solidFill>
                  <a:srgbClr val="000000"/>
                </a:solidFill>
                <a:effectLst/>
                <a:latin typeface="Times New Roman" panose="02020603050405020304" pitchFamily="18" charset="0"/>
                <a:ea typeface="Times New Roman" panose="02020603050405020304" pitchFamily="18" charset="0"/>
              </a:rPr>
              <a:t>This completely changes CSI patterns and makes CSI-based sensing significantly more challenging since the beamforming matrix may not be available at the sensing receiver.</a:t>
            </a:r>
            <a:r>
              <a:rPr lang="en-GB" sz="1800" dirty="0">
                <a:effectLst/>
                <a:latin typeface="Times New Roman" panose="02020603050405020304" pitchFamily="18" charset="0"/>
                <a:ea typeface="Times New Roman" panose="02020603050405020304" pitchFamily="18" charset="0"/>
              </a:rPr>
              <a:t> </a:t>
            </a: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In the r0 version of this document, we suggested the following:</a:t>
            </a:r>
          </a:p>
          <a:p>
            <a:pPr lvl="1">
              <a:buFont typeface="Times New Roman" pitchFamily="16" charset="0"/>
              <a:buChar char="•"/>
            </a:pPr>
            <a:r>
              <a:rPr lang="en-GB" sz="1600" dirty="0">
                <a:effectLst/>
                <a:latin typeface="Times New Roman" panose="02020603050405020304" pitchFamily="18" charset="0"/>
                <a:ea typeface="Times New Roman" panose="02020603050405020304" pitchFamily="18" charset="0"/>
              </a:rPr>
              <a:t>If transmit beamforming is used by the sensing transmitter, then its steering matrix shall be kept unchanged during the process of transmitting consecutive sounding PPDUs to the sensing receiver.</a:t>
            </a:r>
          </a:p>
          <a:p>
            <a:pPr>
              <a:buFont typeface="Times New Roman" pitchFamily="16" charset="0"/>
              <a:buChar char="•"/>
            </a:pPr>
            <a:r>
              <a:rPr lang="en-US" sz="1800" dirty="0">
                <a:latin typeface="Times New Roman" panose="02020603050405020304" pitchFamily="18" charset="0"/>
                <a:ea typeface="Times New Roman" panose="02020603050405020304" pitchFamily="18" charset="0"/>
              </a:rPr>
              <a:t>Based on online comments and offline discussion, we now propose that, </a:t>
            </a:r>
            <a:r>
              <a:rPr lang="en-US" sz="1800" u="sng" dirty="0">
                <a:latin typeface="Times New Roman" panose="02020603050405020304" pitchFamily="18" charset="0"/>
                <a:ea typeface="Times New Roman" panose="02020603050405020304" pitchFamily="18" charset="0"/>
              </a:rPr>
              <a:t>for a sounding NDP, no beamforming steering matrix is applied to the waveform.</a:t>
            </a:r>
            <a:r>
              <a:rPr lang="en-US" sz="1800" dirty="0">
                <a:latin typeface="Times New Roman" panose="02020603050405020304" pitchFamily="18" charset="0"/>
                <a:ea typeface="Times New Roman" panose="02020603050405020304" pitchFamily="18" charset="0"/>
              </a:rPr>
              <a:t> </a:t>
            </a:r>
          </a:p>
          <a:p>
            <a:pPr lvl="1">
              <a:buFont typeface="Times New Roman" pitchFamily="16" charset="0"/>
              <a:buChar char="•"/>
            </a:pPr>
            <a:r>
              <a:rPr lang="en-US" sz="1600" dirty="0">
                <a:latin typeface="Times New Roman" panose="02020603050405020304" pitchFamily="18" charset="0"/>
                <a:ea typeface="Times New Roman" panose="02020603050405020304" pitchFamily="18" charset="0"/>
              </a:rPr>
              <a:t>This is similar to the 11az requirement for ranging NDPs.</a:t>
            </a:r>
            <a:endParaRPr lang="en-US" sz="1600" dirty="0">
              <a:solidFill>
                <a:srgbClr val="000000"/>
              </a:solidFill>
              <a:effectLst/>
              <a:latin typeface="Times New Roman" panose="02020603050405020304" pitchFamily="18" charset="0"/>
              <a:ea typeface="Times New Roman" panose="02020603050405020304" pitchFamily="18" charset="0"/>
            </a:endParaRPr>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33283880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Transmit Power</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latin typeface="Times New Roman" panose="02020603050405020304" pitchFamily="18" charset="0"/>
                <a:ea typeface="Times New Roman" panose="02020603050405020304" pitchFamily="18" charset="0"/>
              </a:rPr>
              <a:t>It is desirable to</a:t>
            </a:r>
            <a:r>
              <a:rPr lang="en-GB" sz="1800" dirty="0">
                <a:effectLst/>
                <a:latin typeface="Times New Roman" panose="02020603050405020304" pitchFamily="18" charset="0"/>
                <a:ea typeface="Times New Roman" panose="02020603050405020304" pitchFamily="18" charset="0"/>
              </a:rPr>
              <a:t> avoid CSI fluctuation</a:t>
            </a:r>
            <a:r>
              <a:rPr lang="en-GB" sz="1800" dirty="0">
                <a:latin typeface="Times New Roman" panose="02020603050405020304" pitchFamily="18" charset="0"/>
                <a:ea typeface="Times New Roman" panose="02020603050405020304" pitchFamily="18" charset="0"/>
              </a:rPr>
              <a:t> caused by changes to transmit power at a sensing transmitter.</a:t>
            </a:r>
            <a:r>
              <a:rPr lang="en-GB" sz="1800" dirty="0">
                <a:effectLst/>
                <a:latin typeface="Times New Roman" panose="02020603050405020304" pitchFamily="18" charset="0"/>
                <a:ea typeface="Times New Roman" panose="02020603050405020304" pitchFamily="18" charset="0"/>
              </a:rPr>
              <a:t> </a:t>
            </a: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11az specifies a transmit power control mechanism to deal with the near-far problem in UL MU transmission of ranging NDP.</a:t>
            </a:r>
          </a:p>
          <a:p>
            <a:pPr lvl="1">
              <a:buFont typeface="Courier New" panose="02070309020205020404" pitchFamily="49" charset="0"/>
              <a:buChar char="o"/>
            </a:pPr>
            <a:r>
              <a:rPr lang="en-GB" sz="1600" dirty="0">
                <a:latin typeface="Times New Roman" panose="02020603050405020304" pitchFamily="18" charset="0"/>
                <a:ea typeface="Times New Roman" panose="02020603050405020304" pitchFamily="18" charset="0"/>
              </a:rPr>
              <a:t>The mechanism makes it difficult to keep transmit power constant.</a:t>
            </a:r>
            <a:endParaRPr lang="en-GB" sz="1600"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US" sz="1800" dirty="0">
                <a:effectLst/>
                <a:latin typeface="Times New Roman" panose="02020603050405020304" pitchFamily="18" charset="0"/>
                <a:ea typeface="Times New Roman" panose="02020603050405020304" pitchFamily="18" charset="0"/>
              </a:rPr>
              <a:t>In this document, we intend to identify the sensing measurement scenarios which do not suffer from the near-far problem. We propose that for these scenarios, the transmit power of the sensing transmitter shall be constant over time. </a:t>
            </a:r>
          </a:p>
          <a:p>
            <a:pPr>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Non-Trigger based Sensing Measurement</a:t>
            </a:r>
          </a:p>
        </p:txBody>
      </p:sp>
      <p:sp>
        <p:nvSpPr>
          <p:cNvPr id="9218" name="Rectangle 2"/>
          <p:cNvSpPr>
            <a:spLocks noGrp="1" noChangeArrowheads="1"/>
          </p:cNvSpPr>
          <p:nvPr>
            <p:ph idx="1"/>
          </p:nvPr>
        </p:nvSpPr>
        <p:spPr>
          <a:ln/>
        </p:spPr>
        <p:txBody>
          <a:bodyPr/>
          <a:lstStyle/>
          <a:p>
            <a:pPr>
              <a:buFont typeface="Times New Roman" pitchFamily="16" charset="0"/>
              <a:buChar char="•"/>
            </a:pPr>
            <a:r>
              <a:rPr lang="en-GB" sz="1800" dirty="0"/>
              <a:t>Document </a:t>
            </a:r>
            <a:r>
              <a:rPr lang="en-US" sz="1800" dirty="0"/>
              <a:t>11-21-1433-01-00bf-Non-TB-sensing-measurement discusses the non-TB sensing measurement instance with a non-AP STA as the initiator. </a:t>
            </a:r>
          </a:p>
          <a:p>
            <a:pPr lvl="1">
              <a:buFont typeface="Courier New" panose="02070309020205020404" pitchFamily="49" charset="0"/>
              <a:buChar char="o"/>
            </a:pPr>
            <a:r>
              <a:rPr lang="en-US" sz="1600" dirty="0">
                <a:latin typeface="Times New Roman" panose="02020603050405020304" pitchFamily="18" charset="0"/>
                <a:ea typeface="Times New Roman" panose="02020603050405020304" pitchFamily="18" charset="0"/>
              </a:rPr>
              <a:t>Fo</a:t>
            </a:r>
            <a:r>
              <a:rPr lang="en-US" sz="1600" dirty="0">
                <a:effectLst/>
                <a:latin typeface="Times New Roman" panose="02020603050405020304" pitchFamily="18" charset="0"/>
                <a:ea typeface="Times New Roman" panose="02020603050405020304" pitchFamily="18" charset="0"/>
              </a:rPr>
              <a:t>r this instance, the transmit power of the sensing transmitter shall be fixed.</a:t>
            </a:r>
            <a:endParaRPr lang="en-GB" sz="1600" dirty="0">
              <a:effectLst/>
              <a:latin typeface="Times New Roman" panose="02020603050405020304" pitchFamily="18" charset="0"/>
              <a:ea typeface="Times New Roman" panose="02020603050405020304" pitchFamily="18" charset="0"/>
            </a:endParaRPr>
          </a:p>
          <a:p>
            <a:pPr>
              <a:buFont typeface="Times New Roman" pitchFamily="16" charset="0"/>
              <a:buChar char="•"/>
            </a:pPr>
            <a:r>
              <a:rPr lang="en-GB" sz="1800" dirty="0">
                <a:effectLst/>
                <a:latin typeface="Times New Roman" panose="02020603050405020304" pitchFamily="18" charset="0"/>
                <a:ea typeface="Times New Roman" panose="02020603050405020304" pitchFamily="18" charset="0"/>
              </a:rPr>
              <a:t>This document </a:t>
            </a:r>
            <a:r>
              <a:rPr lang="en-GB" sz="1800" dirty="0">
                <a:latin typeface="Times New Roman" panose="02020603050405020304" pitchFamily="18" charset="0"/>
                <a:ea typeface="Times New Roman" panose="02020603050405020304" pitchFamily="18" charset="0"/>
              </a:rPr>
              <a:t>discusses </a:t>
            </a:r>
            <a:r>
              <a:rPr lang="en-US" sz="1800" dirty="0"/>
              <a:t>the non-TB sensing measurement instance with an AP as the initiator</a:t>
            </a:r>
            <a:r>
              <a:rPr lang="en-GB" sz="1800" dirty="0">
                <a:effectLst/>
                <a:latin typeface="Times New Roman" panose="02020603050405020304" pitchFamily="18" charset="0"/>
                <a:ea typeface="Times New Roman" panose="02020603050405020304" pitchFamily="18" charset="0"/>
              </a:rPr>
              <a:t>. </a:t>
            </a:r>
          </a:p>
          <a:p>
            <a:pPr lvl="1">
              <a:buFont typeface="Courier New" panose="02070309020205020404" pitchFamily="49" charset="0"/>
              <a:buChar char="o"/>
            </a:pPr>
            <a:r>
              <a:rPr lang="en-US" sz="1600" dirty="0">
                <a:latin typeface="Times New Roman" panose="02020603050405020304" pitchFamily="18" charset="0"/>
                <a:ea typeface="Times New Roman" panose="02020603050405020304" pitchFamily="18" charset="0"/>
              </a:rPr>
              <a:t>The AP-centric use of non-TB protocol</a:t>
            </a:r>
            <a:r>
              <a:rPr lang="en-US" sz="1600" dirty="0">
                <a:effectLst/>
                <a:latin typeface="Times New Roman" panose="02020603050405020304" pitchFamily="18" charset="0"/>
                <a:ea typeface="Times New Roman" panose="02020603050405020304" pitchFamily="18" charset="0"/>
              </a:rPr>
              <a:t> works well for (single) home AP with (mostly) associated clients, since the AP knows when the STAs will be available.</a:t>
            </a:r>
          </a:p>
          <a:p>
            <a:pPr lvl="1">
              <a:buFont typeface="Courier New" panose="02070309020205020404" pitchFamily="49" charset="0"/>
              <a:buChar char="o"/>
            </a:pPr>
            <a:r>
              <a:rPr lang="en-US" sz="1600" dirty="0">
                <a:effectLst/>
                <a:latin typeface="Times New Roman" panose="02020603050405020304" pitchFamily="18" charset="0"/>
                <a:ea typeface="Times New Roman" panose="02020603050405020304" pitchFamily="18" charset="0"/>
              </a:rPr>
              <a:t>It gives the AP all the control on scheduling, which removes the need to negotiate/communicate that part with the STAs, and can be done quite dynamically (e.g., as soon as any CSI change is detected, the AP can perform measurements with all STAs in short order). This is a big advantage over the TB protocol.</a:t>
            </a:r>
          </a:p>
          <a:p>
            <a:pPr lvl="1">
              <a:buFont typeface="Courier New" panose="02070309020205020404" pitchFamily="49" charset="0"/>
              <a:buChar char="o"/>
            </a:pPr>
            <a:r>
              <a:rPr lang="en-US" sz="1600" dirty="0">
                <a:effectLst/>
                <a:latin typeface="Times New Roman" panose="02020603050405020304" pitchFamily="18" charset="0"/>
                <a:ea typeface="Times New Roman" panose="02020603050405020304" pitchFamily="18" charset="0"/>
              </a:rPr>
              <a:t>This can well support the STA based proxy approach (presented in Document 11-21-1692).</a:t>
            </a:r>
          </a:p>
          <a:p>
            <a:pPr lvl="1">
              <a:buFont typeface="Courier New" panose="02070309020205020404" pitchFamily="49" charset="0"/>
              <a:buChar char="o"/>
            </a:pPr>
            <a:r>
              <a:rPr lang="en-GB" sz="1600" dirty="0">
                <a:latin typeface="Times New Roman" panose="02020603050405020304" pitchFamily="18" charset="0"/>
                <a:ea typeface="Times New Roman" panose="02020603050405020304" pitchFamily="18" charset="0"/>
              </a:rPr>
              <a:t>It can be naturally combined with TWT for periodic schedule and power saving.</a:t>
            </a:r>
          </a:p>
          <a:p>
            <a:pPr>
              <a:buFont typeface="Times New Roman" pitchFamily="16" charset="0"/>
              <a:buChar char="•"/>
            </a:pPr>
            <a:endParaRPr lang="en-GB" sz="18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Tree>
    <p:extLst>
      <p:ext uri="{BB962C8B-B14F-4D97-AF65-F5344CB8AC3E}">
        <p14:creationId xmlns:p14="http://schemas.microsoft.com/office/powerpoint/2010/main" val="126413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Non-TB Sensing Measurement Instance for UL Sounding</a:t>
            </a:r>
          </a:p>
        </p:txBody>
      </p:sp>
      <p:sp>
        <p:nvSpPr>
          <p:cNvPr id="3" name="Content Placeholder 2"/>
          <p:cNvSpPr>
            <a:spLocks noGrp="1"/>
          </p:cNvSpPr>
          <p:nvPr>
            <p:ph idx="1"/>
          </p:nvPr>
        </p:nvSpPr>
        <p:spPr>
          <a:xfrm>
            <a:off x="914400" y="1860452"/>
            <a:ext cx="10591800" cy="2368660"/>
          </a:xfrm>
        </p:spPr>
        <p:txBody>
          <a:bodyPr/>
          <a:lstStyle/>
          <a:p>
            <a:pPr marL="285750" indent="-285750">
              <a:buFont typeface="Arial" panose="020B0604020202020204" pitchFamily="34" charset="0"/>
              <a:buChar char="•"/>
            </a:pPr>
            <a:r>
              <a:rPr kumimoji="0" lang="en-GB" sz="16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This instance </a:t>
            </a:r>
            <a:r>
              <a:rPr lang="en-GB" sz="1600" dirty="0">
                <a:latin typeface="Times New Roman" panose="02020603050405020304" pitchFamily="18" charset="0"/>
                <a:ea typeface="Times New Roman" panose="02020603050405020304" pitchFamily="18" charset="0"/>
              </a:rPr>
              <a:t>can be highly efficient when combined with TWT (shown in the figure below). </a:t>
            </a:r>
          </a:p>
          <a:p>
            <a:pPr marL="285750" indent="-285750">
              <a:buFont typeface="Arial" panose="020B0604020202020204" pitchFamily="34" charset="0"/>
              <a:buChar char="•"/>
            </a:pPr>
            <a:r>
              <a:rPr lang="en-GB" sz="1600" dirty="0">
                <a:latin typeface="Times New Roman" panose="02020603050405020304" pitchFamily="18" charset="0"/>
                <a:ea typeface="Times New Roman" panose="02020603050405020304" pitchFamily="18" charset="0"/>
              </a:rPr>
              <a:t>It is the most power-saving measurement instance for a non-AP STA!</a:t>
            </a:r>
          </a:p>
          <a:p>
            <a:pPr marL="685800" lvl="1">
              <a:buFont typeface="Courier New" panose="02070309020205020404" pitchFamily="49" charset="0"/>
              <a:buChar char="o"/>
            </a:pPr>
            <a:r>
              <a:rPr kumimoji="0" lang="en-GB" sz="14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Minimized wake time</a:t>
            </a:r>
          </a:p>
          <a:p>
            <a:pPr marL="685800" lvl="1">
              <a:buFont typeface="Courier New" panose="02070309020205020404" pitchFamily="49" charset="0"/>
              <a:buChar char="o"/>
            </a:pPr>
            <a:r>
              <a:rPr kumimoji="0" lang="en-GB" sz="14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Minimum processing required</a:t>
            </a:r>
          </a:p>
          <a:p>
            <a:pPr marL="285750" indent="-285750">
              <a:buFont typeface="Arial" panose="020B0604020202020204" pitchFamily="34" charset="0"/>
              <a:buChar char="•"/>
            </a:pPr>
            <a:r>
              <a:rPr kumimoji="0" lang="en-GB" sz="1600"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rPr>
              <a:t>Highly attractive feature for battery-powered WLAN sensing devices</a:t>
            </a:r>
            <a:endParaRPr lang="en-GB" sz="2000"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
        <p:nvSpPr>
          <p:cNvPr id="31" name="TextBox 30">
            <a:extLst>
              <a:ext uri="{FF2B5EF4-FFF2-40B4-BE49-F238E27FC236}">
                <a16:creationId xmlns:a16="http://schemas.microsoft.com/office/drawing/2014/main" id="{C404108D-F892-4C0B-B148-0304F6D9BA96}"/>
              </a:ext>
            </a:extLst>
          </p:cNvPr>
          <p:cNvSpPr txBox="1"/>
          <p:nvPr/>
        </p:nvSpPr>
        <p:spPr>
          <a:xfrm>
            <a:off x="4038600" y="5566986"/>
            <a:ext cx="914400" cy="148014"/>
          </a:xfrm>
          <a:prstGeom prst="rect">
            <a:avLst/>
          </a:prstGeom>
          <a:noFill/>
        </p:spPr>
        <p:txBody>
          <a:bodyPr wrap="none" lIns="91440" tIns="45720" rIns="91440" rtlCol="0" anchor="t">
            <a:no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doze</a:t>
            </a:r>
          </a:p>
        </p:txBody>
      </p:sp>
      <p:cxnSp>
        <p:nvCxnSpPr>
          <p:cNvPr id="32" name="Straight Connector 31">
            <a:extLst>
              <a:ext uri="{FF2B5EF4-FFF2-40B4-BE49-F238E27FC236}">
                <a16:creationId xmlns:a16="http://schemas.microsoft.com/office/drawing/2014/main" id="{9702C257-ADE7-4E9F-8342-5C2DE9B901F1}"/>
              </a:ext>
            </a:extLst>
          </p:cNvPr>
          <p:cNvCxnSpPr>
            <a:cxnSpLocks/>
          </p:cNvCxnSpPr>
          <p:nvPr/>
        </p:nvCxnSpPr>
        <p:spPr bwMode="auto">
          <a:xfrm>
            <a:off x="1676400" y="5422577"/>
            <a:ext cx="8897203" cy="614"/>
          </a:xfrm>
          <a:prstGeom prst="line">
            <a:avLst/>
          </a:prstGeom>
          <a:solidFill>
            <a:srgbClr val="F9B500"/>
          </a:solidFill>
          <a:ln w="9525" cap="flat" cmpd="sng" algn="ctr">
            <a:solidFill>
              <a:srgbClr val="808284"/>
            </a:solidFill>
            <a:prstDash val="solid"/>
            <a:round/>
            <a:headEnd type="none" w="lg" len="med"/>
            <a:tailEnd type="none" w="lg" len="med"/>
          </a:ln>
          <a:effectLst/>
        </p:spPr>
      </p:cxnSp>
      <p:sp>
        <p:nvSpPr>
          <p:cNvPr id="33" name="Rectangle 32">
            <a:extLst>
              <a:ext uri="{FF2B5EF4-FFF2-40B4-BE49-F238E27FC236}">
                <a16:creationId xmlns:a16="http://schemas.microsoft.com/office/drawing/2014/main" id="{93D122B8-D8FE-4E91-AEA9-1352C3CD7BEF}"/>
              </a:ext>
            </a:extLst>
          </p:cNvPr>
          <p:cNvSpPr/>
          <p:nvPr/>
        </p:nvSpPr>
        <p:spPr bwMode="auto">
          <a:xfrm>
            <a:off x="3124200" y="5104524"/>
            <a:ext cx="762000" cy="318053"/>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r>
              <a:rPr lang="en-US" sz="900" dirty="0">
                <a:solidFill>
                  <a:srgbClr val="000000"/>
                </a:solidFill>
                <a:latin typeface="Arial" charset="0"/>
                <a:ea typeface="ＭＳ Ｐゴシック" pitchFamily="-112" charset="-128"/>
              </a:rPr>
              <a:t>TWT Response</a:t>
            </a:r>
            <a:endParaRPr lang="en-US" sz="800" dirty="0">
              <a:solidFill>
                <a:srgbClr val="000000"/>
              </a:solidFill>
              <a:latin typeface="Arial" charset="0"/>
              <a:ea typeface="ＭＳ Ｐゴシック" pitchFamily="-112" charset="-128"/>
            </a:endParaRPr>
          </a:p>
        </p:txBody>
      </p:sp>
      <p:cxnSp>
        <p:nvCxnSpPr>
          <p:cNvPr id="34" name="Straight Connector 33">
            <a:extLst>
              <a:ext uri="{FF2B5EF4-FFF2-40B4-BE49-F238E27FC236}">
                <a16:creationId xmlns:a16="http://schemas.microsoft.com/office/drawing/2014/main" id="{4BED3BF9-FC39-4ED1-AC71-7D6AEEEE5B2E}"/>
              </a:ext>
            </a:extLst>
          </p:cNvPr>
          <p:cNvCxnSpPr>
            <a:cxnSpLocks/>
          </p:cNvCxnSpPr>
          <p:nvPr/>
        </p:nvCxnSpPr>
        <p:spPr bwMode="auto">
          <a:xfrm flipV="1">
            <a:off x="1676400" y="5942994"/>
            <a:ext cx="8869493" cy="479"/>
          </a:xfrm>
          <a:prstGeom prst="line">
            <a:avLst/>
          </a:prstGeom>
          <a:solidFill>
            <a:srgbClr val="F9B500"/>
          </a:solidFill>
          <a:ln w="9525" cap="flat" cmpd="sng" algn="ctr">
            <a:solidFill>
              <a:srgbClr val="808284"/>
            </a:solidFill>
            <a:prstDash val="solid"/>
            <a:round/>
            <a:headEnd type="none" w="lg" len="med"/>
            <a:tailEnd type="none" w="lg" len="med"/>
          </a:ln>
          <a:effectLst/>
        </p:spPr>
      </p:cxnSp>
      <p:sp>
        <p:nvSpPr>
          <p:cNvPr id="35" name="Rectangle 34">
            <a:extLst>
              <a:ext uri="{FF2B5EF4-FFF2-40B4-BE49-F238E27FC236}">
                <a16:creationId xmlns:a16="http://schemas.microsoft.com/office/drawing/2014/main" id="{58869E03-29BC-4B53-9661-F3116FB28725}"/>
              </a:ext>
            </a:extLst>
          </p:cNvPr>
          <p:cNvSpPr/>
          <p:nvPr/>
        </p:nvSpPr>
        <p:spPr bwMode="auto">
          <a:xfrm>
            <a:off x="2286000" y="5621252"/>
            <a:ext cx="614047" cy="310823"/>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a:t>
            </a:r>
          </a:p>
          <a:p>
            <a:pPr algn="ct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Request</a:t>
            </a:r>
          </a:p>
        </p:txBody>
      </p:sp>
      <p:cxnSp>
        <p:nvCxnSpPr>
          <p:cNvPr id="38" name="Straight Arrow Connector 37">
            <a:extLst>
              <a:ext uri="{FF2B5EF4-FFF2-40B4-BE49-F238E27FC236}">
                <a16:creationId xmlns:a16="http://schemas.microsoft.com/office/drawing/2014/main" id="{603A2B91-9ABB-488E-92AC-14E06D3CAAD2}"/>
              </a:ext>
            </a:extLst>
          </p:cNvPr>
          <p:cNvCxnSpPr/>
          <p:nvPr/>
        </p:nvCxnSpPr>
        <p:spPr bwMode="auto">
          <a:xfrm flipH="1">
            <a:off x="4653680" y="4762148"/>
            <a:ext cx="2840182" cy="1"/>
          </a:xfrm>
          <a:prstGeom prst="straightConnector1">
            <a:avLst/>
          </a:prstGeom>
          <a:solidFill>
            <a:srgbClr val="F9B500"/>
          </a:solidFill>
          <a:ln w="9525" cap="flat" cmpd="sng" algn="ctr">
            <a:solidFill>
              <a:srgbClr val="808284"/>
            </a:solidFill>
            <a:prstDash val="solid"/>
            <a:round/>
            <a:headEnd type="arrow" w="med" len="med"/>
            <a:tailEnd type="arrow"/>
          </a:ln>
          <a:effectLst/>
        </p:spPr>
      </p:cxnSp>
      <p:sp>
        <p:nvSpPr>
          <p:cNvPr id="39" name="TextBox 38">
            <a:extLst>
              <a:ext uri="{FF2B5EF4-FFF2-40B4-BE49-F238E27FC236}">
                <a16:creationId xmlns:a16="http://schemas.microsoft.com/office/drawing/2014/main" id="{8DB32764-4F51-4110-8E42-A937231C9ABF}"/>
              </a:ext>
            </a:extLst>
          </p:cNvPr>
          <p:cNvSpPr txBox="1"/>
          <p:nvPr/>
        </p:nvSpPr>
        <p:spPr>
          <a:xfrm>
            <a:off x="5605248" y="4525266"/>
            <a:ext cx="1246444" cy="2308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wake interval</a:t>
            </a:r>
          </a:p>
        </p:txBody>
      </p:sp>
      <p:sp>
        <p:nvSpPr>
          <p:cNvPr id="42" name="Left Brace 41">
            <a:extLst>
              <a:ext uri="{FF2B5EF4-FFF2-40B4-BE49-F238E27FC236}">
                <a16:creationId xmlns:a16="http://schemas.microsoft.com/office/drawing/2014/main" id="{FEE95FEF-97D6-43E2-9CEA-4FA87C71518D}"/>
              </a:ext>
            </a:extLst>
          </p:cNvPr>
          <p:cNvSpPr/>
          <p:nvPr/>
        </p:nvSpPr>
        <p:spPr bwMode="auto">
          <a:xfrm rot="5400000" flipV="1">
            <a:off x="4985099" y="4708101"/>
            <a:ext cx="78858" cy="741695"/>
          </a:xfrm>
          <a:prstGeom prst="leftBrace">
            <a:avLst/>
          </a:prstGeom>
          <a:no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43" name="Left Brace 42">
            <a:extLst>
              <a:ext uri="{FF2B5EF4-FFF2-40B4-BE49-F238E27FC236}">
                <a16:creationId xmlns:a16="http://schemas.microsoft.com/office/drawing/2014/main" id="{0233D9F1-A6A2-49B7-93F1-9314596F2306}"/>
              </a:ext>
            </a:extLst>
          </p:cNvPr>
          <p:cNvSpPr/>
          <p:nvPr/>
        </p:nvSpPr>
        <p:spPr bwMode="auto">
          <a:xfrm rot="5400000" flipV="1">
            <a:off x="7792555" y="4661521"/>
            <a:ext cx="144311" cy="741694"/>
          </a:xfrm>
          <a:prstGeom prst="leftBrace">
            <a:avLst/>
          </a:prstGeom>
          <a:no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endParaRPr lang="en-US" sz="1800">
              <a:solidFill>
                <a:srgbClr val="000000"/>
              </a:solidFill>
              <a:latin typeface="Arial" charset="0"/>
              <a:ea typeface="ＭＳ Ｐゴシック" pitchFamily="-112" charset="-128"/>
            </a:endParaRPr>
          </a:p>
        </p:txBody>
      </p:sp>
      <p:sp>
        <p:nvSpPr>
          <p:cNvPr id="44" name="Rectangle 43">
            <a:extLst>
              <a:ext uri="{FF2B5EF4-FFF2-40B4-BE49-F238E27FC236}">
                <a16:creationId xmlns:a16="http://schemas.microsoft.com/office/drawing/2014/main" id="{B8C8808A-3107-4A38-805F-78855DA43EE6}"/>
              </a:ext>
            </a:extLst>
          </p:cNvPr>
          <p:cNvSpPr/>
          <p:nvPr/>
        </p:nvSpPr>
        <p:spPr bwMode="auto">
          <a:xfrm>
            <a:off x="4745736" y="5680362"/>
            <a:ext cx="492816" cy="249388"/>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r>
              <a:rPr lang="en-US" sz="900" dirty="0">
                <a:solidFill>
                  <a:srgbClr val="000000"/>
                </a:solidFill>
                <a:latin typeface="Arial" charset="0"/>
                <a:ea typeface="ＭＳ Ｐゴシック" pitchFamily="-112" charset="-128"/>
              </a:rPr>
              <a:t>NDP</a:t>
            </a:r>
          </a:p>
        </p:txBody>
      </p:sp>
      <p:sp>
        <p:nvSpPr>
          <p:cNvPr id="46" name="Rectangle 45">
            <a:extLst>
              <a:ext uri="{FF2B5EF4-FFF2-40B4-BE49-F238E27FC236}">
                <a16:creationId xmlns:a16="http://schemas.microsoft.com/office/drawing/2014/main" id="{2EC9CC57-15B3-4CA7-8B3C-541D4FEC62A8}"/>
              </a:ext>
            </a:extLst>
          </p:cNvPr>
          <p:cNvSpPr/>
          <p:nvPr/>
        </p:nvSpPr>
        <p:spPr bwMode="auto">
          <a:xfrm>
            <a:off x="7584384" y="5680362"/>
            <a:ext cx="492816" cy="251713"/>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algn="ctr" defTabSz="914400" eaLnBrk="1" hangingPunct="1">
              <a:buClrTx/>
              <a:buSzTx/>
              <a:buFontTx/>
              <a:buNone/>
            </a:pPr>
            <a:r>
              <a:rPr lang="en-US" sz="900" dirty="0">
                <a:solidFill>
                  <a:srgbClr val="000000"/>
                </a:solidFill>
                <a:latin typeface="Arial" charset="0"/>
                <a:ea typeface="ＭＳ Ｐゴシック" pitchFamily="-112" charset="-128"/>
              </a:rPr>
              <a:t>NDP</a:t>
            </a:r>
          </a:p>
        </p:txBody>
      </p:sp>
      <p:sp>
        <p:nvSpPr>
          <p:cNvPr id="48" name="TextBox 47">
            <a:extLst>
              <a:ext uri="{FF2B5EF4-FFF2-40B4-BE49-F238E27FC236}">
                <a16:creationId xmlns:a16="http://schemas.microsoft.com/office/drawing/2014/main" id="{44EF34DE-5CC7-46EC-AB9F-AB6D2A8C652D}"/>
              </a:ext>
            </a:extLst>
          </p:cNvPr>
          <p:cNvSpPr txBox="1"/>
          <p:nvPr/>
        </p:nvSpPr>
        <p:spPr>
          <a:xfrm>
            <a:off x="1676400" y="5178377"/>
            <a:ext cx="381485" cy="2308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b="1" kern="0" dirty="0">
                <a:solidFill>
                  <a:srgbClr val="00B050"/>
                </a:solidFill>
                <a:latin typeface="Arial" charset="0"/>
                <a:ea typeface="+mn-ea"/>
              </a:rPr>
              <a:t>AP</a:t>
            </a:r>
          </a:p>
        </p:txBody>
      </p:sp>
      <p:sp>
        <p:nvSpPr>
          <p:cNvPr id="49" name="TextBox 48">
            <a:extLst>
              <a:ext uri="{FF2B5EF4-FFF2-40B4-BE49-F238E27FC236}">
                <a16:creationId xmlns:a16="http://schemas.microsoft.com/office/drawing/2014/main" id="{26581934-7D7E-4262-9C96-0D9950A9ABC0}"/>
              </a:ext>
            </a:extLst>
          </p:cNvPr>
          <p:cNvSpPr txBox="1"/>
          <p:nvPr/>
        </p:nvSpPr>
        <p:spPr>
          <a:xfrm>
            <a:off x="1676400" y="5712641"/>
            <a:ext cx="561114" cy="2308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b="1" kern="0" dirty="0">
                <a:solidFill>
                  <a:srgbClr val="00B0F0"/>
                </a:solidFill>
                <a:latin typeface="Arial" charset="0"/>
                <a:ea typeface="+mn-ea"/>
              </a:rPr>
              <a:t>STA</a:t>
            </a:r>
          </a:p>
        </p:txBody>
      </p:sp>
      <p:cxnSp>
        <p:nvCxnSpPr>
          <p:cNvPr id="50" name="Straight Arrow Connector 49">
            <a:extLst>
              <a:ext uri="{FF2B5EF4-FFF2-40B4-BE49-F238E27FC236}">
                <a16:creationId xmlns:a16="http://schemas.microsoft.com/office/drawing/2014/main" id="{30D3265B-B20B-460C-8274-035CE2C93F91}"/>
              </a:ext>
            </a:extLst>
          </p:cNvPr>
          <p:cNvCxnSpPr>
            <a:cxnSpLocks/>
          </p:cNvCxnSpPr>
          <p:nvPr/>
        </p:nvCxnSpPr>
        <p:spPr bwMode="auto">
          <a:xfrm>
            <a:off x="5395376" y="5744932"/>
            <a:ext cx="2098482" cy="0"/>
          </a:xfrm>
          <a:prstGeom prst="straightConnector1">
            <a:avLst/>
          </a:prstGeom>
          <a:solidFill>
            <a:srgbClr val="F9B500"/>
          </a:solidFill>
          <a:ln w="9525" cap="flat" cmpd="sng" algn="ctr">
            <a:solidFill>
              <a:srgbClr val="808284"/>
            </a:solidFill>
            <a:prstDash val="solid"/>
            <a:round/>
            <a:headEnd type="arrow" w="lg" len="med"/>
            <a:tailEnd type="arrow"/>
          </a:ln>
          <a:effectLst/>
        </p:spPr>
      </p:cxnSp>
      <p:sp>
        <p:nvSpPr>
          <p:cNvPr id="51" name="TextBox 50">
            <a:extLst>
              <a:ext uri="{FF2B5EF4-FFF2-40B4-BE49-F238E27FC236}">
                <a16:creationId xmlns:a16="http://schemas.microsoft.com/office/drawing/2014/main" id="{6588A54F-ED25-4737-BA5D-1472824D9C02}"/>
              </a:ext>
            </a:extLst>
          </p:cNvPr>
          <p:cNvSpPr txBox="1"/>
          <p:nvPr/>
        </p:nvSpPr>
        <p:spPr>
          <a:xfrm>
            <a:off x="6324600" y="5560368"/>
            <a:ext cx="1246444" cy="2308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doze</a:t>
            </a:r>
          </a:p>
        </p:txBody>
      </p:sp>
      <p:sp>
        <p:nvSpPr>
          <p:cNvPr id="52" name="TextBox 51">
            <a:extLst>
              <a:ext uri="{FF2B5EF4-FFF2-40B4-BE49-F238E27FC236}">
                <a16:creationId xmlns:a16="http://schemas.microsoft.com/office/drawing/2014/main" id="{9707810B-A912-44E8-BBD9-C24B6B0431D7}"/>
              </a:ext>
            </a:extLst>
          </p:cNvPr>
          <p:cNvSpPr txBox="1"/>
          <p:nvPr/>
        </p:nvSpPr>
        <p:spPr>
          <a:xfrm>
            <a:off x="7543800" y="4751611"/>
            <a:ext cx="741691" cy="2308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SP</a:t>
            </a:r>
          </a:p>
        </p:txBody>
      </p:sp>
      <p:sp>
        <p:nvSpPr>
          <p:cNvPr id="53" name="TextBox 52">
            <a:extLst>
              <a:ext uri="{FF2B5EF4-FFF2-40B4-BE49-F238E27FC236}">
                <a16:creationId xmlns:a16="http://schemas.microsoft.com/office/drawing/2014/main" id="{5A25AA6B-054E-4D85-AD72-BDEF30411FB6}"/>
              </a:ext>
            </a:extLst>
          </p:cNvPr>
          <p:cNvSpPr txBox="1"/>
          <p:nvPr/>
        </p:nvSpPr>
        <p:spPr>
          <a:xfrm>
            <a:off x="4724400" y="4778754"/>
            <a:ext cx="741691" cy="230832"/>
          </a:xfrm>
          <a:prstGeom prst="rect">
            <a:avLst/>
          </a:prstGeom>
          <a:noFill/>
        </p:spPr>
        <p:txBody>
          <a:bodyPr wrap="square" rtlCol="0">
            <a:spAutoFit/>
          </a:bodyPr>
          <a:lstStyle/>
          <a:p>
            <a:pPr defTabSz="914400" eaLnBrk="1" fontAlgn="auto" hangingPunct="1">
              <a:spcBef>
                <a:spcPts val="0"/>
              </a:spcBef>
              <a:spcAft>
                <a:spcPts val="0"/>
              </a:spcAft>
              <a:buClrTx/>
              <a:buSzTx/>
              <a:buFontTx/>
              <a:buNone/>
              <a:defRPr/>
            </a:pPr>
            <a:r>
              <a:rPr lang="en-US" sz="900" kern="0" dirty="0">
                <a:solidFill>
                  <a:sysClr val="windowText" lastClr="000000"/>
                </a:solidFill>
                <a:latin typeface="Arial" charset="0"/>
                <a:ea typeface="+mn-ea"/>
              </a:rPr>
              <a:t>TWT SP</a:t>
            </a:r>
          </a:p>
        </p:txBody>
      </p:sp>
      <p:cxnSp>
        <p:nvCxnSpPr>
          <p:cNvPr id="54" name="Straight Arrow Connector 53">
            <a:extLst>
              <a:ext uri="{FF2B5EF4-FFF2-40B4-BE49-F238E27FC236}">
                <a16:creationId xmlns:a16="http://schemas.microsoft.com/office/drawing/2014/main" id="{E509D456-1DD7-4F6E-9536-A638F9E495B6}"/>
              </a:ext>
            </a:extLst>
          </p:cNvPr>
          <p:cNvCxnSpPr>
            <a:cxnSpLocks/>
          </p:cNvCxnSpPr>
          <p:nvPr/>
        </p:nvCxnSpPr>
        <p:spPr bwMode="auto">
          <a:xfrm>
            <a:off x="3886200" y="5758737"/>
            <a:ext cx="767479" cy="0"/>
          </a:xfrm>
          <a:prstGeom prst="straightConnector1">
            <a:avLst/>
          </a:prstGeom>
          <a:solidFill>
            <a:srgbClr val="F9B500"/>
          </a:solidFill>
          <a:ln w="9525" cap="flat" cmpd="sng" algn="ctr">
            <a:solidFill>
              <a:srgbClr val="808284"/>
            </a:solidFill>
            <a:prstDash val="solid"/>
            <a:round/>
            <a:headEnd type="arrow" w="lg" len="med"/>
            <a:tailEnd type="arrow"/>
          </a:ln>
          <a:effectLst/>
        </p:spPr>
      </p:cxnSp>
    </p:spTree>
    <p:extLst>
      <p:ext uri="{BB962C8B-B14F-4D97-AF65-F5344CB8AC3E}">
        <p14:creationId xmlns:p14="http://schemas.microsoft.com/office/powerpoint/2010/main" val="33423696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Non-TB Sensing Measurement Instance for DL Sounding</a:t>
            </a:r>
          </a:p>
        </p:txBody>
      </p:sp>
      <p:sp>
        <p:nvSpPr>
          <p:cNvPr id="3" name="Content Placeholder 2"/>
          <p:cNvSpPr>
            <a:spLocks noGrp="1"/>
          </p:cNvSpPr>
          <p:nvPr>
            <p:ph idx="1"/>
          </p:nvPr>
        </p:nvSpPr>
        <p:spPr>
          <a:xfrm>
            <a:off x="914400" y="1828800"/>
            <a:ext cx="10667993" cy="2281307"/>
          </a:xfrm>
        </p:spPr>
        <p:txBody>
          <a:bodyPr/>
          <a:lstStyle/>
          <a:p>
            <a:pPr marL="285750" indent="-285750">
              <a:buFont typeface="Arial" panose="020B0604020202020204" pitchFamily="34" charset="0"/>
              <a:buChar char="•"/>
              <a:defRPr/>
            </a:pPr>
            <a:r>
              <a:rPr kumimoji="0" lang="en-US" sz="16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In general, the AP knows the availability of its associated STAs.</a:t>
            </a:r>
          </a:p>
          <a:p>
            <a:pPr marL="285750" indent="-285750">
              <a:buFont typeface="Arial" panose="020B0604020202020204" pitchFamily="34" charset="0"/>
              <a:buChar char="•"/>
              <a:defRPr/>
            </a:pPr>
            <a:r>
              <a:rPr kumimoji="0" lang="en-US" sz="16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Once the AP obtains a TXOP, it initiates a non-TB sensing measurement instance by transmitting an NDPA frame to the non-AP STA followed by an Initiator-to-Responder (I2R) NDP SIFS after. </a:t>
            </a:r>
          </a:p>
          <a:p>
            <a:pPr marL="285750" marR="0" lvl="0" indent="-28575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endParaRPr kumimoji="0" lang="en-GB" sz="16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Dong Wei, NXP Semiconductors</a:t>
            </a:r>
            <a:endParaRPr lang="en-GB" dirty="0"/>
          </a:p>
        </p:txBody>
      </p:sp>
      <p:sp>
        <p:nvSpPr>
          <p:cNvPr id="4" name="Date Placeholder 3"/>
          <p:cNvSpPr>
            <a:spLocks noGrp="1"/>
          </p:cNvSpPr>
          <p:nvPr>
            <p:ph type="dt" idx="15"/>
          </p:nvPr>
        </p:nvSpPr>
        <p:spPr/>
        <p:txBody>
          <a:bodyPr/>
          <a:lstStyle/>
          <a:p>
            <a:r>
              <a:rPr lang="en-US" dirty="0"/>
              <a:t>November 2021</a:t>
            </a:r>
            <a:endParaRPr lang="en-GB" dirty="0"/>
          </a:p>
        </p:txBody>
      </p:sp>
      <p:sp>
        <p:nvSpPr>
          <p:cNvPr id="7" name="TextBox 6">
            <a:extLst>
              <a:ext uri="{FF2B5EF4-FFF2-40B4-BE49-F238E27FC236}">
                <a16:creationId xmlns:a16="http://schemas.microsoft.com/office/drawing/2014/main" id="{DD7BB1C1-25EE-4986-AB63-5C1FFEC638AD}"/>
              </a:ext>
            </a:extLst>
          </p:cNvPr>
          <p:cNvSpPr txBox="1"/>
          <p:nvPr/>
        </p:nvSpPr>
        <p:spPr>
          <a:xfrm>
            <a:off x="3435178" y="4800600"/>
            <a:ext cx="914400" cy="914400"/>
          </a:xfrm>
          <a:prstGeom prst="rect">
            <a:avLst/>
          </a:prstGeom>
          <a:noFill/>
        </p:spPr>
        <p:txBody>
          <a:bodyPr wrap="none" lIns="91440" tIns="45720" rIns="91440" rtlCol="0" anchor="t">
            <a:noAutofit/>
          </a:bodyPr>
          <a:lstStyle/>
          <a:p>
            <a:endParaRPr lang="en-US" sz="2200" dirty="0" err="1">
              <a:solidFill>
                <a:schemeClr val="tx1"/>
              </a:solidFill>
            </a:endParaRPr>
          </a:p>
        </p:txBody>
      </p:sp>
      <p:cxnSp>
        <p:nvCxnSpPr>
          <p:cNvPr id="8" name="Straight Connector 7">
            <a:extLst>
              <a:ext uri="{FF2B5EF4-FFF2-40B4-BE49-F238E27FC236}">
                <a16:creationId xmlns:a16="http://schemas.microsoft.com/office/drawing/2014/main" id="{227F96C0-CCE2-4729-8024-AB4796AACE2D}"/>
              </a:ext>
            </a:extLst>
          </p:cNvPr>
          <p:cNvCxnSpPr/>
          <p:nvPr/>
        </p:nvCxnSpPr>
        <p:spPr bwMode="auto">
          <a:xfrm>
            <a:off x="1893730" y="5177601"/>
            <a:ext cx="8679873" cy="0"/>
          </a:xfrm>
          <a:prstGeom prst="line">
            <a:avLst/>
          </a:prstGeom>
          <a:solidFill>
            <a:schemeClr val="accent1"/>
          </a:solidFill>
          <a:ln w="9525" cap="flat" cmpd="sng" algn="ctr">
            <a:solidFill>
              <a:srgbClr val="808284"/>
            </a:solidFill>
            <a:prstDash val="solid"/>
            <a:round/>
            <a:headEnd type="none" w="lg" len="med"/>
            <a:tailEnd type="none" w="lg" len="med"/>
          </a:ln>
          <a:effectLst/>
        </p:spPr>
      </p:cxnSp>
      <p:cxnSp>
        <p:nvCxnSpPr>
          <p:cNvPr id="10" name="Straight Connector 9">
            <a:extLst>
              <a:ext uri="{FF2B5EF4-FFF2-40B4-BE49-F238E27FC236}">
                <a16:creationId xmlns:a16="http://schemas.microsoft.com/office/drawing/2014/main" id="{429F0E4C-05C4-436A-A2A3-593FEB089FAB}"/>
              </a:ext>
            </a:extLst>
          </p:cNvPr>
          <p:cNvCxnSpPr/>
          <p:nvPr/>
        </p:nvCxnSpPr>
        <p:spPr bwMode="auto">
          <a:xfrm>
            <a:off x="1921435" y="5749976"/>
            <a:ext cx="8652168" cy="0"/>
          </a:xfrm>
          <a:prstGeom prst="line">
            <a:avLst/>
          </a:prstGeom>
          <a:solidFill>
            <a:schemeClr val="accent1"/>
          </a:solidFill>
          <a:ln w="9525" cap="flat" cmpd="sng" algn="ctr">
            <a:solidFill>
              <a:srgbClr val="808284"/>
            </a:solidFill>
            <a:prstDash val="solid"/>
            <a:round/>
            <a:headEnd type="none" w="lg" len="med"/>
            <a:tailEnd type="none" w="lg" len="med"/>
          </a:ln>
          <a:effectLst/>
        </p:spPr>
      </p:cxnSp>
      <p:sp>
        <p:nvSpPr>
          <p:cNvPr id="22" name="Rectangle 21">
            <a:extLst>
              <a:ext uri="{FF2B5EF4-FFF2-40B4-BE49-F238E27FC236}">
                <a16:creationId xmlns:a16="http://schemas.microsoft.com/office/drawing/2014/main" id="{BEFD2757-DFCB-49D2-AC1D-A13D86ACB4AC}"/>
              </a:ext>
            </a:extLst>
          </p:cNvPr>
          <p:cNvSpPr/>
          <p:nvPr/>
        </p:nvSpPr>
        <p:spPr bwMode="auto">
          <a:xfrm>
            <a:off x="4164025" y="4834478"/>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I2R</a:t>
            </a:r>
          </a:p>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NDP</a:t>
            </a:r>
            <a:endParaRPr kumimoji="0" lang="en-US" sz="900" b="0" i="0" u="none" strike="noStrike" cap="none" normalizeH="0" baseline="0" dirty="0">
              <a:ln>
                <a:noFill/>
              </a:ln>
              <a:solidFill>
                <a:schemeClr val="tx1"/>
              </a:solidFill>
              <a:effectLst/>
              <a:latin typeface="Arial" charset="0"/>
              <a:ea typeface="ＭＳ Ｐゴシック" pitchFamily="-112" charset="-128"/>
            </a:endParaRPr>
          </a:p>
        </p:txBody>
      </p:sp>
      <p:sp>
        <p:nvSpPr>
          <p:cNvPr id="24" name="TextBox 23">
            <a:extLst>
              <a:ext uri="{FF2B5EF4-FFF2-40B4-BE49-F238E27FC236}">
                <a16:creationId xmlns:a16="http://schemas.microsoft.com/office/drawing/2014/main" id="{D6B08A73-AD67-4743-B9BE-D43F1EC6E20B}"/>
              </a:ext>
            </a:extLst>
          </p:cNvPr>
          <p:cNvSpPr txBox="1"/>
          <p:nvPr/>
        </p:nvSpPr>
        <p:spPr>
          <a:xfrm>
            <a:off x="1893730" y="4932787"/>
            <a:ext cx="381485"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50"/>
                </a:solidFill>
                <a:effectLst/>
                <a:uLnTx/>
                <a:uFillTx/>
                <a:latin typeface="Arial" panose="020B0604020202020204" pitchFamily="34" charset="0"/>
                <a:cs typeface="Arial" panose="020B0604020202020204" pitchFamily="34" charset="0"/>
              </a:rPr>
              <a:t>AP</a:t>
            </a:r>
          </a:p>
        </p:txBody>
      </p:sp>
      <p:sp>
        <p:nvSpPr>
          <p:cNvPr id="25" name="TextBox 24">
            <a:extLst>
              <a:ext uri="{FF2B5EF4-FFF2-40B4-BE49-F238E27FC236}">
                <a16:creationId xmlns:a16="http://schemas.microsoft.com/office/drawing/2014/main" id="{6675081F-F513-4D11-8DB0-5A217CC49346}"/>
              </a:ext>
            </a:extLst>
          </p:cNvPr>
          <p:cNvSpPr txBox="1"/>
          <p:nvPr/>
        </p:nvSpPr>
        <p:spPr>
          <a:xfrm>
            <a:off x="1893725" y="5528542"/>
            <a:ext cx="561114" cy="230832"/>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1" i="0" u="none" strike="noStrike" kern="0" cap="none" spc="0" normalizeH="0" baseline="0" noProof="0" dirty="0">
                <a:ln>
                  <a:noFill/>
                </a:ln>
                <a:solidFill>
                  <a:srgbClr val="00B0F0"/>
                </a:solidFill>
                <a:effectLst/>
                <a:uLnTx/>
                <a:uFillTx/>
                <a:latin typeface="Arial" panose="020B0604020202020204" pitchFamily="34" charset="0"/>
                <a:cs typeface="Arial" panose="020B0604020202020204" pitchFamily="34" charset="0"/>
              </a:rPr>
              <a:t>STA</a:t>
            </a:r>
          </a:p>
        </p:txBody>
      </p:sp>
      <p:sp>
        <p:nvSpPr>
          <p:cNvPr id="33" name="Rectangle 32">
            <a:extLst>
              <a:ext uri="{FF2B5EF4-FFF2-40B4-BE49-F238E27FC236}">
                <a16:creationId xmlns:a16="http://schemas.microsoft.com/office/drawing/2014/main" id="{5A0F8DC3-B3B4-4F7B-A238-90306EE84D9C}"/>
              </a:ext>
            </a:extLst>
          </p:cNvPr>
          <p:cNvSpPr/>
          <p:nvPr/>
        </p:nvSpPr>
        <p:spPr bwMode="auto">
          <a:xfrm>
            <a:off x="5636215" y="5410200"/>
            <a:ext cx="916985" cy="333726"/>
          </a:xfrm>
          <a:prstGeom prst="rect">
            <a:avLst/>
          </a:prstGeom>
          <a:solidFill>
            <a:srgbClr val="00B0F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a:ln>
                  <a:noFill/>
                </a:ln>
                <a:solidFill>
                  <a:schemeClr val="tx1"/>
                </a:solidFill>
                <a:effectLst/>
                <a:latin typeface="Arial" charset="0"/>
                <a:ea typeface="ＭＳ Ｐゴシック" pitchFamily="-112" charset="-128"/>
              </a:rPr>
              <a:t>measurement feedback</a:t>
            </a:r>
          </a:p>
        </p:txBody>
      </p:sp>
      <p:sp>
        <p:nvSpPr>
          <p:cNvPr id="44" name="TextBox 43">
            <a:extLst>
              <a:ext uri="{FF2B5EF4-FFF2-40B4-BE49-F238E27FC236}">
                <a16:creationId xmlns:a16="http://schemas.microsoft.com/office/drawing/2014/main" id="{3880097A-6BE5-4483-B71E-D457831DFEAB}"/>
              </a:ext>
            </a:extLst>
          </p:cNvPr>
          <p:cNvSpPr txBox="1"/>
          <p:nvPr/>
        </p:nvSpPr>
        <p:spPr>
          <a:xfrm>
            <a:off x="3657600" y="5941368"/>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
        <p:nvSpPr>
          <p:cNvPr id="40" name="Rectangle 39">
            <a:extLst>
              <a:ext uri="{FF2B5EF4-FFF2-40B4-BE49-F238E27FC236}">
                <a16:creationId xmlns:a16="http://schemas.microsoft.com/office/drawing/2014/main" id="{D1BCB004-B167-4988-B5A8-94F92F36279D}"/>
              </a:ext>
            </a:extLst>
          </p:cNvPr>
          <p:cNvSpPr/>
          <p:nvPr/>
        </p:nvSpPr>
        <p:spPr bwMode="auto">
          <a:xfrm>
            <a:off x="2663587" y="4834478"/>
            <a:ext cx="916985" cy="333726"/>
          </a:xfrm>
          <a:prstGeom prst="rect">
            <a:avLst/>
          </a:prstGeom>
          <a:solidFill>
            <a:srgbClr val="00B050"/>
          </a:solidFill>
          <a:ln w="9525" cap="flat" cmpd="sng" algn="ctr">
            <a:solidFill>
              <a:srgbClr val="808284"/>
            </a:solidFill>
            <a:prstDash val="solid"/>
            <a:round/>
            <a:headEnd type="none" w="lg" len="med"/>
            <a:tailEnd type="none" w="lg"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en-US" sz="900" dirty="0">
                <a:solidFill>
                  <a:schemeClr val="tx1"/>
                </a:solidFill>
                <a:latin typeface="Arial" charset="0"/>
                <a:ea typeface="ＭＳ Ｐゴシック" pitchFamily="-112" charset="-128"/>
              </a:rPr>
              <a:t>Sensing</a:t>
            </a:r>
            <a:r>
              <a:rPr kumimoji="0" lang="en-US" sz="900" b="0" i="0" u="none" strike="noStrike" cap="none" normalizeH="0" baseline="0" dirty="0">
                <a:ln>
                  <a:noFill/>
                </a:ln>
                <a:solidFill>
                  <a:schemeClr val="tx1"/>
                </a:solidFill>
                <a:effectLst/>
                <a:latin typeface="Arial" charset="0"/>
                <a:ea typeface="ＭＳ Ｐゴシック" pitchFamily="-112" charset="-128"/>
              </a:rPr>
              <a:t> NDPA</a:t>
            </a:r>
          </a:p>
        </p:txBody>
      </p:sp>
      <p:cxnSp>
        <p:nvCxnSpPr>
          <p:cNvPr id="48" name="Straight Arrow Connector 47">
            <a:extLst>
              <a:ext uri="{FF2B5EF4-FFF2-40B4-BE49-F238E27FC236}">
                <a16:creationId xmlns:a16="http://schemas.microsoft.com/office/drawing/2014/main" id="{76713BA6-8CB1-41D9-95C2-FB03D699239C}"/>
              </a:ext>
            </a:extLst>
          </p:cNvPr>
          <p:cNvCxnSpPr/>
          <p:nvPr/>
        </p:nvCxnSpPr>
        <p:spPr bwMode="auto">
          <a:xfrm>
            <a:off x="3580572" y="5867400"/>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49" name="Straight Arrow Connector 48">
            <a:extLst>
              <a:ext uri="{FF2B5EF4-FFF2-40B4-BE49-F238E27FC236}">
                <a16:creationId xmlns:a16="http://schemas.microsoft.com/office/drawing/2014/main" id="{C841144D-5490-485F-BEA3-A135C0E55FEC}"/>
              </a:ext>
            </a:extLst>
          </p:cNvPr>
          <p:cNvCxnSpPr/>
          <p:nvPr/>
        </p:nvCxnSpPr>
        <p:spPr bwMode="auto">
          <a:xfrm>
            <a:off x="5081010" y="5871328"/>
            <a:ext cx="578092"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54" name="TextBox 53">
            <a:extLst>
              <a:ext uri="{FF2B5EF4-FFF2-40B4-BE49-F238E27FC236}">
                <a16:creationId xmlns:a16="http://schemas.microsoft.com/office/drawing/2014/main" id="{202E15D5-8BF1-4FC0-9420-B63E5EBAC703}"/>
              </a:ext>
            </a:extLst>
          </p:cNvPr>
          <p:cNvSpPr txBox="1"/>
          <p:nvPr/>
        </p:nvSpPr>
        <p:spPr>
          <a:xfrm>
            <a:off x="5182428" y="5943600"/>
            <a:ext cx="532572" cy="230832"/>
          </a:xfrm>
          <a:prstGeom prst="rect">
            <a:avLst/>
          </a:prstGeom>
          <a:noFill/>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900" b="0" i="0" u="none" strike="noStrike" kern="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SIFS</a:t>
            </a:r>
          </a:p>
        </p:txBody>
      </p:sp>
    </p:spTree>
    <p:extLst>
      <p:ext uri="{BB962C8B-B14F-4D97-AF65-F5344CB8AC3E}">
        <p14:creationId xmlns:p14="http://schemas.microsoft.com/office/powerpoint/2010/main" val="11312694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1864</Words>
  <Application>Microsoft Office PowerPoint</Application>
  <PresentationFormat>Widescreen</PresentationFormat>
  <Paragraphs>232</Paragraphs>
  <Slides>17</Slides>
  <Notes>17</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17</vt:i4>
      </vt:variant>
    </vt:vector>
  </HeadingPairs>
  <TitlesOfParts>
    <vt:vector size="25" baseType="lpstr">
      <vt:lpstr>Arial</vt:lpstr>
      <vt:lpstr>Calibri</vt:lpstr>
      <vt:lpstr>Calibri Light</vt:lpstr>
      <vt:lpstr>Courier New</vt:lpstr>
      <vt:lpstr>Times New Roman</vt:lpstr>
      <vt:lpstr>Office Theme</vt:lpstr>
      <vt:lpstr>Custom Design</vt:lpstr>
      <vt:lpstr>Document</vt:lpstr>
      <vt:lpstr>Requirements for Sensing Transmitters</vt:lpstr>
      <vt:lpstr>Abstract</vt:lpstr>
      <vt:lpstr>Introduction</vt:lpstr>
      <vt:lpstr>Introduction (cont’d)</vt:lpstr>
      <vt:lpstr>Transmit Beamforming</vt:lpstr>
      <vt:lpstr>Transmit Power</vt:lpstr>
      <vt:lpstr>Non-Trigger based Sensing Measurement</vt:lpstr>
      <vt:lpstr>Non-TB Sensing Measurement Instance for UL Sounding</vt:lpstr>
      <vt:lpstr>Non-TB Sensing Measurement Instance for DL Sounding</vt:lpstr>
      <vt:lpstr>Non-TB Sensing Measurement Instance for Bidirectional Sounding</vt:lpstr>
      <vt:lpstr>Trigger-based Sensing Measurement Instance</vt:lpstr>
      <vt:lpstr>Summary</vt:lpstr>
      <vt:lpstr>SP1</vt:lpstr>
      <vt:lpstr>SP1a</vt:lpstr>
      <vt:lpstr>SP2</vt:lpstr>
      <vt:lpstr>SP3</vt:lpstr>
      <vt:lpstr>SP4</vt:lpstr>
    </vt:vector>
  </TitlesOfParts>
  <Company>NXP Semiconductors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 for Sensing Transmitters</dc:title>
  <dc:creator>Dong Wei</dc:creator>
  <cp:lastModifiedBy>Dong Wei</cp:lastModifiedBy>
  <cp:revision>201</cp:revision>
  <cp:lastPrinted>1601-01-01T00:00:00Z</cp:lastPrinted>
  <dcterms:created xsi:type="dcterms:W3CDTF">2021-08-26T21:34:44Z</dcterms:created>
  <dcterms:modified xsi:type="dcterms:W3CDTF">2021-11-09T02:42:17Z</dcterms:modified>
</cp:coreProperties>
</file>