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56" r:id="rId3"/>
    <p:sldId id="257" r:id="rId4"/>
    <p:sldId id="265" r:id="rId5"/>
    <p:sldId id="268" r:id="rId6"/>
    <p:sldId id="262" r:id="rId7"/>
    <p:sldId id="270" r:id="rId8"/>
    <p:sldId id="267" r:id="rId9"/>
    <p:sldId id="272" r:id="rId10"/>
    <p:sldId id="271" r:id="rId11"/>
    <p:sldId id="266" r:id="rId12"/>
    <p:sldId id="273" r:id="rId13"/>
    <p:sldId id="269" r:id="rId14"/>
    <p:sldId id="27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2" autoAdjust="0"/>
    <p:restoredTop sz="94662" autoAdjust="0"/>
  </p:normalViewPr>
  <p:slideViewPr>
    <p:cSldViewPr>
      <p:cViewPr varScale="1">
        <p:scale>
          <a:sx n="102" d="100"/>
          <a:sy n="102" d="100"/>
        </p:scale>
        <p:origin x="144"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5021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2595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0695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2804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8371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5678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363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7393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067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a:t>Dong Wei, NXP Semiconductors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9/3/2021</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802.11-21/1445r0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9/3/2021</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Requirements for Sensing Transmitters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2021-09-03</a:t>
            </a:r>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p:txBody>
          <a:bodyPr/>
          <a:lstStyle/>
          <a:p>
            <a:r>
              <a:rPr lang="en-GB" dirty="0"/>
              <a:t>Dong Wei, NXP Semiconductors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59601832"/>
              </p:ext>
            </p:extLst>
          </p:nvPr>
        </p:nvGraphicFramePr>
        <p:xfrm>
          <a:off x="993775" y="2413000"/>
          <a:ext cx="10272713" cy="2489200"/>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3775" y="2413000"/>
                        <a:ext cx="10272713" cy="24892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For TF-based sounding, the MAC sublayer of the</a:t>
            </a:r>
            <a:r>
              <a:rPr lang="en-GB" sz="1800" dirty="0">
                <a:effectLst/>
                <a:latin typeface="Times New Roman" panose="02020603050405020304" pitchFamily="18" charset="0"/>
                <a:ea typeface="Times New Roman" panose="02020603050405020304" pitchFamily="18" charset="0"/>
              </a:rPr>
              <a:t> sensing transmitter shall not change the TXPWR_LEVEL_INDEX parameter of the TXVECTOR when transmitting multiple sounding </a:t>
            </a:r>
            <a:r>
              <a:rPr lang="en-GB" sz="1800" dirty="0">
                <a:latin typeface="Times New Roman" panose="02020603050405020304" pitchFamily="18" charset="0"/>
                <a:ea typeface="Times New Roman" panose="02020603050405020304" pitchFamily="18" charset="0"/>
              </a:rPr>
              <a:t>NDP</a:t>
            </a:r>
            <a:r>
              <a:rPr lang="en-GB" sz="1800" dirty="0">
                <a:effectLst/>
                <a:latin typeface="Times New Roman" panose="02020603050405020304" pitchFamily="18" charset="0"/>
                <a:ea typeface="Times New Roman" panose="02020603050405020304" pitchFamily="18" charset="0"/>
              </a:rPr>
              <a:t>s to the sensing receiver during a sensing session.</a:t>
            </a:r>
            <a:endParaRPr lang="en-US" sz="1800" dirty="0">
              <a:effectLst/>
              <a:latin typeface="Times New Roman" panose="02020603050405020304" pitchFamily="18" charset="0"/>
              <a:ea typeface="Times New Roman" panose="02020603050405020304" pitchFamily="18" charset="0"/>
            </a:endParaRP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467991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For NDPA-based sounding, the MAC sublayer of the</a:t>
            </a:r>
            <a:r>
              <a:rPr lang="en-GB" sz="1800" dirty="0">
                <a:effectLst/>
                <a:latin typeface="Times New Roman" panose="02020603050405020304" pitchFamily="18" charset="0"/>
                <a:ea typeface="Times New Roman" panose="02020603050405020304" pitchFamily="18" charset="0"/>
              </a:rPr>
              <a:t> sensing transmitter shall not change the TXPWR_LEVEL_INDEX parameter of the TXVECTOR when transmitting multiple sounding NDPs to the sensing receiver during a sensing session.</a:t>
            </a:r>
            <a:endParaRPr lang="en-US" sz="1800" dirty="0">
              <a:effectLst/>
              <a:latin typeface="Times New Roman" panose="02020603050405020304" pitchFamily="18" charset="0"/>
              <a:ea typeface="Times New Roman" panose="02020603050405020304" pitchFamily="18" charset="0"/>
            </a:endParaRP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084437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SP3</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For TF-based sounding, </a:t>
            </a:r>
            <a:r>
              <a:rPr lang="en-US" sz="1800" dirty="0" err="1">
                <a:latin typeface="Times New Roman" panose="02020603050405020304" pitchFamily="18" charset="0"/>
                <a:ea typeface="Times New Roman" panose="02020603050405020304" pitchFamily="18" charset="0"/>
              </a:rPr>
              <a:t>i</a:t>
            </a:r>
            <a:r>
              <a:rPr lang="en-GB" sz="1800" dirty="0">
                <a:effectLst/>
                <a:latin typeface="Times New Roman" panose="02020603050405020304" pitchFamily="18" charset="0"/>
                <a:ea typeface="Times New Roman" panose="02020603050405020304" pitchFamily="18" charset="0"/>
              </a:rPr>
              <a:t>f transmit beamforming is used, then the steering matrix at the sensing transmitter shall be kept unchanged when transmitting multiple sounding </a:t>
            </a:r>
            <a:r>
              <a:rPr lang="en-GB" sz="1800" dirty="0">
                <a:latin typeface="Times New Roman" panose="02020603050405020304" pitchFamily="18" charset="0"/>
                <a:ea typeface="Times New Roman" panose="02020603050405020304" pitchFamily="18" charset="0"/>
              </a:rPr>
              <a:t>N</a:t>
            </a:r>
            <a:r>
              <a:rPr lang="en-GB" sz="1800" dirty="0">
                <a:effectLst/>
                <a:latin typeface="Times New Roman" panose="02020603050405020304" pitchFamily="18" charset="0"/>
                <a:ea typeface="Times New Roman" panose="02020603050405020304" pitchFamily="18" charset="0"/>
              </a:rPr>
              <a:t>DPs to the sensing receiver during a sensing session.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4289968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SP4</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For NDPA-based sounding, </a:t>
            </a:r>
            <a:r>
              <a:rPr lang="en-US" sz="1800" dirty="0" err="1">
                <a:latin typeface="Times New Roman" panose="02020603050405020304" pitchFamily="18" charset="0"/>
                <a:ea typeface="Times New Roman" panose="02020603050405020304" pitchFamily="18" charset="0"/>
              </a:rPr>
              <a:t>i</a:t>
            </a:r>
            <a:r>
              <a:rPr lang="en-GB" sz="1800" dirty="0">
                <a:effectLst/>
                <a:latin typeface="Times New Roman" panose="02020603050405020304" pitchFamily="18" charset="0"/>
                <a:ea typeface="Times New Roman" panose="02020603050405020304" pitchFamily="18" charset="0"/>
              </a:rPr>
              <a:t>f transmit beamforming is used, then the steering matrix at the sensing transmitter shall be kept unchanged when transmitting multiple sounding </a:t>
            </a:r>
            <a:r>
              <a:rPr lang="en-GB" sz="1800" dirty="0">
                <a:latin typeface="Times New Roman" panose="02020603050405020304" pitchFamily="18" charset="0"/>
                <a:ea typeface="Times New Roman" panose="02020603050405020304" pitchFamily="18" charset="0"/>
              </a:rPr>
              <a:t>N</a:t>
            </a:r>
            <a:r>
              <a:rPr lang="en-GB" sz="1800" dirty="0">
                <a:effectLst/>
                <a:latin typeface="Times New Roman" panose="02020603050405020304" pitchFamily="18" charset="0"/>
                <a:ea typeface="Times New Roman" panose="02020603050405020304" pitchFamily="18" charset="0"/>
              </a:rPr>
              <a:t>DPs to the sensing receiver during a sensing session.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27200600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57150" indent="-571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Requirements for sensing transmitters in CSI-based WLAN sensing are discussed.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It is agreed that CSI (that is, the channel measured during the training symbols of a received PPDU) is a type of sensing measurement result for sub-7 GHz WLAN sensing.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For a wide range of WLAN sensing applications, measuring and monitoring CSI variation over time are essential. </a:t>
            </a: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 time series of CSI measurements captures how wireless signals travel through surrounding objects and humans in the time, frequency, and spatial domains.</a:t>
            </a:r>
            <a:r>
              <a:rPr lang="en-GB" dirty="0"/>
              <a:t> </a:t>
            </a:r>
          </a:p>
          <a:p>
            <a:pPr lvl="1">
              <a:buFont typeface="Times New Roman" pitchFamily="16" charset="0"/>
              <a:buChar char="•"/>
            </a:pPr>
            <a:r>
              <a:rPr lang="en-GB" sz="1600" b="1" dirty="0">
                <a:effectLst/>
                <a:latin typeface="Times New Roman" panose="02020603050405020304" pitchFamily="18" charset="0"/>
                <a:ea typeface="Times New Roman" panose="02020603050405020304" pitchFamily="18" charset="0"/>
              </a:rPr>
              <a:t>For example, CSI amplitude variations in the time domain have different patterns for different humans, activities, gestures, etc., which can be used for human presence detection, motion detection, activity recognition, gesture recognition, and human identification/authentication.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(cont’d)</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To measure a single snapshot of CSI, a sensing transmitter needs to transmit a sounding PPDU (e.g., an NDP) to a sensing receiver.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To obtain a time series of CSI measurements, the sensing transmitter is required to transmit consecutive sounding PPDUs to the sensing receiver.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CSI-based </a:t>
            </a:r>
            <a:r>
              <a:rPr lang="en-US" sz="1800" dirty="0">
                <a:effectLst/>
                <a:latin typeface="Times New Roman" panose="02020603050405020304" pitchFamily="18" charset="0"/>
                <a:ea typeface="Times New Roman" panose="02020603050405020304" pitchFamily="18" charset="0"/>
              </a:rPr>
              <a:t>WLAN sensing can be impacted by dynamic changes in sensing transmitter configurations (e.g. transmit power and transmit beamforming). </a:t>
            </a:r>
          </a:p>
          <a:p>
            <a:pPr lvl="1">
              <a:buFont typeface="Times New Roman" pitchFamily="16" charset="0"/>
              <a:buChar char="•"/>
            </a:pPr>
            <a:r>
              <a:rPr lang="en-US" sz="1400" dirty="0">
                <a:latin typeface="Times New Roman" panose="02020603050405020304" pitchFamily="18" charset="0"/>
                <a:ea typeface="Times New Roman" panose="02020603050405020304" pitchFamily="18" charset="0"/>
              </a:rPr>
              <a:t>It can become challenging to distinguish between CSI variations caused by the activities of a sensing target and caused by changes to transmitter configurations.</a:t>
            </a:r>
            <a:endParaRPr lang="en-US" sz="14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t>In contribution </a:t>
            </a:r>
            <a:r>
              <a:rPr lang="en-US" sz="1800" dirty="0"/>
              <a:t>11-20-1851-03-00bf-Overview-of-Wi-Fi-sensing-protocol, it was suggested: “</a:t>
            </a:r>
            <a:r>
              <a:rPr lang="en-US" sz="1800" i="1" dirty="0"/>
              <a:t>PHY configuration freeze/hold – PPDUs used for measurement shall be transmitted with same set of transmit parameters”.</a:t>
            </a: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673981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Transmit Power</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It is desirable to</a:t>
            </a:r>
            <a:r>
              <a:rPr lang="en-GB" sz="1800" dirty="0">
                <a:effectLst/>
                <a:latin typeface="Times New Roman" panose="02020603050405020304" pitchFamily="18" charset="0"/>
                <a:ea typeface="Times New Roman" panose="02020603050405020304" pitchFamily="18" charset="0"/>
              </a:rPr>
              <a:t> avoid CSI fluctuation</a:t>
            </a:r>
            <a:r>
              <a:rPr lang="en-GB" sz="1800" dirty="0">
                <a:latin typeface="Times New Roman" panose="02020603050405020304" pitchFamily="18" charset="0"/>
                <a:ea typeface="Times New Roman" panose="02020603050405020304" pitchFamily="18" charset="0"/>
              </a:rPr>
              <a:t> caused by changes to transmit power at a sensing transmitter.</a:t>
            </a:r>
            <a:r>
              <a:rPr lang="en-GB" sz="1800" dirty="0">
                <a:effectLst/>
                <a:latin typeface="Times New Roman" panose="02020603050405020304" pitchFamily="18" charset="0"/>
                <a:ea typeface="Times New Roman" panose="02020603050405020304" pitchFamily="18" charset="0"/>
              </a:rPr>
              <a:t>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TXVECTOR represents a list of parameters that the MAC sublayer must provide the local PHY entity in order to transmit a PPDU.</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TXPWR_LEVEL_INDEX is one of the TXVECTOR parameters.</a:t>
            </a:r>
            <a:endParaRPr lang="en-GB" sz="1800" dirty="0">
              <a:latin typeface="Times New Roman" panose="02020603050405020304" pitchFamily="18" charset="0"/>
              <a:ea typeface="Times New Roman" panose="02020603050405020304" pitchFamily="18" charset="0"/>
            </a:endParaRPr>
          </a:p>
          <a:p>
            <a:pPr lvl="1">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This parameter is used to indicate which of the available transmit output power levels shall be used for the current transmission. </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T</a:t>
            </a:r>
            <a:r>
              <a:rPr lang="en-GB" sz="1800" dirty="0">
                <a:effectLst/>
                <a:latin typeface="Times New Roman" panose="02020603050405020304" pitchFamily="18" charset="0"/>
                <a:ea typeface="Times New Roman" panose="02020603050405020304" pitchFamily="18" charset="0"/>
              </a:rPr>
              <a:t>he mapping between a TXPWR_LEVEL_INDEX value and the actual transmit power is implementation dependent.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When transmitting consecutive sounding PPDUs, the MAC sublayer of the sensing transmitter shall not change the TXPWR_LEVEL_INDEX parameter of the TXVECTOR.</a:t>
            </a:r>
            <a:endParaRPr lang="en-US"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Transmit Beamforming</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1800" dirty="0">
                <a:solidFill>
                  <a:srgbClr val="000000"/>
                </a:solidFill>
                <a:effectLst/>
                <a:latin typeface="Times New Roman" panose="02020603050405020304" pitchFamily="18" charset="0"/>
                <a:ea typeface="Times New Roman" panose="02020603050405020304" pitchFamily="18" charset="0"/>
              </a:rPr>
              <a:t>WLAN transmitters may use beamforming which changes the amplitude and phase of CSI measurements. </a:t>
            </a:r>
          </a:p>
          <a:p>
            <a:pPr>
              <a:buFont typeface="Times New Roman" pitchFamily="16" charset="0"/>
              <a:buChar char="•"/>
            </a:pPr>
            <a:r>
              <a:rPr lang="en-US" sz="1800" dirty="0">
                <a:solidFill>
                  <a:srgbClr val="000000"/>
                </a:solidFill>
                <a:effectLst/>
                <a:latin typeface="Times New Roman" panose="02020603050405020304" pitchFamily="18" charset="0"/>
                <a:ea typeface="Times New Roman" panose="02020603050405020304" pitchFamily="18" charset="0"/>
              </a:rPr>
              <a:t>This completely changes CSI patterns and makes CSI-based sensing significantly more challenging since the beamforming matrix may not be available at the sensing receiver.</a:t>
            </a:r>
            <a:r>
              <a:rPr lang="en-GB" sz="1800" dirty="0">
                <a:effectLst/>
                <a:latin typeface="Times New Roman" panose="02020603050405020304" pitchFamily="18" charset="0"/>
                <a:ea typeface="Times New Roman" panose="02020603050405020304" pitchFamily="18" charset="0"/>
              </a:rPr>
              <a:t>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If transmit beamforming is used by the sensing transmitter, then its steering matrix shall be kept unchanged during the process of transmitting consecutive sounding PPDUs to the sensing receiver.</a:t>
            </a:r>
            <a:endParaRPr lang="en-US" sz="1800" dirty="0">
              <a:solidFill>
                <a:srgbClr val="000000"/>
              </a:solidFill>
              <a:effectLst/>
              <a:latin typeface="Times New Roman" panose="02020603050405020304" pitchFamily="18" charset="0"/>
              <a:ea typeface="Times New Roman" panose="02020603050405020304" pitchFamily="18" charset="0"/>
            </a:endParaRP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32838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Trigger Frame based Sounding</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Consider the scenario of a </a:t>
            </a:r>
            <a:r>
              <a:rPr lang="en-GB" sz="1800" dirty="0">
                <a:latin typeface="Times New Roman" panose="02020603050405020304" pitchFamily="18" charset="0"/>
                <a:ea typeface="Times New Roman" panose="02020603050405020304" pitchFamily="18" charset="0"/>
              </a:rPr>
              <a:t>STA</a:t>
            </a:r>
            <a:r>
              <a:rPr lang="en-GB" sz="1800" dirty="0">
                <a:effectLst/>
                <a:latin typeface="Times New Roman" panose="02020603050405020304" pitchFamily="18" charset="0"/>
                <a:ea typeface="Times New Roman" panose="02020603050405020304" pitchFamily="18" charset="0"/>
              </a:rPr>
              <a:t> (e.g. an AP) serving as a sensing initiator who initiates a WLAN sensing session and performs sensing measurements. </a:t>
            </a:r>
          </a:p>
          <a:p>
            <a:pPr lvl="1">
              <a:buFont typeface="Times New Roman" pitchFamily="16" charset="0"/>
              <a:buChar char="•"/>
            </a:pPr>
            <a:r>
              <a:rPr lang="en-GB" sz="1400" dirty="0">
                <a:effectLst/>
                <a:latin typeface="Times New Roman" panose="02020603050405020304" pitchFamily="18" charset="0"/>
                <a:ea typeface="Times New Roman" panose="02020603050405020304" pitchFamily="18" charset="0"/>
              </a:rPr>
              <a:t>The sensing initiator transmits a trigger frame (TF) to one or more sensing responders to solicit NDP transmissions. </a:t>
            </a:r>
          </a:p>
          <a:p>
            <a:pPr lvl="1">
              <a:buFont typeface="Times New Roman" pitchFamily="16" charset="0"/>
              <a:buChar char="•"/>
            </a:pPr>
            <a:r>
              <a:rPr lang="en-GB" sz="1400" dirty="0">
                <a:effectLst/>
                <a:latin typeface="Times New Roman" panose="02020603050405020304" pitchFamily="18" charset="0"/>
                <a:ea typeface="Times New Roman" panose="02020603050405020304" pitchFamily="18" charset="0"/>
              </a:rPr>
              <a:t>After receiving the trigger frame, each sensing responder transmits an NDP to the sensing initiator.</a:t>
            </a:r>
          </a:p>
          <a:p>
            <a:pPr lvl="1">
              <a:buFont typeface="Times New Roman" pitchFamily="16" charset="0"/>
              <a:buChar char="•"/>
            </a:pPr>
            <a:r>
              <a:rPr lang="en-GB" sz="1400" dirty="0">
                <a:latin typeface="Times New Roman" panose="02020603050405020304" pitchFamily="18" charset="0"/>
                <a:ea typeface="Times New Roman" panose="02020603050405020304" pitchFamily="18" charset="0"/>
              </a:rPr>
              <a:t>To obtain a time series of CSI measurements, the above two steps (i.e. transmission of TF and NDP) may be repeated between a pair of sensing initiator and responder.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Since the sensing initiator has </a:t>
            </a:r>
            <a:r>
              <a:rPr lang="en-GB" sz="1800" dirty="0">
                <a:latin typeface="Times New Roman" panose="02020603050405020304" pitchFamily="18" charset="0"/>
                <a:ea typeface="Times New Roman" panose="02020603050405020304" pitchFamily="18" charset="0"/>
              </a:rPr>
              <a:t>no information about either the transmit power or the transmit BF steering matrix at the sensing responder, the following two requirements shall be met by the sensing responder in order to avoid any CSI fluctuation caused by changes to transmitter configurations:</a:t>
            </a:r>
            <a:endParaRPr lang="en-GB" sz="1800" dirty="0">
              <a:effectLst/>
              <a:latin typeface="Times New Roman" panose="02020603050405020304" pitchFamily="18" charset="0"/>
              <a:ea typeface="Times New Roman" panose="02020603050405020304" pitchFamily="18" charset="0"/>
            </a:endParaRPr>
          </a:p>
          <a:p>
            <a:pPr lvl="1">
              <a:buFont typeface="Times New Roman" pitchFamily="16" charset="0"/>
              <a:buChar char="•"/>
            </a:pPr>
            <a:r>
              <a:rPr lang="en-GB" sz="1400" dirty="0">
                <a:effectLst/>
                <a:latin typeface="Times New Roman" panose="02020603050405020304" pitchFamily="18" charset="0"/>
                <a:ea typeface="Times New Roman" panose="02020603050405020304" pitchFamily="18" charset="0"/>
              </a:rPr>
              <a:t>The MAC of each sensing responder should keep the TXPWR_LEVEL_INDEX value unchanged during the process of transmitting consecutive sounding NDPs to the sensing initiator.</a:t>
            </a:r>
            <a:r>
              <a:rPr lang="en-GB" sz="1400" dirty="0"/>
              <a:t> </a:t>
            </a:r>
          </a:p>
          <a:p>
            <a:pPr lvl="1">
              <a:buFont typeface="Times New Roman" pitchFamily="16" charset="0"/>
              <a:buChar char="•"/>
            </a:pPr>
            <a:r>
              <a:rPr lang="en-GB" sz="1400" dirty="0">
                <a:effectLst/>
                <a:latin typeface="Times New Roman" panose="02020603050405020304" pitchFamily="18" charset="0"/>
                <a:ea typeface="Times New Roman" panose="02020603050405020304" pitchFamily="18" charset="0"/>
              </a:rPr>
              <a:t>If transmit BF is used by the sensing responder, then its steering matrix shall be kept unchanged during the process of transmitting consecutive sounding NDPs to the sensing initiator.</a:t>
            </a:r>
            <a:endParaRPr lang="en-US" sz="1400" dirty="0">
              <a:solidFill>
                <a:srgbClr val="000000"/>
              </a:solidFill>
              <a:effectLst/>
              <a:latin typeface="Times New Roman" panose="02020603050405020304" pitchFamily="18" charset="0"/>
              <a:ea typeface="Times New Roman" panose="02020603050405020304" pitchFamily="18" charset="0"/>
            </a:endParaRP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2035851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NDPA-based Sounding</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Consider the scenario of a </a:t>
            </a:r>
            <a:r>
              <a:rPr lang="en-GB" sz="1800" dirty="0">
                <a:latin typeface="Times New Roman" panose="02020603050405020304" pitchFamily="18" charset="0"/>
                <a:ea typeface="Times New Roman" panose="02020603050405020304" pitchFamily="18" charset="0"/>
              </a:rPr>
              <a:t>STA</a:t>
            </a:r>
            <a:r>
              <a:rPr lang="en-GB" sz="1800" dirty="0">
                <a:effectLst/>
                <a:latin typeface="Times New Roman" panose="02020603050405020304" pitchFamily="18" charset="0"/>
                <a:ea typeface="Times New Roman" panose="02020603050405020304" pitchFamily="18" charset="0"/>
              </a:rPr>
              <a:t> serving as a sensing initiator who initiates a WLAN sensing session and another STA serving as a sensing responder who performs sensing measurements. </a:t>
            </a:r>
          </a:p>
          <a:p>
            <a:pPr lvl="1">
              <a:buFont typeface="Times New Roman" pitchFamily="16" charset="0"/>
              <a:buChar char="•"/>
            </a:pPr>
            <a:r>
              <a:rPr lang="en-GB" sz="1400" dirty="0">
                <a:effectLst/>
                <a:latin typeface="Times New Roman" panose="02020603050405020304" pitchFamily="18" charset="0"/>
                <a:ea typeface="Times New Roman" panose="02020603050405020304" pitchFamily="18" charset="0"/>
              </a:rPr>
              <a:t>The sensing initiator transmits an NDP Announcement frame and an NDP to the sensing responder. </a:t>
            </a:r>
          </a:p>
          <a:p>
            <a:pPr lvl="1">
              <a:buFont typeface="Times New Roman" pitchFamily="16" charset="0"/>
              <a:buChar char="•"/>
            </a:pPr>
            <a:r>
              <a:rPr lang="en-GB" sz="1400" dirty="0">
                <a:latin typeface="Times New Roman" panose="02020603050405020304" pitchFamily="18" charset="0"/>
                <a:ea typeface="Times New Roman" panose="02020603050405020304" pitchFamily="18" charset="0"/>
              </a:rPr>
              <a:t>T</a:t>
            </a:r>
            <a:r>
              <a:rPr lang="en-GB" sz="1400" dirty="0">
                <a:effectLst/>
                <a:latin typeface="Times New Roman" panose="02020603050405020304" pitchFamily="18" charset="0"/>
                <a:ea typeface="Times New Roman" panose="02020603050405020304" pitchFamily="18" charset="0"/>
              </a:rPr>
              <a:t>he sensing responder feedbacks CSI measurements to the sensing initiator.</a:t>
            </a:r>
            <a:endParaRPr lang="en-US" sz="1400" dirty="0">
              <a:effectLst/>
              <a:latin typeface="Times New Roman" panose="02020603050405020304" pitchFamily="18" charset="0"/>
              <a:ea typeface="Times New Roman" panose="02020603050405020304" pitchFamily="18" charset="0"/>
            </a:endParaRPr>
          </a:p>
          <a:p>
            <a:pPr lvl="1">
              <a:buFont typeface="Times New Roman" pitchFamily="16" charset="0"/>
              <a:buChar char="•"/>
            </a:pPr>
            <a:r>
              <a:rPr lang="en-GB" sz="1400" dirty="0">
                <a:latin typeface="Times New Roman" panose="02020603050405020304" pitchFamily="18" charset="0"/>
                <a:ea typeface="Times New Roman" panose="02020603050405020304" pitchFamily="18" charset="0"/>
              </a:rPr>
              <a:t>To obtain a time series of CSI measurements, the above two steps (i.e. transmission of NDPA/NDP and measurement feedback) may be repeated between a pair of sensing initiator and responder. </a:t>
            </a:r>
            <a:endParaRPr lang="en-GB" sz="14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While</a:t>
            </a:r>
            <a:r>
              <a:rPr lang="en-GB" sz="1800" dirty="0">
                <a:effectLst/>
                <a:latin typeface="Times New Roman" panose="02020603050405020304" pitchFamily="18" charset="0"/>
                <a:ea typeface="Times New Roman" panose="02020603050405020304" pitchFamily="18" charset="0"/>
              </a:rPr>
              <a:t> the sensing initiator has the</a:t>
            </a:r>
            <a:r>
              <a:rPr lang="en-GB" sz="1800" dirty="0">
                <a:latin typeface="Times New Roman" panose="02020603050405020304" pitchFamily="18" charset="0"/>
                <a:ea typeface="Times New Roman" panose="02020603050405020304" pitchFamily="18" charset="0"/>
              </a:rPr>
              <a:t> knowledge about its transmit power and transmit BF steering matrix, it is beneficial if the following two requirements are met by the sensing initiator in order to avoid any CSI fluctuation caused by changes to transmitter configurations, as the alternative is to compensate for the CSI fluctuation after receiving the CSI measurements, which may lead to unnecessary complexity.</a:t>
            </a:r>
            <a:endParaRPr lang="en-GB" sz="1800" dirty="0">
              <a:effectLst/>
              <a:latin typeface="Times New Roman" panose="02020603050405020304" pitchFamily="18" charset="0"/>
              <a:ea typeface="Times New Roman" panose="02020603050405020304" pitchFamily="18" charset="0"/>
            </a:endParaRPr>
          </a:p>
          <a:p>
            <a:pPr lvl="1">
              <a:buFont typeface="Times New Roman" pitchFamily="16" charset="0"/>
              <a:buChar char="•"/>
            </a:pPr>
            <a:r>
              <a:rPr lang="en-GB" sz="1400" dirty="0">
                <a:effectLst/>
                <a:latin typeface="Times New Roman" panose="02020603050405020304" pitchFamily="18" charset="0"/>
                <a:ea typeface="Times New Roman" panose="02020603050405020304" pitchFamily="18" charset="0"/>
              </a:rPr>
              <a:t>The MAC of the sensing initiator should keep the TXPWR_LEVEL_INDEX value unchanged during the process of transmitting consecutive sounding NDPs to the sensing </a:t>
            </a:r>
            <a:r>
              <a:rPr lang="en-GB" sz="1400" dirty="0">
                <a:latin typeface="Times New Roman" panose="02020603050405020304" pitchFamily="18" charset="0"/>
                <a:ea typeface="Times New Roman" panose="02020603050405020304" pitchFamily="18" charset="0"/>
              </a:rPr>
              <a:t>responde</a:t>
            </a:r>
            <a:r>
              <a:rPr lang="en-GB" sz="1400" dirty="0">
                <a:effectLst/>
                <a:latin typeface="Times New Roman" panose="02020603050405020304" pitchFamily="18" charset="0"/>
                <a:ea typeface="Times New Roman" panose="02020603050405020304" pitchFamily="18" charset="0"/>
              </a:rPr>
              <a:t>r.</a:t>
            </a:r>
            <a:r>
              <a:rPr lang="en-GB" sz="1400" dirty="0"/>
              <a:t> </a:t>
            </a:r>
          </a:p>
          <a:p>
            <a:pPr lvl="1">
              <a:buFont typeface="Times New Roman" pitchFamily="16" charset="0"/>
              <a:buChar char="•"/>
            </a:pPr>
            <a:r>
              <a:rPr lang="en-GB" sz="1400" dirty="0">
                <a:effectLst/>
                <a:latin typeface="Times New Roman" panose="02020603050405020304" pitchFamily="18" charset="0"/>
                <a:ea typeface="Times New Roman" panose="02020603050405020304" pitchFamily="18" charset="0"/>
              </a:rPr>
              <a:t>If transmit BF is used by the sensing initiator, then its steering matrix shall be kept unchanged during the process of transmitting consecutive sounding NDPs to the sensing </a:t>
            </a:r>
            <a:r>
              <a:rPr lang="en-GB" sz="1400" dirty="0">
                <a:latin typeface="Times New Roman" panose="02020603050405020304" pitchFamily="18" charset="0"/>
                <a:ea typeface="Times New Roman" panose="02020603050405020304" pitchFamily="18" charset="0"/>
              </a:rPr>
              <a:t>responde</a:t>
            </a:r>
            <a:r>
              <a:rPr lang="en-GB" sz="1400" dirty="0">
                <a:effectLst/>
                <a:latin typeface="Times New Roman" panose="02020603050405020304" pitchFamily="18" charset="0"/>
                <a:ea typeface="Times New Roman" panose="02020603050405020304" pitchFamily="18" charset="0"/>
              </a:rPr>
              <a:t>r.</a:t>
            </a:r>
            <a:endParaRPr lang="en-US" sz="1400" dirty="0">
              <a:solidFill>
                <a:srgbClr val="000000"/>
              </a:solidFill>
              <a:effectLst/>
              <a:latin typeface="Times New Roman" panose="02020603050405020304" pitchFamily="18" charset="0"/>
              <a:ea typeface="Times New Roman" panose="02020603050405020304" pitchFamily="18" charset="0"/>
            </a:endParaRP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22773665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CSI fluctuation caused by changes to transmitter configurations</a:t>
            </a:r>
            <a:r>
              <a:rPr lang="en-GB" sz="1800" dirty="0"/>
              <a:t> can degrade WLAN sensing performance.</a:t>
            </a:r>
          </a:p>
          <a:p>
            <a:pPr>
              <a:buFont typeface="Times New Roman" pitchFamily="16" charset="0"/>
              <a:buChar char="•"/>
            </a:pPr>
            <a:r>
              <a:rPr lang="en-GB" sz="1800" dirty="0"/>
              <a:t>To avoid this </a:t>
            </a:r>
            <a:r>
              <a:rPr lang="en-GB" sz="1800"/>
              <a:t>performance degradation, requirements </a:t>
            </a:r>
            <a:r>
              <a:rPr lang="en-GB" sz="1800" dirty="0"/>
              <a:t>for transmit power and transmit beamforming at a sensing transmitter are discussed.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22059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1426</Words>
  <Application>Microsoft Office PowerPoint</Application>
  <PresentationFormat>Widescreen</PresentationFormat>
  <Paragraphs>149</Paragraphs>
  <Slides>13</Slides>
  <Notes>13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Calibri Light</vt:lpstr>
      <vt:lpstr>Courier New</vt:lpstr>
      <vt:lpstr>Times New Roman</vt:lpstr>
      <vt:lpstr>Office Theme</vt:lpstr>
      <vt:lpstr>Custom Design</vt:lpstr>
      <vt:lpstr>Microsoft Word 97 - 2003 Document</vt:lpstr>
      <vt:lpstr>Requirements for Sensing Transmitters</vt:lpstr>
      <vt:lpstr>Abstract</vt:lpstr>
      <vt:lpstr>Introduction</vt:lpstr>
      <vt:lpstr>Introduction (cont’d)</vt:lpstr>
      <vt:lpstr>Transmit Power</vt:lpstr>
      <vt:lpstr>Transmit Beamforming</vt:lpstr>
      <vt:lpstr>Trigger Frame based Sounding</vt:lpstr>
      <vt:lpstr>NDPA-based Sounding</vt:lpstr>
      <vt:lpstr>Summary</vt:lpstr>
      <vt:lpstr>SP1</vt:lpstr>
      <vt:lpstr>SP2</vt:lpstr>
      <vt:lpstr>SP3</vt:lpstr>
      <vt:lpstr>SP4</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102</cp:revision>
  <cp:lastPrinted>1601-01-01T00:00:00Z</cp:lastPrinted>
  <dcterms:created xsi:type="dcterms:W3CDTF">2021-08-26T21:34:44Z</dcterms:created>
  <dcterms:modified xsi:type="dcterms:W3CDTF">2021-09-03T19:45:50Z</dcterms:modified>
</cp:coreProperties>
</file>